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slides/slide237.xml" ContentType="application/vnd.openxmlformats-officedocument.presentationml.slide+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s/slide2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s/slide209.xml" ContentType="application/vnd.openxmlformats-officedocument.presentationml.slide+xml"/>
  <Override PartName="/ppt/slides/slide227.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s/slide216.xml" ContentType="application/vnd.openxmlformats-officedocument.presentationml.slide+xml"/>
  <Override PartName="/ppt/slides/slide234.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23.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s/slide239.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35.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2"/>
  </p:notesMasterIdLst>
  <p:sldIdLst>
    <p:sldId id="256" r:id="rId2"/>
    <p:sldId id="268" r:id="rId3"/>
    <p:sldId id="273" r:id="rId4"/>
    <p:sldId id="274" r:id="rId5"/>
    <p:sldId id="275" r:id="rId6"/>
    <p:sldId id="276" r:id="rId7"/>
    <p:sldId id="279" r:id="rId8"/>
    <p:sldId id="282" r:id="rId9"/>
    <p:sldId id="283" r:id="rId10"/>
    <p:sldId id="280" r:id="rId11"/>
    <p:sldId id="281" r:id="rId12"/>
    <p:sldId id="284" r:id="rId13"/>
    <p:sldId id="287" r:id="rId14"/>
    <p:sldId id="288" r:id="rId15"/>
    <p:sldId id="289" r:id="rId16"/>
    <p:sldId id="290" r:id="rId17"/>
    <p:sldId id="291" r:id="rId18"/>
    <p:sldId id="285" r:id="rId19"/>
    <p:sldId id="292" r:id="rId20"/>
    <p:sldId id="293" r:id="rId21"/>
    <p:sldId id="294" r:id="rId22"/>
    <p:sldId id="295" r:id="rId23"/>
    <p:sldId id="296" r:id="rId24"/>
    <p:sldId id="297" r:id="rId25"/>
    <p:sldId id="298" r:id="rId26"/>
    <p:sldId id="299" r:id="rId27"/>
    <p:sldId id="300" r:id="rId28"/>
    <p:sldId id="301" r:id="rId29"/>
    <p:sldId id="302" r:id="rId30"/>
    <p:sldId id="303" r:id="rId31"/>
    <p:sldId id="304" r:id="rId32"/>
    <p:sldId id="305" r:id="rId33"/>
    <p:sldId id="306" r:id="rId34"/>
    <p:sldId id="307" r:id="rId35"/>
    <p:sldId id="308" r:id="rId36"/>
    <p:sldId id="309" r:id="rId37"/>
    <p:sldId id="310" r:id="rId38"/>
    <p:sldId id="311" r:id="rId39"/>
    <p:sldId id="312" r:id="rId40"/>
    <p:sldId id="322" r:id="rId41"/>
    <p:sldId id="323" r:id="rId42"/>
    <p:sldId id="324" r:id="rId43"/>
    <p:sldId id="325" r:id="rId44"/>
    <p:sldId id="326" r:id="rId45"/>
    <p:sldId id="327" r:id="rId46"/>
    <p:sldId id="328" r:id="rId47"/>
    <p:sldId id="286" r:id="rId48"/>
    <p:sldId id="329" r:id="rId49"/>
    <p:sldId id="277" r:id="rId50"/>
    <p:sldId id="331" r:id="rId51"/>
    <p:sldId id="332" r:id="rId52"/>
    <p:sldId id="333" r:id="rId53"/>
    <p:sldId id="337" r:id="rId54"/>
    <p:sldId id="334" r:id="rId55"/>
    <p:sldId id="335" r:id="rId56"/>
    <p:sldId id="336" r:id="rId57"/>
    <p:sldId id="330" r:id="rId58"/>
    <p:sldId id="338" r:id="rId59"/>
    <p:sldId id="339" r:id="rId60"/>
    <p:sldId id="342" r:id="rId61"/>
    <p:sldId id="340" r:id="rId62"/>
    <p:sldId id="341" r:id="rId63"/>
    <p:sldId id="343" r:id="rId64"/>
    <p:sldId id="344" r:id="rId65"/>
    <p:sldId id="347" r:id="rId66"/>
    <p:sldId id="348" r:id="rId67"/>
    <p:sldId id="357" r:id="rId68"/>
    <p:sldId id="349" r:id="rId69"/>
    <p:sldId id="350" r:id="rId70"/>
    <p:sldId id="351" r:id="rId71"/>
    <p:sldId id="352" r:id="rId72"/>
    <p:sldId id="353" r:id="rId73"/>
    <p:sldId id="354" r:id="rId74"/>
    <p:sldId id="358" r:id="rId75"/>
    <p:sldId id="359" r:id="rId76"/>
    <p:sldId id="360" r:id="rId77"/>
    <p:sldId id="355" r:id="rId78"/>
    <p:sldId id="366" r:id="rId79"/>
    <p:sldId id="356" r:id="rId80"/>
    <p:sldId id="367" r:id="rId81"/>
    <p:sldId id="361" r:id="rId82"/>
    <p:sldId id="362" r:id="rId83"/>
    <p:sldId id="368" r:id="rId84"/>
    <p:sldId id="369" r:id="rId85"/>
    <p:sldId id="370" r:id="rId86"/>
    <p:sldId id="371" r:id="rId87"/>
    <p:sldId id="372" r:id="rId88"/>
    <p:sldId id="373" r:id="rId89"/>
    <p:sldId id="374" r:id="rId90"/>
    <p:sldId id="375" r:id="rId91"/>
    <p:sldId id="376" r:id="rId92"/>
    <p:sldId id="377" r:id="rId93"/>
    <p:sldId id="363" r:id="rId94"/>
    <p:sldId id="364" r:id="rId95"/>
    <p:sldId id="365" r:id="rId96"/>
    <p:sldId id="379" r:id="rId97"/>
    <p:sldId id="387" r:id="rId98"/>
    <p:sldId id="378" r:id="rId99"/>
    <p:sldId id="384" r:id="rId100"/>
    <p:sldId id="392" r:id="rId101"/>
    <p:sldId id="385" r:id="rId102"/>
    <p:sldId id="386" r:id="rId103"/>
    <p:sldId id="388" r:id="rId104"/>
    <p:sldId id="389" r:id="rId105"/>
    <p:sldId id="390" r:id="rId106"/>
    <p:sldId id="391" r:id="rId107"/>
    <p:sldId id="380" r:id="rId108"/>
    <p:sldId id="393" r:id="rId109"/>
    <p:sldId id="394" r:id="rId110"/>
    <p:sldId id="395" r:id="rId111"/>
    <p:sldId id="396" r:id="rId112"/>
    <p:sldId id="397" r:id="rId113"/>
    <p:sldId id="400" r:id="rId114"/>
    <p:sldId id="401" r:id="rId115"/>
    <p:sldId id="398" r:id="rId116"/>
    <p:sldId id="399" r:id="rId117"/>
    <p:sldId id="402" r:id="rId118"/>
    <p:sldId id="403" r:id="rId119"/>
    <p:sldId id="404" r:id="rId120"/>
    <p:sldId id="405" r:id="rId121"/>
    <p:sldId id="411" r:id="rId122"/>
    <p:sldId id="412" r:id="rId123"/>
    <p:sldId id="406" r:id="rId124"/>
    <p:sldId id="407" r:id="rId125"/>
    <p:sldId id="419" r:id="rId126"/>
    <p:sldId id="413" r:id="rId127"/>
    <p:sldId id="414" r:id="rId128"/>
    <p:sldId id="415" r:id="rId129"/>
    <p:sldId id="420" r:id="rId130"/>
    <p:sldId id="416" r:id="rId131"/>
    <p:sldId id="417" r:id="rId132"/>
    <p:sldId id="418" r:id="rId133"/>
    <p:sldId id="408" r:id="rId134"/>
    <p:sldId id="409" r:id="rId135"/>
    <p:sldId id="410" r:id="rId136"/>
    <p:sldId id="421" r:id="rId137"/>
    <p:sldId id="428" r:id="rId138"/>
    <p:sldId id="429" r:id="rId139"/>
    <p:sldId id="422" r:id="rId140"/>
    <p:sldId id="423" r:id="rId141"/>
    <p:sldId id="430" r:id="rId142"/>
    <p:sldId id="424" r:id="rId143"/>
    <p:sldId id="425" r:id="rId144"/>
    <p:sldId id="427" r:id="rId145"/>
    <p:sldId id="431" r:id="rId146"/>
    <p:sldId id="432" r:id="rId147"/>
    <p:sldId id="433" r:id="rId148"/>
    <p:sldId id="434" r:id="rId149"/>
    <p:sldId id="435" r:id="rId150"/>
    <p:sldId id="436" r:id="rId151"/>
    <p:sldId id="437" r:id="rId152"/>
    <p:sldId id="438" r:id="rId153"/>
    <p:sldId id="439" r:id="rId154"/>
    <p:sldId id="440" r:id="rId155"/>
    <p:sldId id="441" r:id="rId156"/>
    <p:sldId id="442" r:id="rId157"/>
    <p:sldId id="445" r:id="rId158"/>
    <p:sldId id="443" r:id="rId159"/>
    <p:sldId id="444" r:id="rId160"/>
    <p:sldId id="446" r:id="rId161"/>
    <p:sldId id="447" r:id="rId162"/>
    <p:sldId id="448" r:id="rId163"/>
    <p:sldId id="454" r:id="rId164"/>
    <p:sldId id="449" r:id="rId165"/>
    <p:sldId id="450" r:id="rId166"/>
    <p:sldId id="451" r:id="rId167"/>
    <p:sldId id="452" r:id="rId168"/>
    <p:sldId id="453" r:id="rId169"/>
    <p:sldId id="455" r:id="rId170"/>
    <p:sldId id="456" r:id="rId171"/>
    <p:sldId id="457" r:id="rId172"/>
    <p:sldId id="458" r:id="rId173"/>
    <p:sldId id="459" r:id="rId174"/>
    <p:sldId id="460" r:id="rId175"/>
    <p:sldId id="461" r:id="rId176"/>
    <p:sldId id="462" r:id="rId177"/>
    <p:sldId id="463" r:id="rId178"/>
    <p:sldId id="464" r:id="rId179"/>
    <p:sldId id="465" r:id="rId180"/>
    <p:sldId id="466" r:id="rId181"/>
    <p:sldId id="467" r:id="rId182"/>
    <p:sldId id="468" r:id="rId183"/>
    <p:sldId id="469" r:id="rId184"/>
    <p:sldId id="470" r:id="rId185"/>
    <p:sldId id="471" r:id="rId186"/>
    <p:sldId id="473" r:id="rId187"/>
    <p:sldId id="475" r:id="rId188"/>
    <p:sldId id="483" r:id="rId189"/>
    <p:sldId id="484" r:id="rId190"/>
    <p:sldId id="474" r:id="rId191"/>
    <p:sldId id="476" r:id="rId192"/>
    <p:sldId id="478" r:id="rId193"/>
    <p:sldId id="479" r:id="rId194"/>
    <p:sldId id="477" r:id="rId195"/>
    <p:sldId id="480" r:id="rId196"/>
    <p:sldId id="481" r:id="rId197"/>
    <p:sldId id="482" r:id="rId198"/>
    <p:sldId id="472" r:id="rId199"/>
    <p:sldId id="485" r:id="rId200"/>
    <p:sldId id="486" r:id="rId201"/>
    <p:sldId id="487" r:id="rId202"/>
    <p:sldId id="488" r:id="rId203"/>
    <p:sldId id="489" r:id="rId204"/>
    <p:sldId id="490" r:id="rId205"/>
    <p:sldId id="491" r:id="rId206"/>
    <p:sldId id="492" r:id="rId207"/>
    <p:sldId id="493" r:id="rId208"/>
    <p:sldId id="494" r:id="rId209"/>
    <p:sldId id="495" r:id="rId210"/>
    <p:sldId id="496" r:id="rId211"/>
    <p:sldId id="497" r:id="rId212"/>
    <p:sldId id="498" r:id="rId213"/>
    <p:sldId id="499" r:id="rId214"/>
    <p:sldId id="500" r:id="rId215"/>
    <p:sldId id="501" r:id="rId216"/>
    <p:sldId id="502" r:id="rId217"/>
    <p:sldId id="503" r:id="rId218"/>
    <p:sldId id="504" r:id="rId219"/>
    <p:sldId id="505" r:id="rId220"/>
    <p:sldId id="506" r:id="rId221"/>
    <p:sldId id="507" r:id="rId222"/>
    <p:sldId id="508" r:id="rId223"/>
    <p:sldId id="509" r:id="rId224"/>
    <p:sldId id="510" r:id="rId225"/>
    <p:sldId id="511" r:id="rId226"/>
    <p:sldId id="512" r:id="rId227"/>
    <p:sldId id="513" r:id="rId228"/>
    <p:sldId id="514" r:id="rId229"/>
    <p:sldId id="515" r:id="rId230"/>
    <p:sldId id="516" r:id="rId231"/>
    <p:sldId id="517" r:id="rId232"/>
    <p:sldId id="518" r:id="rId233"/>
    <p:sldId id="519" r:id="rId234"/>
    <p:sldId id="520" r:id="rId235"/>
    <p:sldId id="521" r:id="rId236"/>
    <p:sldId id="522" r:id="rId237"/>
    <p:sldId id="523" r:id="rId238"/>
    <p:sldId id="524" r:id="rId239"/>
    <p:sldId id="525" r:id="rId240"/>
    <p:sldId id="262" r:id="rId241"/>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335" autoAdjust="0"/>
  </p:normalViewPr>
  <p:slideViewPr>
    <p:cSldViewPr>
      <p:cViewPr varScale="1">
        <p:scale>
          <a:sx n="68" d="100"/>
          <a:sy n="68" d="100"/>
        </p:scale>
        <p:origin x="-1434" y="-96"/>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theme" Target="theme/theme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27C46-B1C8-4993-8D83-A848552AD7C1}" type="datetimeFigureOut">
              <a:rPr lang="ko-KR" altLang="en-US" smtClean="0"/>
              <a:pPr/>
              <a:t>2020-12-26</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EEB499-F634-4187-9E6C-12257C1F7A92}" type="slidenum">
              <a:rPr lang="ko-KR" altLang="en-US" smtClean="0"/>
              <a:pPr/>
              <a:t>‹#›</a:t>
            </a:fld>
            <a:endParaRPr lang="ko-KR" altLang="en-US"/>
          </a:p>
        </p:txBody>
      </p:sp>
    </p:spTree>
    <p:extLst>
      <p:ext uri="{BB962C8B-B14F-4D97-AF65-F5344CB8AC3E}">
        <p14:creationId xmlns:p14="http://schemas.microsoft.com/office/powerpoint/2010/main" xmlns="" val="191023937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ACE4F3AC-85CB-4CA7-9EAF-E94C6BF8EF83}" type="datetimeFigureOut">
              <a:rPr lang="ko-KR" altLang="en-US" smtClean="0"/>
              <a:pPr/>
              <a:t>2020-12-26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6780584-AFDC-459A-A76A-3624214B9888}" type="slidenum">
              <a:rPr lang="ko-KR" altLang="en-US" smtClean="0"/>
              <a:pPr/>
              <a:t>‹#›</a:t>
            </a:fld>
            <a:endParaRPr lang="ko-KR" altLang="en-US"/>
          </a:p>
        </p:txBody>
      </p:sp>
      <p:pic>
        <p:nvPicPr>
          <p:cNvPr id="7" name="Picture 38"/>
          <p:cNvPicPr>
            <a:picLocks noChangeAspect="1" noChangeArrowheads="1"/>
          </p:cNvPicPr>
          <p:nvPr userDrawn="1"/>
        </p:nvPicPr>
        <p:blipFill rotWithShape="1">
          <a:blip r:embed="rId2" cstate="print">
            <a:extLst>
              <a:ext uri="{28A0092B-C50C-407E-A947-70E740481C1C}">
                <a14:useLocalDpi xmlns:a14="http://schemas.microsoft.com/office/drawing/2010/main" xmlns="" val="0"/>
              </a:ext>
            </a:extLst>
          </a:blip>
          <a:srcRect l="1365" t="2016" r="1620" b="3032"/>
          <a:stretch/>
        </p:blipFill>
        <p:spPr bwMode="auto">
          <a:xfrm>
            <a:off x="-2604" y="873096"/>
            <a:ext cx="9146604" cy="59849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3"/>
          <p:cNvPicPr>
            <a:picLocks noChangeAspect="1" noChangeArrowheads="1"/>
          </p:cNvPicPr>
          <p:nvPr userDrawn="1"/>
        </p:nvPicPr>
        <p:blipFill rotWithShape="1">
          <a:blip r:embed="rId3" cstate="print">
            <a:extLst>
              <a:ext uri="{28A0092B-C50C-407E-A947-70E740481C1C}">
                <a14:useLocalDpi xmlns:a14="http://schemas.microsoft.com/office/drawing/2010/main" xmlns="" val="0"/>
              </a:ext>
            </a:extLst>
          </a:blip>
          <a:srcRect l="5012" t="33035" r="20183" b="33482"/>
          <a:stretch/>
        </p:blipFill>
        <p:spPr bwMode="auto">
          <a:xfrm>
            <a:off x="-83120" y="-620"/>
            <a:ext cx="9252520" cy="949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9" name="그룹 8"/>
          <p:cNvGrpSpPr/>
          <p:nvPr userDrawn="1"/>
        </p:nvGrpSpPr>
        <p:grpSpPr>
          <a:xfrm>
            <a:off x="8155972" y="153762"/>
            <a:ext cx="1120931" cy="1102475"/>
            <a:chOff x="7577657" y="277826"/>
            <a:chExt cx="1646805" cy="1619691"/>
          </a:xfrm>
        </p:grpSpPr>
        <p:sp>
          <p:nvSpPr>
            <p:cNvPr id="10" name="Freeform 102"/>
            <p:cNvSpPr>
              <a:spLocks/>
            </p:cNvSpPr>
            <p:nvPr/>
          </p:nvSpPr>
          <p:spPr bwMode="auto">
            <a:xfrm rot="1936769">
              <a:off x="7577657" y="277826"/>
              <a:ext cx="1646805" cy="1609029"/>
            </a:xfrm>
            <a:custGeom>
              <a:avLst/>
              <a:gdLst/>
              <a:ahLst/>
              <a:cxnLst/>
              <a:rect l="l" t="t" r="r" b="b"/>
              <a:pathLst>
                <a:path w="1860039" h="1817372">
                  <a:moveTo>
                    <a:pt x="153763" y="59586"/>
                  </a:moveTo>
                  <a:lnTo>
                    <a:pt x="208324" y="29793"/>
                  </a:lnTo>
                  <a:lnTo>
                    <a:pt x="276112" y="12078"/>
                  </a:lnTo>
                  <a:lnTo>
                    <a:pt x="343901" y="0"/>
                  </a:lnTo>
                  <a:lnTo>
                    <a:pt x="1252629" y="0"/>
                  </a:lnTo>
                  <a:lnTo>
                    <a:pt x="1860039" y="961590"/>
                  </a:lnTo>
                  <a:lnTo>
                    <a:pt x="1860039" y="1482403"/>
                  </a:lnTo>
                  <a:lnTo>
                    <a:pt x="1854252" y="1548430"/>
                  </a:lnTo>
                  <a:lnTo>
                    <a:pt x="1835239" y="1608016"/>
                  </a:lnTo>
                  <a:lnTo>
                    <a:pt x="1804652" y="1668407"/>
                  </a:lnTo>
                  <a:lnTo>
                    <a:pt x="1761664" y="1715915"/>
                  </a:lnTo>
                  <a:lnTo>
                    <a:pt x="1712889" y="1757786"/>
                  </a:lnTo>
                  <a:lnTo>
                    <a:pt x="1651715" y="1787579"/>
                  </a:lnTo>
                  <a:lnTo>
                    <a:pt x="1589713" y="1805294"/>
                  </a:lnTo>
                  <a:lnTo>
                    <a:pt x="1516139" y="1817372"/>
                  </a:lnTo>
                  <a:lnTo>
                    <a:pt x="343901" y="1817372"/>
                  </a:lnTo>
                  <a:lnTo>
                    <a:pt x="276113" y="1805294"/>
                  </a:lnTo>
                  <a:lnTo>
                    <a:pt x="208324" y="1787579"/>
                  </a:lnTo>
                  <a:lnTo>
                    <a:pt x="153763" y="1757786"/>
                  </a:lnTo>
                  <a:lnTo>
                    <a:pt x="104162" y="1715915"/>
                  </a:lnTo>
                  <a:lnTo>
                    <a:pt x="61175" y="1668407"/>
                  </a:lnTo>
                  <a:lnTo>
                    <a:pt x="30587" y="1608016"/>
                  </a:lnTo>
                  <a:lnTo>
                    <a:pt x="5787" y="1548430"/>
                  </a:lnTo>
                  <a:lnTo>
                    <a:pt x="0" y="1482403"/>
                  </a:lnTo>
                  <a:lnTo>
                    <a:pt x="0" y="334970"/>
                  </a:lnTo>
                  <a:lnTo>
                    <a:pt x="5787" y="268942"/>
                  </a:lnTo>
                  <a:lnTo>
                    <a:pt x="30587" y="209356"/>
                  </a:lnTo>
                  <a:lnTo>
                    <a:pt x="61175" y="148965"/>
                  </a:lnTo>
                  <a:lnTo>
                    <a:pt x="104162" y="101457"/>
                  </a:lnTo>
                  <a:close/>
                </a:path>
              </a:pathLst>
            </a:custGeom>
            <a:solidFill>
              <a:schemeClr val="tx2">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nvGrpSpPr>
            <p:cNvPr id="11" name="Group 7"/>
            <p:cNvGrpSpPr>
              <a:grpSpLocks noChangeAspect="1"/>
            </p:cNvGrpSpPr>
            <p:nvPr/>
          </p:nvGrpSpPr>
          <p:grpSpPr bwMode="auto">
            <a:xfrm rot="1936769">
              <a:off x="7636890" y="405266"/>
              <a:ext cx="1429902" cy="1492251"/>
              <a:chOff x="4331" y="799"/>
              <a:chExt cx="1036" cy="1110"/>
            </a:xfrm>
            <a:solidFill>
              <a:schemeClr val="bg1"/>
            </a:solidFill>
          </p:grpSpPr>
          <p:sp>
            <p:nvSpPr>
              <p:cNvPr id="12" name="AutoShape 6"/>
              <p:cNvSpPr>
                <a:spLocks noChangeAspect="1" noChangeArrowheads="1" noTextEdit="1"/>
              </p:cNvSpPr>
              <p:nvPr/>
            </p:nvSpPr>
            <p:spPr bwMode="auto">
              <a:xfrm>
                <a:off x="4331" y="799"/>
                <a:ext cx="1036" cy="11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3" name="Freeform 9"/>
              <p:cNvSpPr>
                <a:spLocks/>
              </p:cNvSpPr>
              <p:nvPr/>
            </p:nvSpPr>
            <p:spPr bwMode="auto">
              <a:xfrm>
                <a:off x="4876" y="1346"/>
                <a:ext cx="33" cy="75"/>
              </a:xfrm>
              <a:custGeom>
                <a:avLst/>
                <a:gdLst>
                  <a:gd name="T0" fmla="*/ 127 w 501"/>
                  <a:gd name="T1" fmla="*/ 0 h 1112"/>
                  <a:gd name="T2" fmla="*/ 150 w 501"/>
                  <a:gd name="T3" fmla="*/ 0 h 1112"/>
                  <a:gd name="T4" fmla="*/ 173 w 501"/>
                  <a:gd name="T5" fmla="*/ 0 h 1112"/>
                  <a:gd name="T6" fmla="*/ 196 w 501"/>
                  <a:gd name="T7" fmla="*/ 7 h 1112"/>
                  <a:gd name="T8" fmla="*/ 220 w 501"/>
                  <a:gd name="T9" fmla="*/ 11 h 1112"/>
                  <a:gd name="T10" fmla="*/ 239 w 501"/>
                  <a:gd name="T11" fmla="*/ 22 h 1112"/>
                  <a:gd name="T12" fmla="*/ 254 w 501"/>
                  <a:gd name="T13" fmla="*/ 34 h 1112"/>
                  <a:gd name="T14" fmla="*/ 289 w 501"/>
                  <a:gd name="T15" fmla="*/ 65 h 1112"/>
                  <a:gd name="T16" fmla="*/ 316 w 501"/>
                  <a:gd name="T17" fmla="*/ 99 h 1112"/>
                  <a:gd name="T18" fmla="*/ 343 w 501"/>
                  <a:gd name="T19" fmla="*/ 142 h 1112"/>
                  <a:gd name="T20" fmla="*/ 363 w 501"/>
                  <a:gd name="T21" fmla="*/ 184 h 1112"/>
                  <a:gd name="T22" fmla="*/ 382 w 501"/>
                  <a:gd name="T23" fmla="*/ 235 h 1112"/>
                  <a:gd name="T24" fmla="*/ 393 w 501"/>
                  <a:gd name="T25" fmla="*/ 288 h 1112"/>
                  <a:gd name="T26" fmla="*/ 405 w 501"/>
                  <a:gd name="T27" fmla="*/ 338 h 1112"/>
                  <a:gd name="T28" fmla="*/ 424 w 501"/>
                  <a:gd name="T29" fmla="*/ 442 h 1112"/>
                  <a:gd name="T30" fmla="*/ 440 w 501"/>
                  <a:gd name="T31" fmla="*/ 539 h 1112"/>
                  <a:gd name="T32" fmla="*/ 451 w 501"/>
                  <a:gd name="T33" fmla="*/ 620 h 1112"/>
                  <a:gd name="T34" fmla="*/ 467 w 501"/>
                  <a:gd name="T35" fmla="*/ 670 h 1112"/>
                  <a:gd name="T36" fmla="*/ 478 w 501"/>
                  <a:gd name="T37" fmla="*/ 720 h 1112"/>
                  <a:gd name="T38" fmla="*/ 490 w 501"/>
                  <a:gd name="T39" fmla="*/ 770 h 1112"/>
                  <a:gd name="T40" fmla="*/ 501 w 501"/>
                  <a:gd name="T41" fmla="*/ 815 h 1112"/>
                  <a:gd name="T42" fmla="*/ 501 w 501"/>
                  <a:gd name="T43" fmla="*/ 862 h 1112"/>
                  <a:gd name="T44" fmla="*/ 501 w 501"/>
                  <a:gd name="T45" fmla="*/ 885 h 1112"/>
                  <a:gd name="T46" fmla="*/ 497 w 501"/>
                  <a:gd name="T47" fmla="*/ 908 h 1112"/>
                  <a:gd name="T48" fmla="*/ 490 w 501"/>
                  <a:gd name="T49" fmla="*/ 931 h 1112"/>
                  <a:gd name="T50" fmla="*/ 478 w 501"/>
                  <a:gd name="T51" fmla="*/ 958 h 1112"/>
                  <a:gd name="T52" fmla="*/ 467 w 501"/>
                  <a:gd name="T53" fmla="*/ 982 h 1112"/>
                  <a:gd name="T54" fmla="*/ 447 w 501"/>
                  <a:gd name="T55" fmla="*/ 1009 h 1112"/>
                  <a:gd name="T56" fmla="*/ 413 w 501"/>
                  <a:gd name="T57" fmla="*/ 1051 h 1112"/>
                  <a:gd name="T58" fmla="*/ 393 w 501"/>
                  <a:gd name="T59" fmla="*/ 1066 h 1112"/>
                  <a:gd name="T60" fmla="*/ 374 w 501"/>
                  <a:gd name="T61" fmla="*/ 1082 h 1112"/>
                  <a:gd name="T62" fmla="*/ 350 w 501"/>
                  <a:gd name="T63" fmla="*/ 1093 h 1112"/>
                  <a:gd name="T64" fmla="*/ 332 w 501"/>
                  <a:gd name="T65" fmla="*/ 1105 h 1112"/>
                  <a:gd name="T66" fmla="*/ 312 w 501"/>
                  <a:gd name="T67" fmla="*/ 1109 h 1112"/>
                  <a:gd name="T68" fmla="*/ 289 w 501"/>
                  <a:gd name="T69" fmla="*/ 1112 h 1112"/>
                  <a:gd name="T70" fmla="*/ 270 w 501"/>
                  <a:gd name="T71" fmla="*/ 1112 h 1112"/>
                  <a:gd name="T72" fmla="*/ 246 w 501"/>
                  <a:gd name="T73" fmla="*/ 1109 h 1112"/>
                  <a:gd name="T74" fmla="*/ 227 w 501"/>
                  <a:gd name="T75" fmla="*/ 1105 h 1112"/>
                  <a:gd name="T76" fmla="*/ 204 w 501"/>
                  <a:gd name="T77" fmla="*/ 1093 h 1112"/>
                  <a:gd name="T78" fmla="*/ 185 w 501"/>
                  <a:gd name="T79" fmla="*/ 1082 h 1112"/>
                  <a:gd name="T80" fmla="*/ 162 w 501"/>
                  <a:gd name="T81" fmla="*/ 1066 h 1112"/>
                  <a:gd name="T82" fmla="*/ 143 w 501"/>
                  <a:gd name="T83" fmla="*/ 1046 h 1112"/>
                  <a:gd name="T84" fmla="*/ 123 w 501"/>
                  <a:gd name="T85" fmla="*/ 1024 h 1112"/>
                  <a:gd name="T86" fmla="*/ 104 w 501"/>
                  <a:gd name="T87" fmla="*/ 996 h 1112"/>
                  <a:gd name="T88" fmla="*/ 89 w 501"/>
                  <a:gd name="T89" fmla="*/ 969 h 1112"/>
                  <a:gd name="T90" fmla="*/ 73 w 501"/>
                  <a:gd name="T91" fmla="*/ 939 h 1112"/>
                  <a:gd name="T92" fmla="*/ 62 w 501"/>
                  <a:gd name="T93" fmla="*/ 905 h 1112"/>
                  <a:gd name="T94" fmla="*/ 46 w 501"/>
                  <a:gd name="T95" fmla="*/ 835 h 1112"/>
                  <a:gd name="T96" fmla="*/ 35 w 501"/>
                  <a:gd name="T97" fmla="*/ 762 h 1112"/>
                  <a:gd name="T98" fmla="*/ 27 w 501"/>
                  <a:gd name="T99" fmla="*/ 688 h 1112"/>
                  <a:gd name="T100" fmla="*/ 23 w 501"/>
                  <a:gd name="T101" fmla="*/ 616 h 1112"/>
                  <a:gd name="T102" fmla="*/ 15 w 501"/>
                  <a:gd name="T103" fmla="*/ 481 h 1112"/>
                  <a:gd name="T104" fmla="*/ 3 w 501"/>
                  <a:gd name="T105" fmla="*/ 346 h 1112"/>
                  <a:gd name="T106" fmla="*/ 0 w 501"/>
                  <a:gd name="T107" fmla="*/ 265 h 1112"/>
                  <a:gd name="T108" fmla="*/ 0 w 501"/>
                  <a:gd name="T109" fmla="*/ 188 h 1112"/>
                  <a:gd name="T110" fmla="*/ 0 w 501"/>
                  <a:gd name="T111" fmla="*/ 149 h 1112"/>
                  <a:gd name="T112" fmla="*/ 8 w 501"/>
                  <a:gd name="T113" fmla="*/ 115 h 1112"/>
                  <a:gd name="T114" fmla="*/ 15 w 501"/>
                  <a:gd name="T115" fmla="*/ 84 h 1112"/>
                  <a:gd name="T116" fmla="*/ 30 w 501"/>
                  <a:gd name="T117" fmla="*/ 57 h 1112"/>
                  <a:gd name="T118" fmla="*/ 46 w 501"/>
                  <a:gd name="T119" fmla="*/ 34 h 1112"/>
                  <a:gd name="T120" fmla="*/ 66 w 501"/>
                  <a:gd name="T121" fmla="*/ 15 h 1112"/>
                  <a:gd name="T122" fmla="*/ 92 w 501"/>
                  <a:gd name="T123" fmla="*/ 4 h 1112"/>
                  <a:gd name="T124" fmla="*/ 127 w 501"/>
                  <a:gd name="T125" fmla="*/ 0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1" h="1112">
                    <a:moveTo>
                      <a:pt x="127" y="0"/>
                    </a:moveTo>
                    <a:lnTo>
                      <a:pt x="150" y="0"/>
                    </a:lnTo>
                    <a:lnTo>
                      <a:pt x="173" y="0"/>
                    </a:lnTo>
                    <a:lnTo>
                      <a:pt x="196" y="7"/>
                    </a:lnTo>
                    <a:lnTo>
                      <a:pt x="220" y="11"/>
                    </a:lnTo>
                    <a:lnTo>
                      <a:pt x="239" y="22"/>
                    </a:lnTo>
                    <a:lnTo>
                      <a:pt x="254" y="34"/>
                    </a:lnTo>
                    <a:lnTo>
                      <a:pt x="289" y="65"/>
                    </a:lnTo>
                    <a:lnTo>
                      <a:pt x="316" y="99"/>
                    </a:lnTo>
                    <a:lnTo>
                      <a:pt x="343" y="142"/>
                    </a:lnTo>
                    <a:lnTo>
                      <a:pt x="363" y="184"/>
                    </a:lnTo>
                    <a:lnTo>
                      <a:pt x="382" y="235"/>
                    </a:lnTo>
                    <a:lnTo>
                      <a:pt x="393" y="288"/>
                    </a:lnTo>
                    <a:lnTo>
                      <a:pt x="405" y="338"/>
                    </a:lnTo>
                    <a:lnTo>
                      <a:pt x="424" y="442"/>
                    </a:lnTo>
                    <a:lnTo>
                      <a:pt x="440" y="539"/>
                    </a:lnTo>
                    <a:lnTo>
                      <a:pt x="451" y="620"/>
                    </a:lnTo>
                    <a:lnTo>
                      <a:pt x="467" y="670"/>
                    </a:lnTo>
                    <a:lnTo>
                      <a:pt x="478" y="720"/>
                    </a:lnTo>
                    <a:lnTo>
                      <a:pt x="490" y="770"/>
                    </a:lnTo>
                    <a:lnTo>
                      <a:pt x="501" y="815"/>
                    </a:lnTo>
                    <a:lnTo>
                      <a:pt x="501" y="862"/>
                    </a:lnTo>
                    <a:lnTo>
                      <a:pt x="501" y="885"/>
                    </a:lnTo>
                    <a:lnTo>
                      <a:pt x="497" y="908"/>
                    </a:lnTo>
                    <a:lnTo>
                      <a:pt x="490" y="931"/>
                    </a:lnTo>
                    <a:lnTo>
                      <a:pt x="478" y="958"/>
                    </a:lnTo>
                    <a:lnTo>
                      <a:pt x="467" y="982"/>
                    </a:lnTo>
                    <a:lnTo>
                      <a:pt x="447" y="1009"/>
                    </a:lnTo>
                    <a:lnTo>
                      <a:pt x="413" y="1051"/>
                    </a:lnTo>
                    <a:lnTo>
                      <a:pt x="393" y="1066"/>
                    </a:lnTo>
                    <a:lnTo>
                      <a:pt x="374" y="1082"/>
                    </a:lnTo>
                    <a:lnTo>
                      <a:pt x="350" y="1093"/>
                    </a:lnTo>
                    <a:lnTo>
                      <a:pt x="332" y="1105"/>
                    </a:lnTo>
                    <a:lnTo>
                      <a:pt x="312" y="1109"/>
                    </a:lnTo>
                    <a:lnTo>
                      <a:pt x="289" y="1112"/>
                    </a:lnTo>
                    <a:lnTo>
                      <a:pt x="270" y="1112"/>
                    </a:lnTo>
                    <a:lnTo>
                      <a:pt x="246" y="1109"/>
                    </a:lnTo>
                    <a:lnTo>
                      <a:pt x="227" y="1105"/>
                    </a:lnTo>
                    <a:lnTo>
                      <a:pt x="204" y="1093"/>
                    </a:lnTo>
                    <a:lnTo>
                      <a:pt x="185" y="1082"/>
                    </a:lnTo>
                    <a:lnTo>
                      <a:pt x="162" y="1066"/>
                    </a:lnTo>
                    <a:lnTo>
                      <a:pt x="143" y="1046"/>
                    </a:lnTo>
                    <a:lnTo>
                      <a:pt x="123" y="1024"/>
                    </a:lnTo>
                    <a:lnTo>
                      <a:pt x="104" y="996"/>
                    </a:lnTo>
                    <a:lnTo>
                      <a:pt x="89" y="969"/>
                    </a:lnTo>
                    <a:lnTo>
                      <a:pt x="73" y="939"/>
                    </a:lnTo>
                    <a:lnTo>
                      <a:pt x="62" y="905"/>
                    </a:lnTo>
                    <a:lnTo>
                      <a:pt x="46" y="835"/>
                    </a:lnTo>
                    <a:lnTo>
                      <a:pt x="35" y="762"/>
                    </a:lnTo>
                    <a:lnTo>
                      <a:pt x="27" y="688"/>
                    </a:lnTo>
                    <a:lnTo>
                      <a:pt x="23" y="616"/>
                    </a:lnTo>
                    <a:lnTo>
                      <a:pt x="15" y="481"/>
                    </a:lnTo>
                    <a:lnTo>
                      <a:pt x="3" y="346"/>
                    </a:lnTo>
                    <a:lnTo>
                      <a:pt x="0" y="265"/>
                    </a:lnTo>
                    <a:lnTo>
                      <a:pt x="0" y="188"/>
                    </a:lnTo>
                    <a:lnTo>
                      <a:pt x="0" y="149"/>
                    </a:lnTo>
                    <a:lnTo>
                      <a:pt x="8" y="115"/>
                    </a:lnTo>
                    <a:lnTo>
                      <a:pt x="15" y="84"/>
                    </a:lnTo>
                    <a:lnTo>
                      <a:pt x="30" y="57"/>
                    </a:lnTo>
                    <a:lnTo>
                      <a:pt x="46" y="34"/>
                    </a:lnTo>
                    <a:lnTo>
                      <a:pt x="66" y="15"/>
                    </a:lnTo>
                    <a:lnTo>
                      <a:pt x="92" y="4"/>
                    </a:lnTo>
                    <a:lnTo>
                      <a:pt x="12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4" name="Freeform 10"/>
              <p:cNvSpPr>
                <a:spLocks/>
              </p:cNvSpPr>
              <p:nvPr/>
            </p:nvSpPr>
            <p:spPr bwMode="auto">
              <a:xfrm>
                <a:off x="4730" y="1351"/>
                <a:ext cx="131" cy="124"/>
              </a:xfrm>
              <a:custGeom>
                <a:avLst/>
                <a:gdLst>
                  <a:gd name="T0" fmla="*/ 28 w 1963"/>
                  <a:gd name="T1" fmla="*/ 1105 h 1860"/>
                  <a:gd name="T2" fmla="*/ 35 w 1963"/>
                  <a:gd name="T3" fmla="*/ 1071 h 1860"/>
                  <a:gd name="T4" fmla="*/ 28 w 1963"/>
                  <a:gd name="T5" fmla="*/ 967 h 1860"/>
                  <a:gd name="T6" fmla="*/ 8 w 1963"/>
                  <a:gd name="T7" fmla="*/ 797 h 1860"/>
                  <a:gd name="T8" fmla="*/ 0 w 1963"/>
                  <a:gd name="T9" fmla="*/ 609 h 1860"/>
                  <a:gd name="T10" fmla="*/ 12 w 1963"/>
                  <a:gd name="T11" fmla="*/ 481 h 1860"/>
                  <a:gd name="T12" fmla="*/ 43 w 1963"/>
                  <a:gd name="T13" fmla="*/ 392 h 1860"/>
                  <a:gd name="T14" fmla="*/ 73 w 1963"/>
                  <a:gd name="T15" fmla="*/ 338 h 1860"/>
                  <a:gd name="T16" fmla="*/ 132 w 1963"/>
                  <a:gd name="T17" fmla="*/ 273 h 1860"/>
                  <a:gd name="T18" fmla="*/ 229 w 1963"/>
                  <a:gd name="T19" fmla="*/ 193 h 1860"/>
                  <a:gd name="T20" fmla="*/ 347 w 1963"/>
                  <a:gd name="T21" fmla="*/ 123 h 1860"/>
                  <a:gd name="T22" fmla="*/ 479 w 1963"/>
                  <a:gd name="T23" fmla="*/ 69 h 1860"/>
                  <a:gd name="T24" fmla="*/ 621 w 1963"/>
                  <a:gd name="T25" fmla="*/ 27 h 1860"/>
                  <a:gd name="T26" fmla="*/ 760 w 1963"/>
                  <a:gd name="T27" fmla="*/ 3 h 1860"/>
                  <a:gd name="T28" fmla="*/ 895 w 1963"/>
                  <a:gd name="T29" fmla="*/ 0 h 1860"/>
                  <a:gd name="T30" fmla="*/ 1014 w 1963"/>
                  <a:gd name="T31" fmla="*/ 19 h 1860"/>
                  <a:gd name="T32" fmla="*/ 1123 w 1963"/>
                  <a:gd name="T33" fmla="*/ 69 h 1860"/>
                  <a:gd name="T34" fmla="*/ 1234 w 1963"/>
                  <a:gd name="T35" fmla="*/ 139 h 1860"/>
                  <a:gd name="T36" fmla="*/ 1350 w 1963"/>
                  <a:gd name="T37" fmla="*/ 223 h 1860"/>
                  <a:gd name="T38" fmla="*/ 1519 w 1963"/>
                  <a:gd name="T39" fmla="*/ 374 h 1860"/>
                  <a:gd name="T40" fmla="*/ 1724 w 1963"/>
                  <a:gd name="T41" fmla="*/ 593 h 1860"/>
                  <a:gd name="T42" fmla="*/ 1848 w 1963"/>
                  <a:gd name="T43" fmla="*/ 755 h 1860"/>
                  <a:gd name="T44" fmla="*/ 1909 w 1963"/>
                  <a:gd name="T45" fmla="*/ 847 h 1860"/>
                  <a:gd name="T46" fmla="*/ 1956 w 1963"/>
                  <a:gd name="T47" fmla="*/ 951 h 1860"/>
                  <a:gd name="T48" fmla="*/ 1963 w 1963"/>
                  <a:gd name="T49" fmla="*/ 997 h 1860"/>
                  <a:gd name="T50" fmla="*/ 1959 w 1963"/>
                  <a:gd name="T51" fmla="*/ 1082 h 1860"/>
                  <a:gd name="T52" fmla="*/ 1936 w 1963"/>
                  <a:gd name="T53" fmla="*/ 1140 h 1860"/>
                  <a:gd name="T54" fmla="*/ 1902 w 1963"/>
                  <a:gd name="T55" fmla="*/ 1175 h 1860"/>
                  <a:gd name="T56" fmla="*/ 1843 w 1963"/>
                  <a:gd name="T57" fmla="*/ 1198 h 1860"/>
                  <a:gd name="T58" fmla="*/ 1848 w 1963"/>
                  <a:gd name="T59" fmla="*/ 1267 h 1860"/>
                  <a:gd name="T60" fmla="*/ 1836 w 1963"/>
                  <a:gd name="T61" fmla="*/ 1344 h 1860"/>
                  <a:gd name="T62" fmla="*/ 1801 w 1963"/>
                  <a:gd name="T63" fmla="*/ 1413 h 1860"/>
                  <a:gd name="T64" fmla="*/ 1766 w 1963"/>
                  <a:gd name="T65" fmla="*/ 1452 h 1860"/>
                  <a:gd name="T66" fmla="*/ 1693 w 1963"/>
                  <a:gd name="T67" fmla="*/ 1486 h 1860"/>
                  <a:gd name="T68" fmla="*/ 1612 w 1963"/>
                  <a:gd name="T69" fmla="*/ 1506 h 1860"/>
                  <a:gd name="T70" fmla="*/ 1558 w 1963"/>
                  <a:gd name="T71" fmla="*/ 1556 h 1860"/>
                  <a:gd name="T72" fmla="*/ 1531 w 1963"/>
                  <a:gd name="T73" fmla="*/ 1617 h 1860"/>
                  <a:gd name="T74" fmla="*/ 1492 w 1963"/>
                  <a:gd name="T75" fmla="*/ 1660 h 1860"/>
                  <a:gd name="T76" fmla="*/ 1442 w 1963"/>
                  <a:gd name="T77" fmla="*/ 1691 h 1860"/>
                  <a:gd name="T78" fmla="*/ 1388 w 1963"/>
                  <a:gd name="T79" fmla="*/ 1710 h 1860"/>
                  <a:gd name="T80" fmla="*/ 1304 w 1963"/>
                  <a:gd name="T81" fmla="*/ 1717 h 1860"/>
                  <a:gd name="T82" fmla="*/ 1208 w 1963"/>
                  <a:gd name="T83" fmla="*/ 1698 h 1860"/>
                  <a:gd name="T84" fmla="*/ 1208 w 1963"/>
                  <a:gd name="T85" fmla="*/ 1780 h 1860"/>
                  <a:gd name="T86" fmla="*/ 1188 w 1963"/>
                  <a:gd name="T87" fmla="*/ 1830 h 1860"/>
                  <a:gd name="T88" fmla="*/ 1150 w 1963"/>
                  <a:gd name="T89" fmla="*/ 1852 h 1860"/>
                  <a:gd name="T90" fmla="*/ 1100 w 1963"/>
                  <a:gd name="T91" fmla="*/ 1860 h 1860"/>
                  <a:gd name="T92" fmla="*/ 1041 w 1963"/>
                  <a:gd name="T93" fmla="*/ 1848 h 1860"/>
                  <a:gd name="T94" fmla="*/ 987 w 1963"/>
                  <a:gd name="T95" fmla="*/ 1821 h 1860"/>
                  <a:gd name="T96" fmla="*/ 937 w 1963"/>
                  <a:gd name="T97" fmla="*/ 1791 h 1860"/>
                  <a:gd name="T98" fmla="*/ 895 w 1963"/>
                  <a:gd name="T99" fmla="*/ 1753 h 1860"/>
                  <a:gd name="T100" fmla="*/ 703 w 1963"/>
                  <a:gd name="T101" fmla="*/ 1552 h 1860"/>
                  <a:gd name="T102" fmla="*/ 494 w 1963"/>
                  <a:gd name="T103" fmla="*/ 1382 h 1860"/>
                  <a:gd name="T104" fmla="*/ 270 w 1963"/>
                  <a:gd name="T105" fmla="*/ 1241 h 1860"/>
                  <a:gd name="T106" fmla="*/ 20 w 1963"/>
                  <a:gd name="T107" fmla="*/ 1105 h 1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63" h="1860">
                    <a:moveTo>
                      <a:pt x="20" y="1105"/>
                    </a:moveTo>
                    <a:lnTo>
                      <a:pt x="28" y="1105"/>
                    </a:lnTo>
                    <a:lnTo>
                      <a:pt x="32" y="1101"/>
                    </a:lnTo>
                    <a:lnTo>
                      <a:pt x="35" y="1071"/>
                    </a:lnTo>
                    <a:lnTo>
                      <a:pt x="35" y="1024"/>
                    </a:lnTo>
                    <a:lnTo>
                      <a:pt x="28" y="967"/>
                    </a:lnTo>
                    <a:lnTo>
                      <a:pt x="16" y="859"/>
                    </a:lnTo>
                    <a:lnTo>
                      <a:pt x="8" y="797"/>
                    </a:lnTo>
                    <a:lnTo>
                      <a:pt x="0" y="673"/>
                    </a:lnTo>
                    <a:lnTo>
                      <a:pt x="0" y="609"/>
                    </a:lnTo>
                    <a:lnTo>
                      <a:pt x="5" y="546"/>
                    </a:lnTo>
                    <a:lnTo>
                      <a:pt x="12" y="481"/>
                    </a:lnTo>
                    <a:lnTo>
                      <a:pt x="32" y="424"/>
                    </a:lnTo>
                    <a:lnTo>
                      <a:pt x="43" y="392"/>
                    </a:lnTo>
                    <a:lnTo>
                      <a:pt x="55" y="365"/>
                    </a:lnTo>
                    <a:lnTo>
                      <a:pt x="73" y="338"/>
                    </a:lnTo>
                    <a:lnTo>
                      <a:pt x="93" y="311"/>
                    </a:lnTo>
                    <a:lnTo>
                      <a:pt x="132" y="273"/>
                    </a:lnTo>
                    <a:lnTo>
                      <a:pt x="174" y="231"/>
                    </a:lnTo>
                    <a:lnTo>
                      <a:pt x="229" y="193"/>
                    </a:lnTo>
                    <a:lnTo>
                      <a:pt x="286" y="157"/>
                    </a:lnTo>
                    <a:lnTo>
                      <a:pt x="347" y="123"/>
                    </a:lnTo>
                    <a:lnTo>
                      <a:pt x="413" y="93"/>
                    </a:lnTo>
                    <a:lnTo>
                      <a:pt x="479" y="69"/>
                    </a:lnTo>
                    <a:lnTo>
                      <a:pt x="548" y="46"/>
                    </a:lnTo>
                    <a:lnTo>
                      <a:pt x="621" y="27"/>
                    </a:lnTo>
                    <a:lnTo>
                      <a:pt x="691" y="12"/>
                    </a:lnTo>
                    <a:lnTo>
                      <a:pt x="760" y="3"/>
                    </a:lnTo>
                    <a:lnTo>
                      <a:pt x="830" y="0"/>
                    </a:lnTo>
                    <a:lnTo>
                      <a:pt x="895" y="0"/>
                    </a:lnTo>
                    <a:lnTo>
                      <a:pt x="957" y="7"/>
                    </a:lnTo>
                    <a:lnTo>
                      <a:pt x="1014" y="19"/>
                    </a:lnTo>
                    <a:lnTo>
                      <a:pt x="1068" y="42"/>
                    </a:lnTo>
                    <a:lnTo>
                      <a:pt x="1123" y="69"/>
                    </a:lnTo>
                    <a:lnTo>
                      <a:pt x="1177" y="104"/>
                    </a:lnTo>
                    <a:lnTo>
                      <a:pt x="1234" y="139"/>
                    </a:lnTo>
                    <a:lnTo>
                      <a:pt x="1292" y="181"/>
                    </a:lnTo>
                    <a:lnTo>
                      <a:pt x="1350" y="223"/>
                    </a:lnTo>
                    <a:lnTo>
                      <a:pt x="1408" y="273"/>
                    </a:lnTo>
                    <a:lnTo>
                      <a:pt x="1519" y="374"/>
                    </a:lnTo>
                    <a:lnTo>
                      <a:pt x="1624" y="481"/>
                    </a:lnTo>
                    <a:lnTo>
                      <a:pt x="1724" y="593"/>
                    </a:lnTo>
                    <a:lnTo>
                      <a:pt x="1809" y="700"/>
                    </a:lnTo>
                    <a:lnTo>
                      <a:pt x="1848" y="755"/>
                    </a:lnTo>
                    <a:lnTo>
                      <a:pt x="1882" y="805"/>
                    </a:lnTo>
                    <a:lnTo>
                      <a:pt x="1909" y="847"/>
                    </a:lnTo>
                    <a:lnTo>
                      <a:pt x="1932" y="897"/>
                    </a:lnTo>
                    <a:lnTo>
                      <a:pt x="1956" y="951"/>
                    </a:lnTo>
                    <a:lnTo>
                      <a:pt x="1959" y="974"/>
                    </a:lnTo>
                    <a:lnTo>
                      <a:pt x="1963" y="997"/>
                    </a:lnTo>
                    <a:lnTo>
                      <a:pt x="1963" y="1044"/>
                    </a:lnTo>
                    <a:lnTo>
                      <a:pt x="1959" y="1082"/>
                    </a:lnTo>
                    <a:lnTo>
                      <a:pt x="1952" y="1113"/>
                    </a:lnTo>
                    <a:lnTo>
                      <a:pt x="1936" y="1140"/>
                    </a:lnTo>
                    <a:lnTo>
                      <a:pt x="1921" y="1159"/>
                    </a:lnTo>
                    <a:lnTo>
                      <a:pt x="1902" y="1175"/>
                    </a:lnTo>
                    <a:lnTo>
                      <a:pt x="1875" y="1186"/>
                    </a:lnTo>
                    <a:lnTo>
                      <a:pt x="1843" y="1198"/>
                    </a:lnTo>
                    <a:lnTo>
                      <a:pt x="1848" y="1232"/>
                    </a:lnTo>
                    <a:lnTo>
                      <a:pt x="1848" y="1267"/>
                    </a:lnTo>
                    <a:lnTo>
                      <a:pt x="1843" y="1305"/>
                    </a:lnTo>
                    <a:lnTo>
                      <a:pt x="1836" y="1344"/>
                    </a:lnTo>
                    <a:lnTo>
                      <a:pt x="1821" y="1379"/>
                    </a:lnTo>
                    <a:lnTo>
                      <a:pt x="1801" y="1413"/>
                    </a:lnTo>
                    <a:lnTo>
                      <a:pt x="1778" y="1440"/>
                    </a:lnTo>
                    <a:lnTo>
                      <a:pt x="1766" y="1452"/>
                    </a:lnTo>
                    <a:lnTo>
                      <a:pt x="1751" y="1459"/>
                    </a:lnTo>
                    <a:lnTo>
                      <a:pt x="1693" y="1486"/>
                    </a:lnTo>
                    <a:lnTo>
                      <a:pt x="1655" y="1498"/>
                    </a:lnTo>
                    <a:lnTo>
                      <a:pt x="1612" y="1506"/>
                    </a:lnTo>
                    <a:lnTo>
                      <a:pt x="1566" y="1522"/>
                    </a:lnTo>
                    <a:lnTo>
                      <a:pt x="1558" y="1556"/>
                    </a:lnTo>
                    <a:lnTo>
                      <a:pt x="1547" y="1590"/>
                    </a:lnTo>
                    <a:lnTo>
                      <a:pt x="1531" y="1617"/>
                    </a:lnTo>
                    <a:lnTo>
                      <a:pt x="1512" y="1640"/>
                    </a:lnTo>
                    <a:lnTo>
                      <a:pt x="1492" y="1660"/>
                    </a:lnTo>
                    <a:lnTo>
                      <a:pt x="1469" y="1679"/>
                    </a:lnTo>
                    <a:lnTo>
                      <a:pt x="1442" y="1691"/>
                    </a:lnTo>
                    <a:lnTo>
                      <a:pt x="1415" y="1703"/>
                    </a:lnTo>
                    <a:lnTo>
                      <a:pt x="1388" y="1710"/>
                    </a:lnTo>
                    <a:lnTo>
                      <a:pt x="1362" y="1714"/>
                    </a:lnTo>
                    <a:lnTo>
                      <a:pt x="1304" y="1717"/>
                    </a:lnTo>
                    <a:lnTo>
                      <a:pt x="1250" y="1710"/>
                    </a:lnTo>
                    <a:lnTo>
                      <a:pt x="1208" y="1698"/>
                    </a:lnTo>
                    <a:lnTo>
                      <a:pt x="1211" y="1744"/>
                    </a:lnTo>
                    <a:lnTo>
                      <a:pt x="1208" y="1780"/>
                    </a:lnTo>
                    <a:lnTo>
                      <a:pt x="1200" y="1807"/>
                    </a:lnTo>
                    <a:lnTo>
                      <a:pt x="1188" y="1830"/>
                    </a:lnTo>
                    <a:lnTo>
                      <a:pt x="1169" y="1845"/>
                    </a:lnTo>
                    <a:lnTo>
                      <a:pt x="1150" y="1852"/>
                    </a:lnTo>
                    <a:lnTo>
                      <a:pt x="1123" y="1860"/>
                    </a:lnTo>
                    <a:lnTo>
                      <a:pt x="1100" y="1860"/>
                    </a:lnTo>
                    <a:lnTo>
                      <a:pt x="1073" y="1857"/>
                    </a:lnTo>
                    <a:lnTo>
                      <a:pt x="1041" y="1848"/>
                    </a:lnTo>
                    <a:lnTo>
                      <a:pt x="1014" y="1837"/>
                    </a:lnTo>
                    <a:lnTo>
                      <a:pt x="987" y="1821"/>
                    </a:lnTo>
                    <a:lnTo>
                      <a:pt x="961" y="1807"/>
                    </a:lnTo>
                    <a:lnTo>
                      <a:pt x="937" y="1791"/>
                    </a:lnTo>
                    <a:lnTo>
                      <a:pt x="914" y="1771"/>
                    </a:lnTo>
                    <a:lnTo>
                      <a:pt x="895" y="1753"/>
                    </a:lnTo>
                    <a:lnTo>
                      <a:pt x="799" y="1648"/>
                    </a:lnTo>
                    <a:lnTo>
                      <a:pt x="703" y="1552"/>
                    </a:lnTo>
                    <a:lnTo>
                      <a:pt x="598" y="1463"/>
                    </a:lnTo>
                    <a:lnTo>
                      <a:pt x="494" y="1382"/>
                    </a:lnTo>
                    <a:lnTo>
                      <a:pt x="386" y="1309"/>
                    </a:lnTo>
                    <a:lnTo>
                      <a:pt x="270" y="1241"/>
                    </a:lnTo>
                    <a:lnTo>
                      <a:pt x="147" y="1171"/>
                    </a:lnTo>
                    <a:lnTo>
                      <a:pt x="20" y="110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5" name="Freeform 11"/>
              <p:cNvSpPr>
                <a:spLocks/>
              </p:cNvSpPr>
              <p:nvPr/>
            </p:nvSpPr>
            <p:spPr bwMode="auto">
              <a:xfrm>
                <a:off x="4823" y="1403"/>
                <a:ext cx="36" cy="28"/>
              </a:xfrm>
              <a:custGeom>
                <a:avLst/>
                <a:gdLst>
                  <a:gd name="T0" fmla="*/ 444 w 548"/>
                  <a:gd name="T1" fmla="*/ 412 h 412"/>
                  <a:gd name="T2" fmla="*/ 460 w 548"/>
                  <a:gd name="T3" fmla="*/ 397 h 412"/>
                  <a:gd name="T4" fmla="*/ 475 w 548"/>
                  <a:gd name="T5" fmla="*/ 393 h 412"/>
                  <a:gd name="T6" fmla="*/ 505 w 548"/>
                  <a:gd name="T7" fmla="*/ 386 h 412"/>
                  <a:gd name="T8" fmla="*/ 521 w 548"/>
                  <a:gd name="T9" fmla="*/ 378 h 412"/>
                  <a:gd name="T10" fmla="*/ 533 w 548"/>
                  <a:gd name="T11" fmla="*/ 370 h 412"/>
                  <a:gd name="T12" fmla="*/ 541 w 548"/>
                  <a:gd name="T13" fmla="*/ 351 h 412"/>
                  <a:gd name="T14" fmla="*/ 548 w 548"/>
                  <a:gd name="T15" fmla="*/ 324 h 412"/>
                  <a:gd name="T16" fmla="*/ 475 w 548"/>
                  <a:gd name="T17" fmla="*/ 258 h 412"/>
                  <a:gd name="T18" fmla="*/ 401 w 548"/>
                  <a:gd name="T19" fmla="*/ 189 h 412"/>
                  <a:gd name="T20" fmla="*/ 324 w 548"/>
                  <a:gd name="T21" fmla="*/ 124 h 412"/>
                  <a:gd name="T22" fmla="*/ 255 w 548"/>
                  <a:gd name="T23" fmla="*/ 65 h 412"/>
                  <a:gd name="T24" fmla="*/ 217 w 548"/>
                  <a:gd name="T25" fmla="*/ 43 h 412"/>
                  <a:gd name="T26" fmla="*/ 186 w 548"/>
                  <a:gd name="T27" fmla="*/ 24 h 412"/>
                  <a:gd name="T28" fmla="*/ 151 w 548"/>
                  <a:gd name="T29" fmla="*/ 12 h 412"/>
                  <a:gd name="T30" fmla="*/ 120 w 548"/>
                  <a:gd name="T31" fmla="*/ 4 h 412"/>
                  <a:gd name="T32" fmla="*/ 86 w 548"/>
                  <a:gd name="T33" fmla="*/ 0 h 412"/>
                  <a:gd name="T34" fmla="*/ 59 w 548"/>
                  <a:gd name="T35" fmla="*/ 8 h 412"/>
                  <a:gd name="T36" fmla="*/ 27 w 548"/>
                  <a:gd name="T37" fmla="*/ 20 h 412"/>
                  <a:gd name="T38" fmla="*/ 0 w 548"/>
                  <a:gd name="T39" fmla="*/ 43 h 412"/>
                  <a:gd name="T40" fmla="*/ 51 w 548"/>
                  <a:gd name="T41" fmla="*/ 77 h 412"/>
                  <a:gd name="T42" fmla="*/ 104 w 548"/>
                  <a:gd name="T43" fmla="*/ 115 h 412"/>
                  <a:gd name="T44" fmla="*/ 220 w 548"/>
                  <a:gd name="T45" fmla="*/ 197 h 412"/>
                  <a:gd name="T46" fmla="*/ 283 w 548"/>
                  <a:gd name="T47" fmla="*/ 243 h 412"/>
                  <a:gd name="T48" fmla="*/ 340 w 548"/>
                  <a:gd name="T49" fmla="*/ 293 h 412"/>
                  <a:gd name="T50" fmla="*/ 394 w 548"/>
                  <a:gd name="T51" fmla="*/ 351 h 412"/>
                  <a:gd name="T52" fmla="*/ 417 w 548"/>
                  <a:gd name="T53" fmla="*/ 378 h 412"/>
                  <a:gd name="T54" fmla="*/ 444 w 548"/>
                  <a:gd name="T55" fmla="*/ 41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8" h="412">
                    <a:moveTo>
                      <a:pt x="444" y="412"/>
                    </a:moveTo>
                    <a:lnTo>
                      <a:pt x="460" y="397"/>
                    </a:lnTo>
                    <a:lnTo>
                      <a:pt x="475" y="393"/>
                    </a:lnTo>
                    <a:lnTo>
                      <a:pt x="505" y="386"/>
                    </a:lnTo>
                    <a:lnTo>
                      <a:pt x="521" y="378"/>
                    </a:lnTo>
                    <a:lnTo>
                      <a:pt x="533" y="370"/>
                    </a:lnTo>
                    <a:lnTo>
                      <a:pt x="541" y="351"/>
                    </a:lnTo>
                    <a:lnTo>
                      <a:pt x="548" y="324"/>
                    </a:lnTo>
                    <a:lnTo>
                      <a:pt x="475" y="258"/>
                    </a:lnTo>
                    <a:lnTo>
                      <a:pt x="401" y="189"/>
                    </a:lnTo>
                    <a:lnTo>
                      <a:pt x="324" y="124"/>
                    </a:lnTo>
                    <a:lnTo>
                      <a:pt x="255" y="65"/>
                    </a:lnTo>
                    <a:lnTo>
                      <a:pt x="217" y="43"/>
                    </a:lnTo>
                    <a:lnTo>
                      <a:pt x="186" y="24"/>
                    </a:lnTo>
                    <a:lnTo>
                      <a:pt x="151" y="12"/>
                    </a:lnTo>
                    <a:lnTo>
                      <a:pt x="120" y="4"/>
                    </a:lnTo>
                    <a:lnTo>
                      <a:pt x="86" y="0"/>
                    </a:lnTo>
                    <a:lnTo>
                      <a:pt x="59" y="8"/>
                    </a:lnTo>
                    <a:lnTo>
                      <a:pt x="27" y="20"/>
                    </a:lnTo>
                    <a:lnTo>
                      <a:pt x="0" y="43"/>
                    </a:lnTo>
                    <a:lnTo>
                      <a:pt x="51" y="77"/>
                    </a:lnTo>
                    <a:lnTo>
                      <a:pt x="104" y="115"/>
                    </a:lnTo>
                    <a:lnTo>
                      <a:pt x="220" y="197"/>
                    </a:lnTo>
                    <a:lnTo>
                      <a:pt x="283" y="243"/>
                    </a:lnTo>
                    <a:lnTo>
                      <a:pt x="340" y="293"/>
                    </a:lnTo>
                    <a:lnTo>
                      <a:pt x="394" y="351"/>
                    </a:lnTo>
                    <a:lnTo>
                      <a:pt x="417" y="378"/>
                    </a:lnTo>
                    <a:lnTo>
                      <a:pt x="444" y="4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6" name="Freeform 12"/>
              <p:cNvSpPr>
                <a:spLocks/>
              </p:cNvSpPr>
              <p:nvPr/>
            </p:nvSpPr>
            <p:spPr bwMode="auto">
              <a:xfrm>
                <a:off x="4808" y="1425"/>
                <a:ext cx="37" cy="26"/>
              </a:xfrm>
              <a:custGeom>
                <a:avLst/>
                <a:gdLst>
                  <a:gd name="T0" fmla="*/ 421 w 563"/>
                  <a:gd name="T1" fmla="*/ 385 h 385"/>
                  <a:gd name="T2" fmla="*/ 447 w 563"/>
                  <a:gd name="T3" fmla="*/ 385 h 385"/>
                  <a:gd name="T4" fmla="*/ 478 w 563"/>
                  <a:gd name="T5" fmla="*/ 385 h 385"/>
                  <a:gd name="T6" fmla="*/ 498 w 563"/>
                  <a:gd name="T7" fmla="*/ 381 h 385"/>
                  <a:gd name="T8" fmla="*/ 517 w 563"/>
                  <a:gd name="T9" fmla="*/ 377 h 385"/>
                  <a:gd name="T10" fmla="*/ 537 w 563"/>
                  <a:gd name="T11" fmla="*/ 366 h 385"/>
                  <a:gd name="T12" fmla="*/ 563 w 563"/>
                  <a:gd name="T13" fmla="*/ 350 h 385"/>
                  <a:gd name="T14" fmla="*/ 486 w 563"/>
                  <a:gd name="T15" fmla="*/ 285 h 385"/>
                  <a:gd name="T16" fmla="*/ 408 w 563"/>
                  <a:gd name="T17" fmla="*/ 212 h 385"/>
                  <a:gd name="T18" fmla="*/ 331 w 563"/>
                  <a:gd name="T19" fmla="*/ 142 h 385"/>
                  <a:gd name="T20" fmla="*/ 254 w 563"/>
                  <a:gd name="T21" fmla="*/ 81 h 385"/>
                  <a:gd name="T22" fmla="*/ 220 w 563"/>
                  <a:gd name="T23" fmla="*/ 54 h 385"/>
                  <a:gd name="T24" fmla="*/ 186 w 563"/>
                  <a:gd name="T25" fmla="*/ 31 h 385"/>
                  <a:gd name="T26" fmla="*/ 150 w 563"/>
                  <a:gd name="T27" fmla="*/ 15 h 385"/>
                  <a:gd name="T28" fmla="*/ 116 w 563"/>
                  <a:gd name="T29" fmla="*/ 4 h 385"/>
                  <a:gd name="T30" fmla="*/ 85 w 563"/>
                  <a:gd name="T31" fmla="*/ 0 h 385"/>
                  <a:gd name="T32" fmla="*/ 54 w 563"/>
                  <a:gd name="T33" fmla="*/ 4 h 385"/>
                  <a:gd name="T34" fmla="*/ 23 w 563"/>
                  <a:gd name="T35" fmla="*/ 15 h 385"/>
                  <a:gd name="T36" fmla="*/ 0 w 563"/>
                  <a:gd name="T37" fmla="*/ 38 h 385"/>
                  <a:gd name="T38" fmla="*/ 66 w 563"/>
                  <a:gd name="T39" fmla="*/ 73 h 385"/>
                  <a:gd name="T40" fmla="*/ 124 w 563"/>
                  <a:gd name="T41" fmla="*/ 108 h 385"/>
                  <a:gd name="T42" fmla="*/ 177 w 563"/>
                  <a:gd name="T43" fmla="*/ 142 h 385"/>
                  <a:gd name="T44" fmla="*/ 231 w 563"/>
                  <a:gd name="T45" fmla="*/ 181 h 385"/>
                  <a:gd name="T46" fmla="*/ 281 w 563"/>
                  <a:gd name="T47" fmla="*/ 223 h 385"/>
                  <a:gd name="T48" fmla="*/ 328 w 563"/>
                  <a:gd name="T49" fmla="*/ 269 h 385"/>
                  <a:gd name="T50" fmla="*/ 374 w 563"/>
                  <a:gd name="T51" fmla="*/ 323 h 385"/>
                  <a:gd name="T52" fmla="*/ 421 w 563"/>
                  <a:gd name="T53" fmla="*/ 38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3" h="385">
                    <a:moveTo>
                      <a:pt x="421" y="385"/>
                    </a:moveTo>
                    <a:lnTo>
                      <a:pt x="447" y="385"/>
                    </a:lnTo>
                    <a:lnTo>
                      <a:pt x="478" y="385"/>
                    </a:lnTo>
                    <a:lnTo>
                      <a:pt x="498" y="381"/>
                    </a:lnTo>
                    <a:lnTo>
                      <a:pt x="517" y="377"/>
                    </a:lnTo>
                    <a:lnTo>
                      <a:pt x="537" y="366"/>
                    </a:lnTo>
                    <a:lnTo>
                      <a:pt x="563" y="350"/>
                    </a:lnTo>
                    <a:lnTo>
                      <a:pt x="486" y="285"/>
                    </a:lnTo>
                    <a:lnTo>
                      <a:pt x="408" y="212"/>
                    </a:lnTo>
                    <a:lnTo>
                      <a:pt x="331" y="142"/>
                    </a:lnTo>
                    <a:lnTo>
                      <a:pt x="254" y="81"/>
                    </a:lnTo>
                    <a:lnTo>
                      <a:pt x="220" y="54"/>
                    </a:lnTo>
                    <a:lnTo>
                      <a:pt x="186" y="31"/>
                    </a:lnTo>
                    <a:lnTo>
                      <a:pt x="150" y="15"/>
                    </a:lnTo>
                    <a:lnTo>
                      <a:pt x="116" y="4"/>
                    </a:lnTo>
                    <a:lnTo>
                      <a:pt x="85" y="0"/>
                    </a:lnTo>
                    <a:lnTo>
                      <a:pt x="54" y="4"/>
                    </a:lnTo>
                    <a:lnTo>
                      <a:pt x="23" y="15"/>
                    </a:lnTo>
                    <a:lnTo>
                      <a:pt x="0" y="38"/>
                    </a:lnTo>
                    <a:lnTo>
                      <a:pt x="66" y="73"/>
                    </a:lnTo>
                    <a:lnTo>
                      <a:pt x="124" y="108"/>
                    </a:lnTo>
                    <a:lnTo>
                      <a:pt x="177" y="142"/>
                    </a:lnTo>
                    <a:lnTo>
                      <a:pt x="231" y="181"/>
                    </a:lnTo>
                    <a:lnTo>
                      <a:pt x="281" y="223"/>
                    </a:lnTo>
                    <a:lnTo>
                      <a:pt x="328" y="269"/>
                    </a:lnTo>
                    <a:lnTo>
                      <a:pt x="374" y="323"/>
                    </a:lnTo>
                    <a:lnTo>
                      <a:pt x="421" y="38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7" name="Freeform 13"/>
              <p:cNvSpPr>
                <a:spLocks/>
              </p:cNvSpPr>
              <p:nvPr/>
            </p:nvSpPr>
            <p:spPr bwMode="auto">
              <a:xfrm>
                <a:off x="4787" y="1438"/>
                <a:ext cx="36" cy="28"/>
              </a:xfrm>
              <a:custGeom>
                <a:avLst/>
                <a:gdLst>
                  <a:gd name="T0" fmla="*/ 366 w 532"/>
                  <a:gd name="T1" fmla="*/ 397 h 412"/>
                  <a:gd name="T2" fmla="*/ 416 w 532"/>
                  <a:gd name="T3" fmla="*/ 408 h 412"/>
                  <a:gd name="T4" fmla="*/ 451 w 532"/>
                  <a:gd name="T5" fmla="*/ 412 h 412"/>
                  <a:gd name="T6" fmla="*/ 485 w 532"/>
                  <a:gd name="T7" fmla="*/ 408 h 412"/>
                  <a:gd name="T8" fmla="*/ 532 w 532"/>
                  <a:gd name="T9" fmla="*/ 401 h 412"/>
                  <a:gd name="T10" fmla="*/ 462 w 532"/>
                  <a:gd name="T11" fmla="*/ 328 h 412"/>
                  <a:gd name="T12" fmla="*/ 393 w 532"/>
                  <a:gd name="T13" fmla="*/ 251 h 412"/>
                  <a:gd name="T14" fmla="*/ 324 w 532"/>
                  <a:gd name="T15" fmla="*/ 170 h 412"/>
                  <a:gd name="T16" fmla="*/ 254 w 532"/>
                  <a:gd name="T17" fmla="*/ 100 h 412"/>
                  <a:gd name="T18" fmla="*/ 220 w 532"/>
                  <a:gd name="T19" fmla="*/ 70 h 412"/>
                  <a:gd name="T20" fmla="*/ 185 w 532"/>
                  <a:gd name="T21" fmla="*/ 43 h 412"/>
                  <a:gd name="T22" fmla="*/ 154 w 532"/>
                  <a:gd name="T23" fmla="*/ 23 h 412"/>
                  <a:gd name="T24" fmla="*/ 123 w 532"/>
                  <a:gd name="T25" fmla="*/ 9 h 412"/>
                  <a:gd name="T26" fmla="*/ 88 w 532"/>
                  <a:gd name="T27" fmla="*/ 0 h 412"/>
                  <a:gd name="T28" fmla="*/ 61 w 532"/>
                  <a:gd name="T29" fmla="*/ 0 h 412"/>
                  <a:gd name="T30" fmla="*/ 31 w 532"/>
                  <a:gd name="T31" fmla="*/ 12 h 412"/>
                  <a:gd name="T32" fmla="*/ 0 w 532"/>
                  <a:gd name="T33" fmla="*/ 31 h 412"/>
                  <a:gd name="T34" fmla="*/ 54 w 532"/>
                  <a:gd name="T35" fmla="*/ 62 h 412"/>
                  <a:gd name="T36" fmla="*/ 108 w 532"/>
                  <a:gd name="T37" fmla="*/ 97 h 412"/>
                  <a:gd name="T38" fmla="*/ 154 w 532"/>
                  <a:gd name="T39" fmla="*/ 136 h 412"/>
                  <a:gd name="T40" fmla="*/ 200 w 532"/>
                  <a:gd name="T41" fmla="*/ 174 h 412"/>
                  <a:gd name="T42" fmla="*/ 242 w 532"/>
                  <a:gd name="T43" fmla="*/ 220 h 412"/>
                  <a:gd name="T44" fmla="*/ 285 w 532"/>
                  <a:gd name="T45" fmla="*/ 274 h 412"/>
                  <a:gd name="T46" fmla="*/ 328 w 532"/>
                  <a:gd name="T47" fmla="*/ 331 h 412"/>
                  <a:gd name="T48" fmla="*/ 366 w 532"/>
                  <a:gd name="T49" fmla="*/ 39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2" h="412">
                    <a:moveTo>
                      <a:pt x="366" y="397"/>
                    </a:moveTo>
                    <a:lnTo>
                      <a:pt x="416" y="408"/>
                    </a:lnTo>
                    <a:lnTo>
                      <a:pt x="451" y="412"/>
                    </a:lnTo>
                    <a:lnTo>
                      <a:pt x="485" y="408"/>
                    </a:lnTo>
                    <a:lnTo>
                      <a:pt x="532" y="401"/>
                    </a:lnTo>
                    <a:lnTo>
                      <a:pt x="462" y="328"/>
                    </a:lnTo>
                    <a:lnTo>
                      <a:pt x="393" y="251"/>
                    </a:lnTo>
                    <a:lnTo>
                      <a:pt x="324" y="170"/>
                    </a:lnTo>
                    <a:lnTo>
                      <a:pt x="254" y="100"/>
                    </a:lnTo>
                    <a:lnTo>
                      <a:pt x="220" y="70"/>
                    </a:lnTo>
                    <a:lnTo>
                      <a:pt x="185" y="43"/>
                    </a:lnTo>
                    <a:lnTo>
                      <a:pt x="154" y="23"/>
                    </a:lnTo>
                    <a:lnTo>
                      <a:pt x="123" y="9"/>
                    </a:lnTo>
                    <a:lnTo>
                      <a:pt x="88" y="0"/>
                    </a:lnTo>
                    <a:lnTo>
                      <a:pt x="61" y="0"/>
                    </a:lnTo>
                    <a:lnTo>
                      <a:pt x="31" y="12"/>
                    </a:lnTo>
                    <a:lnTo>
                      <a:pt x="0" y="31"/>
                    </a:lnTo>
                    <a:lnTo>
                      <a:pt x="54" y="62"/>
                    </a:lnTo>
                    <a:lnTo>
                      <a:pt x="108" y="97"/>
                    </a:lnTo>
                    <a:lnTo>
                      <a:pt x="154" y="136"/>
                    </a:lnTo>
                    <a:lnTo>
                      <a:pt x="200" y="174"/>
                    </a:lnTo>
                    <a:lnTo>
                      <a:pt x="242" y="220"/>
                    </a:lnTo>
                    <a:lnTo>
                      <a:pt x="285" y="274"/>
                    </a:lnTo>
                    <a:lnTo>
                      <a:pt x="328" y="331"/>
                    </a:lnTo>
                    <a:lnTo>
                      <a:pt x="366" y="39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8" name="Freeform 14"/>
              <p:cNvSpPr>
                <a:spLocks/>
              </p:cNvSpPr>
              <p:nvPr/>
            </p:nvSpPr>
            <p:spPr bwMode="auto">
              <a:xfrm>
                <a:off x="4775" y="1346"/>
                <a:ext cx="135" cy="72"/>
              </a:xfrm>
              <a:custGeom>
                <a:avLst/>
                <a:gdLst>
                  <a:gd name="T0" fmla="*/ 1963 w 2025"/>
                  <a:gd name="T1" fmla="*/ 975 h 1082"/>
                  <a:gd name="T2" fmla="*/ 2010 w 2025"/>
                  <a:gd name="T3" fmla="*/ 844 h 1082"/>
                  <a:gd name="T4" fmla="*/ 2021 w 2025"/>
                  <a:gd name="T5" fmla="*/ 702 h 1082"/>
                  <a:gd name="T6" fmla="*/ 2025 w 2025"/>
                  <a:gd name="T7" fmla="*/ 559 h 1082"/>
                  <a:gd name="T8" fmla="*/ 2006 w 2025"/>
                  <a:gd name="T9" fmla="*/ 421 h 1082"/>
                  <a:gd name="T10" fmla="*/ 1975 w 2025"/>
                  <a:gd name="T11" fmla="*/ 335 h 1082"/>
                  <a:gd name="T12" fmla="*/ 1913 w 2025"/>
                  <a:gd name="T13" fmla="*/ 197 h 1082"/>
                  <a:gd name="T14" fmla="*/ 1844 w 2025"/>
                  <a:gd name="T15" fmla="*/ 70 h 1082"/>
                  <a:gd name="T16" fmla="*/ 1809 w 2025"/>
                  <a:gd name="T17" fmla="*/ 31 h 1082"/>
                  <a:gd name="T18" fmla="*/ 1786 w 2025"/>
                  <a:gd name="T19" fmla="*/ 24 h 1082"/>
                  <a:gd name="T20" fmla="*/ 1489 w 2025"/>
                  <a:gd name="T21" fmla="*/ 116 h 1082"/>
                  <a:gd name="T22" fmla="*/ 1331 w 2025"/>
                  <a:gd name="T23" fmla="*/ 155 h 1082"/>
                  <a:gd name="T24" fmla="*/ 1185 w 2025"/>
                  <a:gd name="T25" fmla="*/ 167 h 1082"/>
                  <a:gd name="T26" fmla="*/ 1104 w 2025"/>
                  <a:gd name="T27" fmla="*/ 158 h 1082"/>
                  <a:gd name="T28" fmla="*/ 1026 w 2025"/>
                  <a:gd name="T29" fmla="*/ 140 h 1082"/>
                  <a:gd name="T30" fmla="*/ 872 w 2025"/>
                  <a:gd name="T31" fmla="*/ 81 h 1082"/>
                  <a:gd name="T32" fmla="*/ 718 w 2025"/>
                  <a:gd name="T33" fmla="*/ 24 h 1082"/>
                  <a:gd name="T34" fmla="*/ 637 w 2025"/>
                  <a:gd name="T35" fmla="*/ 9 h 1082"/>
                  <a:gd name="T36" fmla="*/ 556 w 2025"/>
                  <a:gd name="T37" fmla="*/ 0 h 1082"/>
                  <a:gd name="T38" fmla="*/ 483 w 2025"/>
                  <a:gd name="T39" fmla="*/ 9 h 1082"/>
                  <a:gd name="T40" fmla="*/ 440 w 2025"/>
                  <a:gd name="T41" fmla="*/ 24 h 1082"/>
                  <a:gd name="T42" fmla="*/ 386 w 2025"/>
                  <a:gd name="T43" fmla="*/ 66 h 1082"/>
                  <a:gd name="T44" fmla="*/ 317 w 2025"/>
                  <a:gd name="T45" fmla="*/ 151 h 1082"/>
                  <a:gd name="T46" fmla="*/ 247 w 2025"/>
                  <a:gd name="T47" fmla="*/ 267 h 1082"/>
                  <a:gd name="T48" fmla="*/ 201 w 2025"/>
                  <a:gd name="T49" fmla="*/ 344 h 1082"/>
                  <a:gd name="T50" fmla="*/ 54 w 2025"/>
                  <a:gd name="T51" fmla="*/ 529 h 1082"/>
                  <a:gd name="T52" fmla="*/ 9 w 2025"/>
                  <a:gd name="T53" fmla="*/ 598 h 1082"/>
                  <a:gd name="T54" fmla="*/ 0 w 2025"/>
                  <a:gd name="T55" fmla="*/ 640 h 1082"/>
                  <a:gd name="T56" fmla="*/ 20 w 2025"/>
                  <a:gd name="T57" fmla="*/ 675 h 1082"/>
                  <a:gd name="T58" fmla="*/ 74 w 2025"/>
                  <a:gd name="T59" fmla="*/ 706 h 1082"/>
                  <a:gd name="T60" fmla="*/ 151 w 2025"/>
                  <a:gd name="T61" fmla="*/ 725 h 1082"/>
                  <a:gd name="T62" fmla="*/ 236 w 2025"/>
                  <a:gd name="T63" fmla="*/ 713 h 1082"/>
                  <a:gd name="T64" fmla="*/ 317 w 2025"/>
                  <a:gd name="T65" fmla="*/ 683 h 1082"/>
                  <a:gd name="T66" fmla="*/ 401 w 2025"/>
                  <a:gd name="T67" fmla="*/ 636 h 1082"/>
                  <a:gd name="T68" fmla="*/ 478 w 2025"/>
                  <a:gd name="T69" fmla="*/ 579 h 1082"/>
                  <a:gd name="T70" fmla="*/ 552 w 2025"/>
                  <a:gd name="T71" fmla="*/ 509 h 1082"/>
                  <a:gd name="T72" fmla="*/ 618 w 2025"/>
                  <a:gd name="T73" fmla="*/ 432 h 1082"/>
                  <a:gd name="T74" fmla="*/ 718 w 2025"/>
                  <a:gd name="T75" fmla="*/ 448 h 1082"/>
                  <a:gd name="T76" fmla="*/ 945 w 2025"/>
                  <a:gd name="T77" fmla="*/ 609 h 1082"/>
                  <a:gd name="T78" fmla="*/ 1088 w 2025"/>
                  <a:gd name="T79" fmla="*/ 725 h 1082"/>
                  <a:gd name="T80" fmla="*/ 1154 w 2025"/>
                  <a:gd name="T81" fmla="*/ 786 h 1082"/>
                  <a:gd name="T82" fmla="*/ 1212 w 2025"/>
                  <a:gd name="T83" fmla="*/ 860 h 1082"/>
                  <a:gd name="T84" fmla="*/ 1262 w 2025"/>
                  <a:gd name="T85" fmla="*/ 944 h 1082"/>
                  <a:gd name="T86" fmla="*/ 1296 w 2025"/>
                  <a:gd name="T87" fmla="*/ 1010 h 1082"/>
                  <a:gd name="T88" fmla="*/ 1342 w 2025"/>
                  <a:gd name="T89" fmla="*/ 1052 h 1082"/>
                  <a:gd name="T90" fmla="*/ 1432 w 2025"/>
                  <a:gd name="T91" fmla="*/ 1079 h 1082"/>
                  <a:gd name="T92" fmla="*/ 1493 w 2025"/>
                  <a:gd name="T93" fmla="*/ 1082 h 1082"/>
                  <a:gd name="T94" fmla="*/ 1555 w 2025"/>
                  <a:gd name="T95" fmla="*/ 1071 h 1082"/>
                  <a:gd name="T96" fmla="*/ 1678 w 2025"/>
                  <a:gd name="T97" fmla="*/ 1025 h 1082"/>
                  <a:gd name="T98" fmla="*/ 1805 w 2025"/>
                  <a:gd name="T99" fmla="*/ 983 h 1082"/>
                  <a:gd name="T100" fmla="*/ 1870 w 2025"/>
                  <a:gd name="T101" fmla="*/ 971 h 1082"/>
                  <a:gd name="T102" fmla="*/ 1936 w 2025"/>
                  <a:gd name="T103" fmla="*/ 97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5" h="1082">
                    <a:moveTo>
                      <a:pt x="1936" y="971"/>
                    </a:moveTo>
                    <a:lnTo>
                      <a:pt x="1963" y="975"/>
                    </a:lnTo>
                    <a:lnTo>
                      <a:pt x="1990" y="983"/>
                    </a:lnTo>
                    <a:lnTo>
                      <a:pt x="2010" y="844"/>
                    </a:lnTo>
                    <a:lnTo>
                      <a:pt x="2017" y="774"/>
                    </a:lnTo>
                    <a:lnTo>
                      <a:pt x="2021" y="702"/>
                    </a:lnTo>
                    <a:lnTo>
                      <a:pt x="2025" y="629"/>
                    </a:lnTo>
                    <a:lnTo>
                      <a:pt x="2025" y="559"/>
                    </a:lnTo>
                    <a:lnTo>
                      <a:pt x="2017" y="490"/>
                    </a:lnTo>
                    <a:lnTo>
                      <a:pt x="2006" y="421"/>
                    </a:lnTo>
                    <a:lnTo>
                      <a:pt x="1994" y="389"/>
                    </a:lnTo>
                    <a:lnTo>
                      <a:pt x="1975" y="335"/>
                    </a:lnTo>
                    <a:lnTo>
                      <a:pt x="1944" y="267"/>
                    </a:lnTo>
                    <a:lnTo>
                      <a:pt x="1913" y="197"/>
                    </a:lnTo>
                    <a:lnTo>
                      <a:pt x="1879" y="128"/>
                    </a:lnTo>
                    <a:lnTo>
                      <a:pt x="1844" y="70"/>
                    </a:lnTo>
                    <a:lnTo>
                      <a:pt x="1824" y="47"/>
                    </a:lnTo>
                    <a:lnTo>
                      <a:pt x="1809" y="31"/>
                    </a:lnTo>
                    <a:lnTo>
                      <a:pt x="1797" y="24"/>
                    </a:lnTo>
                    <a:lnTo>
                      <a:pt x="1786" y="24"/>
                    </a:lnTo>
                    <a:lnTo>
                      <a:pt x="1643" y="66"/>
                    </a:lnTo>
                    <a:lnTo>
                      <a:pt x="1489" y="116"/>
                    </a:lnTo>
                    <a:lnTo>
                      <a:pt x="1408" y="140"/>
                    </a:lnTo>
                    <a:lnTo>
                      <a:pt x="1331" y="155"/>
                    </a:lnTo>
                    <a:lnTo>
                      <a:pt x="1258" y="163"/>
                    </a:lnTo>
                    <a:lnTo>
                      <a:pt x="1185" y="167"/>
                    </a:lnTo>
                    <a:lnTo>
                      <a:pt x="1146" y="163"/>
                    </a:lnTo>
                    <a:lnTo>
                      <a:pt x="1104" y="158"/>
                    </a:lnTo>
                    <a:lnTo>
                      <a:pt x="1065" y="147"/>
                    </a:lnTo>
                    <a:lnTo>
                      <a:pt x="1026" y="140"/>
                    </a:lnTo>
                    <a:lnTo>
                      <a:pt x="949" y="113"/>
                    </a:lnTo>
                    <a:lnTo>
                      <a:pt x="872" y="81"/>
                    </a:lnTo>
                    <a:lnTo>
                      <a:pt x="795" y="51"/>
                    </a:lnTo>
                    <a:lnTo>
                      <a:pt x="718" y="24"/>
                    </a:lnTo>
                    <a:lnTo>
                      <a:pt x="680" y="16"/>
                    </a:lnTo>
                    <a:lnTo>
                      <a:pt x="637" y="9"/>
                    </a:lnTo>
                    <a:lnTo>
                      <a:pt x="598" y="0"/>
                    </a:lnTo>
                    <a:lnTo>
                      <a:pt x="556" y="0"/>
                    </a:lnTo>
                    <a:lnTo>
                      <a:pt x="506" y="4"/>
                    </a:lnTo>
                    <a:lnTo>
                      <a:pt x="483" y="9"/>
                    </a:lnTo>
                    <a:lnTo>
                      <a:pt x="460" y="16"/>
                    </a:lnTo>
                    <a:lnTo>
                      <a:pt x="440" y="24"/>
                    </a:lnTo>
                    <a:lnTo>
                      <a:pt x="421" y="36"/>
                    </a:lnTo>
                    <a:lnTo>
                      <a:pt x="386" y="66"/>
                    </a:lnTo>
                    <a:lnTo>
                      <a:pt x="351" y="104"/>
                    </a:lnTo>
                    <a:lnTo>
                      <a:pt x="317" y="151"/>
                    </a:lnTo>
                    <a:lnTo>
                      <a:pt x="283" y="205"/>
                    </a:lnTo>
                    <a:lnTo>
                      <a:pt x="247" y="267"/>
                    </a:lnTo>
                    <a:lnTo>
                      <a:pt x="224" y="305"/>
                    </a:lnTo>
                    <a:lnTo>
                      <a:pt x="201" y="344"/>
                    </a:lnTo>
                    <a:lnTo>
                      <a:pt x="151" y="409"/>
                    </a:lnTo>
                    <a:lnTo>
                      <a:pt x="54" y="529"/>
                    </a:lnTo>
                    <a:lnTo>
                      <a:pt x="20" y="579"/>
                    </a:lnTo>
                    <a:lnTo>
                      <a:pt x="9" y="598"/>
                    </a:lnTo>
                    <a:lnTo>
                      <a:pt x="0" y="620"/>
                    </a:lnTo>
                    <a:lnTo>
                      <a:pt x="0" y="640"/>
                    </a:lnTo>
                    <a:lnTo>
                      <a:pt x="4" y="659"/>
                    </a:lnTo>
                    <a:lnTo>
                      <a:pt x="20" y="675"/>
                    </a:lnTo>
                    <a:lnTo>
                      <a:pt x="39" y="690"/>
                    </a:lnTo>
                    <a:lnTo>
                      <a:pt x="74" y="706"/>
                    </a:lnTo>
                    <a:lnTo>
                      <a:pt x="113" y="717"/>
                    </a:lnTo>
                    <a:lnTo>
                      <a:pt x="151" y="725"/>
                    </a:lnTo>
                    <a:lnTo>
                      <a:pt x="193" y="720"/>
                    </a:lnTo>
                    <a:lnTo>
                      <a:pt x="236" y="713"/>
                    </a:lnTo>
                    <a:lnTo>
                      <a:pt x="274" y="702"/>
                    </a:lnTo>
                    <a:lnTo>
                      <a:pt x="317" y="683"/>
                    </a:lnTo>
                    <a:lnTo>
                      <a:pt x="360" y="663"/>
                    </a:lnTo>
                    <a:lnTo>
                      <a:pt x="401" y="636"/>
                    </a:lnTo>
                    <a:lnTo>
                      <a:pt x="440" y="609"/>
                    </a:lnTo>
                    <a:lnTo>
                      <a:pt x="478" y="579"/>
                    </a:lnTo>
                    <a:lnTo>
                      <a:pt x="517" y="543"/>
                    </a:lnTo>
                    <a:lnTo>
                      <a:pt x="552" y="509"/>
                    </a:lnTo>
                    <a:lnTo>
                      <a:pt x="587" y="471"/>
                    </a:lnTo>
                    <a:lnTo>
                      <a:pt x="618" y="432"/>
                    </a:lnTo>
                    <a:lnTo>
                      <a:pt x="644" y="394"/>
                    </a:lnTo>
                    <a:lnTo>
                      <a:pt x="718" y="448"/>
                    </a:lnTo>
                    <a:lnTo>
                      <a:pt x="791" y="502"/>
                    </a:lnTo>
                    <a:lnTo>
                      <a:pt x="945" y="609"/>
                    </a:lnTo>
                    <a:lnTo>
                      <a:pt x="1018" y="663"/>
                    </a:lnTo>
                    <a:lnTo>
                      <a:pt x="1088" y="725"/>
                    </a:lnTo>
                    <a:lnTo>
                      <a:pt x="1122" y="756"/>
                    </a:lnTo>
                    <a:lnTo>
                      <a:pt x="1154" y="786"/>
                    </a:lnTo>
                    <a:lnTo>
                      <a:pt x="1185" y="821"/>
                    </a:lnTo>
                    <a:lnTo>
                      <a:pt x="1212" y="860"/>
                    </a:lnTo>
                    <a:lnTo>
                      <a:pt x="1238" y="906"/>
                    </a:lnTo>
                    <a:lnTo>
                      <a:pt x="1262" y="944"/>
                    </a:lnTo>
                    <a:lnTo>
                      <a:pt x="1281" y="978"/>
                    </a:lnTo>
                    <a:lnTo>
                      <a:pt x="1296" y="1010"/>
                    </a:lnTo>
                    <a:lnTo>
                      <a:pt x="1315" y="1033"/>
                    </a:lnTo>
                    <a:lnTo>
                      <a:pt x="1342" y="1052"/>
                    </a:lnTo>
                    <a:lnTo>
                      <a:pt x="1381" y="1068"/>
                    </a:lnTo>
                    <a:lnTo>
                      <a:pt x="1432" y="1079"/>
                    </a:lnTo>
                    <a:lnTo>
                      <a:pt x="1462" y="1082"/>
                    </a:lnTo>
                    <a:lnTo>
                      <a:pt x="1493" y="1082"/>
                    </a:lnTo>
                    <a:lnTo>
                      <a:pt x="1523" y="1079"/>
                    </a:lnTo>
                    <a:lnTo>
                      <a:pt x="1555" y="1071"/>
                    </a:lnTo>
                    <a:lnTo>
                      <a:pt x="1616" y="1052"/>
                    </a:lnTo>
                    <a:lnTo>
                      <a:pt x="1678" y="1025"/>
                    </a:lnTo>
                    <a:lnTo>
                      <a:pt x="1740" y="1002"/>
                    </a:lnTo>
                    <a:lnTo>
                      <a:pt x="1805" y="983"/>
                    </a:lnTo>
                    <a:lnTo>
                      <a:pt x="1836" y="975"/>
                    </a:lnTo>
                    <a:lnTo>
                      <a:pt x="1870" y="971"/>
                    </a:lnTo>
                    <a:lnTo>
                      <a:pt x="1902" y="967"/>
                    </a:lnTo>
                    <a:lnTo>
                      <a:pt x="1936" y="97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9" name="Freeform 15"/>
              <p:cNvSpPr>
                <a:spLocks/>
              </p:cNvSpPr>
              <p:nvPr/>
            </p:nvSpPr>
            <p:spPr bwMode="auto">
              <a:xfrm>
                <a:off x="4775" y="1346"/>
                <a:ext cx="37" cy="43"/>
              </a:xfrm>
              <a:custGeom>
                <a:avLst/>
                <a:gdLst>
                  <a:gd name="T0" fmla="*/ 51 w 555"/>
                  <a:gd name="T1" fmla="*/ 555 h 640"/>
                  <a:gd name="T2" fmla="*/ 108 w 555"/>
                  <a:gd name="T3" fmla="*/ 490 h 640"/>
                  <a:gd name="T4" fmla="*/ 170 w 555"/>
                  <a:gd name="T5" fmla="*/ 428 h 640"/>
                  <a:gd name="T6" fmla="*/ 220 w 555"/>
                  <a:gd name="T7" fmla="*/ 367 h 640"/>
                  <a:gd name="T8" fmla="*/ 243 w 555"/>
                  <a:gd name="T9" fmla="*/ 339 h 640"/>
                  <a:gd name="T10" fmla="*/ 262 w 555"/>
                  <a:gd name="T11" fmla="*/ 309 h 640"/>
                  <a:gd name="T12" fmla="*/ 312 w 555"/>
                  <a:gd name="T13" fmla="*/ 220 h 640"/>
                  <a:gd name="T14" fmla="*/ 339 w 555"/>
                  <a:gd name="T15" fmla="*/ 181 h 640"/>
                  <a:gd name="T16" fmla="*/ 371 w 555"/>
                  <a:gd name="T17" fmla="*/ 143 h 640"/>
                  <a:gd name="T18" fmla="*/ 405 w 555"/>
                  <a:gd name="T19" fmla="*/ 104 h 640"/>
                  <a:gd name="T20" fmla="*/ 444 w 555"/>
                  <a:gd name="T21" fmla="*/ 74 h 640"/>
                  <a:gd name="T22" fmla="*/ 490 w 555"/>
                  <a:gd name="T23" fmla="*/ 43 h 640"/>
                  <a:gd name="T24" fmla="*/ 544 w 555"/>
                  <a:gd name="T25" fmla="*/ 16 h 640"/>
                  <a:gd name="T26" fmla="*/ 536 w 555"/>
                  <a:gd name="T27" fmla="*/ 13 h 640"/>
                  <a:gd name="T28" fmla="*/ 532 w 555"/>
                  <a:gd name="T29" fmla="*/ 9 h 640"/>
                  <a:gd name="T30" fmla="*/ 548 w 555"/>
                  <a:gd name="T31" fmla="*/ 4 h 640"/>
                  <a:gd name="T32" fmla="*/ 555 w 555"/>
                  <a:gd name="T33" fmla="*/ 0 h 640"/>
                  <a:gd name="T34" fmla="*/ 544 w 555"/>
                  <a:gd name="T35" fmla="*/ 0 h 640"/>
                  <a:gd name="T36" fmla="*/ 494 w 555"/>
                  <a:gd name="T37" fmla="*/ 4 h 640"/>
                  <a:gd name="T38" fmla="*/ 471 w 555"/>
                  <a:gd name="T39" fmla="*/ 9 h 640"/>
                  <a:gd name="T40" fmla="*/ 448 w 555"/>
                  <a:gd name="T41" fmla="*/ 16 h 640"/>
                  <a:gd name="T42" fmla="*/ 428 w 555"/>
                  <a:gd name="T43" fmla="*/ 24 h 640"/>
                  <a:gd name="T44" fmla="*/ 409 w 555"/>
                  <a:gd name="T45" fmla="*/ 36 h 640"/>
                  <a:gd name="T46" fmla="*/ 374 w 555"/>
                  <a:gd name="T47" fmla="*/ 66 h 640"/>
                  <a:gd name="T48" fmla="*/ 339 w 555"/>
                  <a:gd name="T49" fmla="*/ 104 h 640"/>
                  <a:gd name="T50" fmla="*/ 305 w 555"/>
                  <a:gd name="T51" fmla="*/ 151 h 640"/>
                  <a:gd name="T52" fmla="*/ 271 w 555"/>
                  <a:gd name="T53" fmla="*/ 205 h 640"/>
                  <a:gd name="T54" fmla="*/ 235 w 555"/>
                  <a:gd name="T55" fmla="*/ 267 h 640"/>
                  <a:gd name="T56" fmla="*/ 192 w 555"/>
                  <a:gd name="T57" fmla="*/ 335 h 640"/>
                  <a:gd name="T58" fmla="*/ 151 w 555"/>
                  <a:gd name="T59" fmla="*/ 394 h 640"/>
                  <a:gd name="T60" fmla="*/ 62 w 555"/>
                  <a:gd name="T61" fmla="*/ 494 h 640"/>
                  <a:gd name="T62" fmla="*/ 31 w 555"/>
                  <a:gd name="T63" fmla="*/ 536 h 640"/>
                  <a:gd name="T64" fmla="*/ 15 w 555"/>
                  <a:gd name="T65" fmla="*/ 555 h 640"/>
                  <a:gd name="T66" fmla="*/ 8 w 555"/>
                  <a:gd name="T67" fmla="*/ 575 h 640"/>
                  <a:gd name="T68" fmla="*/ 0 w 555"/>
                  <a:gd name="T69" fmla="*/ 593 h 640"/>
                  <a:gd name="T70" fmla="*/ 0 w 555"/>
                  <a:gd name="T71" fmla="*/ 609 h 640"/>
                  <a:gd name="T72" fmla="*/ 4 w 555"/>
                  <a:gd name="T73" fmla="*/ 625 h 640"/>
                  <a:gd name="T74" fmla="*/ 12 w 555"/>
                  <a:gd name="T75" fmla="*/ 640 h 640"/>
                  <a:gd name="T76" fmla="*/ 15 w 555"/>
                  <a:gd name="T77" fmla="*/ 636 h 640"/>
                  <a:gd name="T78" fmla="*/ 24 w 555"/>
                  <a:gd name="T79" fmla="*/ 629 h 640"/>
                  <a:gd name="T80" fmla="*/ 27 w 555"/>
                  <a:gd name="T81" fmla="*/ 605 h 640"/>
                  <a:gd name="T82" fmla="*/ 38 w 555"/>
                  <a:gd name="T83" fmla="*/ 579 h 640"/>
                  <a:gd name="T84" fmla="*/ 42 w 555"/>
                  <a:gd name="T85" fmla="*/ 566 h 640"/>
                  <a:gd name="T86" fmla="*/ 51 w 555"/>
                  <a:gd name="T87" fmla="*/ 555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5" h="640">
                    <a:moveTo>
                      <a:pt x="51" y="555"/>
                    </a:moveTo>
                    <a:lnTo>
                      <a:pt x="108" y="490"/>
                    </a:lnTo>
                    <a:lnTo>
                      <a:pt x="170" y="428"/>
                    </a:lnTo>
                    <a:lnTo>
                      <a:pt x="220" y="367"/>
                    </a:lnTo>
                    <a:lnTo>
                      <a:pt x="243" y="339"/>
                    </a:lnTo>
                    <a:lnTo>
                      <a:pt x="262" y="309"/>
                    </a:lnTo>
                    <a:lnTo>
                      <a:pt x="312" y="220"/>
                    </a:lnTo>
                    <a:lnTo>
                      <a:pt x="339" y="181"/>
                    </a:lnTo>
                    <a:lnTo>
                      <a:pt x="371" y="143"/>
                    </a:lnTo>
                    <a:lnTo>
                      <a:pt x="405" y="104"/>
                    </a:lnTo>
                    <a:lnTo>
                      <a:pt x="444" y="74"/>
                    </a:lnTo>
                    <a:lnTo>
                      <a:pt x="490" y="43"/>
                    </a:lnTo>
                    <a:lnTo>
                      <a:pt x="544" y="16"/>
                    </a:lnTo>
                    <a:lnTo>
                      <a:pt x="536" y="13"/>
                    </a:lnTo>
                    <a:lnTo>
                      <a:pt x="532" y="9"/>
                    </a:lnTo>
                    <a:lnTo>
                      <a:pt x="548" y="4"/>
                    </a:lnTo>
                    <a:lnTo>
                      <a:pt x="555" y="0"/>
                    </a:lnTo>
                    <a:lnTo>
                      <a:pt x="544" y="0"/>
                    </a:lnTo>
                    <a:lnTo>
                      <a:pt x="494" y="4"/>
                    </a:lnTo>
                    <a:lnTo>
                      <a:pt x="471" y="9"/>
                    </a:lnTo>
                    <a:lnTo>
                      <a:pt x="448" y="16"/>
                    </a:lnTo>
                    <a:lnTo>
                      <a:pt x="428" y="24"/>
                    </a:lnTo>
                    <a:lnTo>
                      <a:pt x="409" y="36"/>
                    </a:lnTo>
                    <a:lnTo>
                      <a:pt x="374" y="66"/>
                    </a:lnTo>
                    <a:lnTo>
                      <a:pt x="339" y="104"/>
                    </a:lnTo>
                    <a:lnTo>
                      <a:pt x="305" y="151"/>
                    </a:lnTo>
                    <a:lnTo>
                      <a:pt x="271" y="205"/>
                    </a:lnTo>
                    <a:lnTo>
                      <a:pt x="235" y="267"/>
                    </a:lnTo>
                    <a:lnTo>
                      <a:pt x="192" y="335"/>
                    </a:lnTo>
                    <a:lnTo>
                      <a:pt x="151" y="394"/>
                    </a:lnTo>
                    <a:lnTo>
                      <a:pt x="62" y="494"/>
                    </a:lnTo>
                    <a:lnTo>
                      <a:pt x="31" y="536"/>
                    </a:lnTo>
                    <a:lnTo>
                      <a:pt x="15" y="555"/>
                    </a:lnTo>
                    <a:lnTo>
                      <a:pt x="8" y="575"/>
                    </a:lnTo>
                    <a:lnTo>
                      <a:pt x="0" y="593"/>
                    </a:lnTo>
                    <a:lnTo>
                      <a:pt x="0" y="609"/>
                    </a:lnTo>
                    <a:lnTo>
                      <a:pt x="4" y="625"/>
                    </a:lnTo>
                    <a:lnTo>
                      <a:pt x="12" y="640"/>
                    </a:lnTo>
                    <a:lnTo>
                      <a:pt x="15" y="636"/>
                    </a:lnTo>
                    <a:lnTo>
                      <a:pt x="24" y="629"/>
                    </a:lnTo>
                    <a:lnTo>
                      <a:pt x="27" y="605"/>
                    </a:lnTo>
                    <a:lnTo>
                      <a:pt x="38" y="579"/>
                    </a:lnTo>
                    <a:lnTo>
                      <a:pt x="42" y="566"/>
                    </a:lnTo>
                    <a:lnTo>
                      <a:pt x="51" y="55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0" name="Freeform 16"/>
              <p:cNvSpPr>
                <a:spLocks/>
              </p:cNvSpPr>
              <p:nvPr/>
            </p:nvSpPr>
            <p:spPr bwMode="auto">
              <a:xfrm>
                <a:off x="4775" y="1356"/>
                <a:ext cx="49" cy="38"/>
              </a:xfrm>
              <a:custGeom>
                <a:avLst/>
                <a:gdLst>
                  <a:gd name="T0" fmla="*/ 0 w 730"/>
                  <a:gd name="T1" fmla="*/ 497 h 570"/>
                  <a:gd name="T2" fmla="*/ 12 w 730"/>
                  <a:gd name="T3" fmla="*/ 515 h 570"/>
                  <a:gd name="T4" fmla="*/ 20 w 730"/>
                  <a:gd name="T5" fmla="*/ 528 h 570"/>
                  <a:gd name="T6" fmla="*/ 35 w 730"/>
                  <a:gd name="T7" fmla="*/ 535 h 570"/>
                  <a:gd name="T8" fmla="*/ 70 w 730"/>
                  <a:gd name="T9" fmla="*/ 551 h 570"/>
                  <a:gd name="T10" fmla="*/ 109 w 730"/>
                  <a:gd name="T11" fmla="*/ 562 h 570"/>
                  <a:gd name="T12" fmla="*/ 147 w 730"/>
                  <a:gd name="T13" fmla="*/ 570 h 570"/>
                  <a:gd name="T14" fmla="*/ 189 w 730"/>
                  <a:gd name="T15" fmla="*/ 565 h 570"/>
                  <a:gd name="T16" fmla="*/ 232 w 730"/>
                  <a:gd name="T17" fmla="*/ 558 h 570"/>
                  <a:gd name="T18" fmla="*/ 270 w 730"/>
                  <a:gd name="T19" fmla="*/ 547 h 570"/>
                  <a:gd name="T20" fmla="*/ 313 w 730"/>
                  <a:gd name="T21" fmla="*/ 528 h 570"/>
                  <a:gd name="T22" fmla="*/ 356 w 730"/>
                  <a:gd name="T23" fmla="*/ 508 h 570"/>
                  <a:gd name="T24" fmla="*/ 397 w 730"/>
                  <a:gd name="T25" fmla="*/ 481 h 570"/>
                  <a:gd name="T26" fmla="*/ 436 w 730"/>
                  <a:gd name="T27" fmla="*/ 454 h 570"/>
                  <a:gd name="T28" fmla="*/ 474 w 730"/>
                  <a:gd name="T29" fmla="*/ 424 h 570"/>
                  <a:gd name="T30" fmla="*/ 513 w 730"/>
                  <a:gd name="T31" fmla="*/ 388 h 570"/>
                  <a:gd name="T32" fmla="*/ 548 w 730"/>
                  <a:gd name="T33" fmla="*/ 354 h 570"/>
                  <a:gd name="T34" fmla="*/ 583 w 730"/>
                  <a:gd name="T35" fmla="*/ 316 h 570"/>
                  <a:gd name="T36" fmla="*/ 614 w 730"/>
                  <a:gd name="T37" fmla="*/ 277 h 570"/>
                  <a:gd name="T38" fmla="*/ 640 w 730"/>
                  <a:gd name="T39" fmla="*/ 239 h 570"/>
                  <a:gd name="T40" fmla="*/ 679 w 730"/>
                  <a:gd name="T41" fmla="*/ 270 h 570"/>
                  <a:gd name="T42" fmla="*/ 703 w 730"/>
                  <a:gd name="T43" fmla="*/ 212 h 570"/>
                  <a:gd name="T44" fmla="*/ 714 w 730"/>
                  <a:gd name="T45" fmla="*/ 146 h 570"/>
                  <a:gd name="T46" fmla="*/ 726 w 730"/>
                  <a:gd name="T47" fmla="*/ 76 h 570"/>
                  <a:gd name="T48" fmla="*/ 730 w 730"/>
                  <a:gd name="T49" fmla="*/ 0 h 570"/>
                  <a:gd name="T50" fmla="*/ 671 w 730"/>
                  <a:gd name="T51" fmla="*/ 112 h 570"/>
                  <a:gd name="T52" fmla="*/ 610 w 730"/>
                  <a:gd name="T53" fmla="*/ 219 h 570"/>
                  <a:gd name="T54" fmla="*/ 579 w 730"/>
                  <a:gd name="T55" fmla="*/ 273 h 570"/>
                  <a:gd name="T56" fmla="*/ 544 w 730"/>
                  <a:gd name="T57" fmla="*/ 320 h 570"/>
                  <a:gd name="T58" fmla="*/ 506 w 730"/>
                  <a:gd name="T59" fmla="*/ 361 h 570"/>
                  <a:gd name="T60" fmla="*/ 467 w 730"/>
                  <a:gd name="T61" fmla="*/ 404 h 570"/>
                  <a:gd name="T62" fmla="*/ 424 w 730"/>
                  <a:gd name="T63" fmla="*/ 438 h 570"/>
                  <a:gd name="T64" fmla="*/ 379 w 730"/>
                  <a:gd name="T65" fmla="*/ 465 h 570"/>
                  <a:gd name="T66" fmla="*/ 329 w 730"/>
                  <a:gd name="T67" fmla="*/ 489 h 570"/>
                  <a:gd name="T68" fmla="*/ 274 w 730"/>
                  <a:gd name="T69" fmla="*/ 508 h 570"/>
                  <a:gd name="T70" fmla="*/ 213 w 730"/>
                  <a:gd name="T71" fmla="*/ 515 h 570"/>
                  <a:gd name="T72" fmla="*/ 147 w 730"/>
                  <a:gd name="T73" fmla="*/ 520 h 570"/>
                  <a:gd name="T74" fmla="*/ 78 w 730"/>
                  <a:gd name="T75" fmla="*/ 512 h 570"/>
                  <a:gd name="T76" fmla="*/ 0 w 730"/>
                  <a:gd name="T77" fmla="*/ 497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0" h="570">
                    <a:moveTo>
                      <a:pt x="0" y="497"/>
                    </a:moveTo>
                    <a:lnTo>
                      <a:pt x="12" y="515"/>
                    </a:lnTo>
                    <a:lnTo>
                      <a:pt x="20" y="528"/>
                    </a:lnTo>
                    <a:lnTo>
                      <a:pt x="35" y="535"/>
                    </a:lnTo>
                    <a:lnTo>
                      <a:pt x="70" y="551"/>
                    </a:lnTo>
                    <a:lnTo>
                      <a:pt x="109" y="562"/>
                    </a:lnTo>
                    <a:lnTo>
                      <a:pt x="147" y="570"/>
                    </a:lnTo>
                    <a:lnTo>
                      <a:pt x="189" y="565"/>
                    </a:lnTo>
                    <a:lnTo>
                      <a:pt x="232" y="558"/>
                    </a:lnTo>
                    <a:lnTo>
                      <a:pt x="270" y="547"/>
                    </a:lnTo>
                    <a:lnTo>
                      <a:pt x="313" y="528"/>
                    </a:lnTo>
                    <a:lnTo>
                      <a:pt x="356" y="508"/>
                    </a:lnTo>
                    <a:lnTo>
                      <a:pt x="397" y="481"/>
                    </a:lnTo>
                    <a:lnTo>
                      <a:pt x="436" y="454"/>
                    </a:lnTo>
                    <a:lnTo>
                      <a:pt x="474" y="424"/>
                    </a:lnTo>
                    <a:lnTo>
                      <a:pt x="513" y="388"/>
                    </a:lnTo>
                    <a:lnTo>
                      <a:pt x="548" y="354"/>
                    </a:lnTo>
                    <a:lnTo>
                      <a:pt x="583" y="316"/>
                    </a:lnTo>
                    <a:lnTo>
                      <a:pt x="614" y="277"/>
                    </a:lnTo>
                    <a:lnTo>
                      <a:pt x="640" y="239"/>
                    </a:lnTo>
                    <a:lnTo>
                      <a:pt x="679" y="270"/>
                    </a:lnTo>
                    <a:lnTo>
                      <a:pt x="703" y="212"/>
                    </a:lnTo>
                    <a:lnTo>
                      <a:pt x="714" y="146"/>
                    </a:lnTo>
                    <a:lnTo>
                      <a:pt x="726" y="76"/>
                    </a:lnTo>
                    <a:lnTo>
                      <a:pt x="730" y="0"/>
                    </a:lnTo>
                    <a:lnTo>
                      <a:pt x="671" y="112"/>
                    </a:lnTo>
                    <a:lnTo>
                      <a:pt x="610" y="219"/>
                    </a:lnTo>
                    <a:lnTo>
                      <a:pt x="579" y="273"/>
                    </a:lnTo>
                    <a:lnTo>
                      <a:pt x="544" y="320"/>
                    </a:lnTo>
                    <a:lnTo>
                      <a:pt x="506" y="361"/>
                    </a:lnTo>
                    <a:lnTo>
                      <a:pt x="467" y="404"/>
                    </a:lnTo>
                    <a:lnTo>
                      <a:pt x="424" y="438"/>
                    </a:lnTo>
                    <a:lnTo>
                      <a:pt x="379" y="465"/>
                    </a:lnTo>
                    <a:lnTo>
                      <a:pt x="329" y="489"/>
                    </a:lnTo>
                    <a:lnTo>
                      <a:pt x="274" y="508"/>
                    </a:lnTo>
                    <a:lnTo>
                      <a:pt x="213" y="515"/>
                    </a:lnTo>
                    <a:lnTo>
                      <a:pt x="147" y="520"/>
                    </a:lnTo>
                    <a:lnTo>
                      <a:pt x="78" y="512"/>
                    </a:lnTo>
                    <a:lnTo>
                      <a:pt x="0" y="49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1" name="Freeform 17"/>
              <p:cNvSpPr>
                <a:spLocks/>
              </p:cNvSpPr>
              <p:nvPr/>
            </p:nvSpPr>
            <p:spPr bwMode="auto">
              <a:xfrm>
                <a:off x="4818" y="1367"/>
                <a:ext cx="91" cy="51"/>
              </a:xfrm>
              <a:custGeom>
                <a:avLst/>
                <a:gdLst>
                  <a:gd name="T0" fmla="*/ 1199 w 1369"/>
                  <a:gd name="T1" fmla="*/ 473 h 765"/>
                  <a:gd name="T2" fmla="*/ 1026 w 1369"/>
                  <a:gd name="T3" fmla="*/ 473 h 765"/>
                  <a:gd name="T4" fmla="*/ 887 w 1369"/>
                  <a:gd name="T5" fmla="*/ 466 h 765"/>
                  <a:gd name="T6" fmla="*/ 798 w 1369"/>
                  <a:gd name="T7" fmla="*/ 446 h 765"/>
                  <a:gd name="T8" fmla="*/ 706 w 1369"/>
                  <a:gd name="T9" fmla="*/ 416 h 765"/>
                  <a:gd name="T10" fmla="*/ 614 w 1369"/>
                  <a:gd name="T11" fmla="*/ 366 h 765"/>
                  <a:gd name="T12" fmla="*/ 517 w 1369"/>
                  <a:gd name="T13" fmla="*/ 292 h 765"/>
                  <a:gd name="T14" fmla="*/ 494 w 1369"/>
                  <a:gd name="T15" fmla="*/ 242 h 765"/>
                  <a:gd name="T16" fmla="*/ 551 w 1369"/>
                  <a:gd name="T17" fmla="*/ 231 h 765"/>
                  <a:gd name="T18" fmla="*/ 602 w 1369"/>
                  <a:gd name="T19" fmla="*/ 212 h 765"/>
                  <a:gd name="T20" fmla="*/ 648 w 1369"/>
                  <a:gd name="T21" fmla="*/ 185 h 765"/>
                  <a:gd name="T22" fmla="*/ 683 w 1369"/>
                  <a:gd name="T23" fmla="*/ 149 h 765"/>
                  <a:gd name="T24" fmla="*/ 710 w 1369"/>
                  <a:gd name="T25" fmla="*/ 111 h 765"/>
                  <a:gd name="T26" fmla="*/ 725 w 1369"/>
                  <a:gd name="T27" fmla="*/ 65 h 765"/>
                  <a:gd name="T28" fmla="*/ 725 w 1369"/>
                  <a:gd name="T29" fmla="*/ 22 h 765"/>
                  <a:gd name="T30" fmla="*/ 683 w 1369"/>
                  <a:gd name="T31" fmla="*/ 18 h 765"/>
                  <a:gd name="T32" fmla="*/ 548 w 1369"/>
                  <a:gd name="T33" fmla="*/ 81 h 765"/>
                  <a:gd name="T34" fmla="*/ 456 w 1369"/>
                  <a:gd name="T35" fmla="*/ 108 h 765"/>
                  <a:gd name="T36" fmla="*/ 356 w 1369"/>
                  <a:gd name="T37" fmla="*/ 127 h 765"/>
                  <a:gd name="T38" fmla="*/ 240 w 1369"/>
                  <a:gd name="T39" fmla="*/ 131 h 765"/>
                  <a:gd name="T40" fmla="*/ 124 w 1369"/>
                  <a:gd name="T41" fmla="*/ 119 h 765"/>
                  <a:gd name="T42" fmla="*/ 0 w 1369"/>
                  <a:gd name="T43" fmla="*/ 81 h 765"/>
                  <a:gd name="T44" fmla="*/ 143 w 1369"/>
                  <a:gd name="T45" fmla="*/ 185 h 765"/>
                  <a:gd name="T46" fmla="*/ 370 w 1369"/>
                  <a:gd name="T47" fmla="*/ 350 h 765"/>
                  <a:gd name="T48" fmla="*/ 474 w 1369"/>
                  <a:gd name="T49" fmla="*/ 439 h 765"/>
                  <a:gd name="T50" fmla="*/ 537 w 1369"/>
                  <a:gd name="T51" fmla="*/ 504 h 765"/>
                  <a:gd name="T52" fmla="*/ 590 w 1369"/>
                  <a:gd name="T53" fmla="*/ 589 h 765"/>
                  <a:gd name="T54" fmla="*/ 633 w 1369"/>
                  <a:gd name="T55" fmla="*/ 661 h 765"/>
                  <a:gd name="T56" fmla="*/ 667 w 1369"/>
                  <a:gd name="T57" fmla="*/ 716 h 765"/>
                  <a:gd name="T58" fmla="*/ 733 w 1369"/>
                  <a:gd name="T59" fmla="*/ 751 h 765"/>
                  <a:gd name="T60" fmla="*/ 814 w 1369"/>
                  <a:gd name="T61" fmla="*/ 765 h 765"/>
                  <a:gd name="T62" fmla="*/ 875 w 1369"/>
                  <a:gd name="T63" fmla="*/ 762 h 765"/>
                  <a:gd name="T64" fmla="*/ 968 w 1369"/>
                  <a:gd name="T65" fmla="*/ 735 h 765"/>
                  <a:gd name="T66" fmla="*/ 1092 w 1369"/>
                  <a:gd name="T67" fmla="*/ 685 h 765"/>
                  <a:gd name="T68" fmla="*/ 1188 w 1369"/>
                  <a:gd name="T69" fmla="*/ 658 h 765"/>
                  <a:gd name="T70" fmla="*/ 1254 w 1369"/>
                  <a:gd name="T71" fmla="*/ 650 h 765"/>
                  <a:gd name="T72" fmla="*/ 1315 w 1369"/>
                  <a:gd name="T73" fmla="*/ 658 h 765"/>
                  <a:gd name="T74" fmla="*/ 1358 w 1369"/>
                  <a:gd name="T75" fmla="*/ 558 h 765"/>
                  <a:gd name="T76" fmla="*/ 1335 w 1369"/>
                  <a:gd name="T77" fmla="*/ 454 h 765"/>
                  <a:gd name="T78" fmla="*/ 1261 w 1369"/>
                  <a:gd name="T79" fmla="*/ 469 h 765"/>
                  <a:gd name="T80" fmla="*/ 1358 w 1369"/>
                  <a:gd name="T81" fmla="*/ 473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69" h="765">
                    <a:moveTo>
                      <a:pt x="1358" y="473"/>
                    </a:moveTo>
                    <a:lnTo>
                      <a:pt x="1199" y="473"/>
                    </a:lnTo>
                    <a:lnTo>
                      <a:pt x="1222" y="473"/>
                    </a:lnTo>
                    <a:lnTo>
                      <a:pt x="1026" y="473"/>
                    </a:lnTo>
                    <a:lnTo>
                      <a:pt x="934" y="469"/>
                    </a:lnTo>
                    <a:lnTo>
                      <a:pt x="887" y="466"/>
                    </a:lnTo>
                    <a:lnTo>
                      <a:pt x="845" y="457"/>
                    </a:lnTo>
                    <a:lnTo>
                      <a:pt x="798" y="446"/>
                    </a:lnTo>
                    <a:lnTo>
                      <a:pt x="752" y="435"/>
                    </a:lnTo>
                    <a:lnTo>
                      <a:pt x="706" y="416"/>
                    </a:lnTo>
                    <a:lnTo>
                      <a:pt x="660" y="392"/>
                    </a:lnTo>
                    <a:lnTo>
                      <a:pt x="614" y="366"/>
                    </a:lnTo>
                    <a:lnTo>
                      <a:pt x="567" y="331"/>
                    </a:lnTo>
                    <a:lnTo>
                      <a:pt x="517" y="292"/>
                    </a:lnTo>
                    <a:lnTo>
                      <a:pt x="467" y="242"/>
                    </a:lnTo>
                    <a:lnTo>
                      <a:pt x="494" y="242"/>
                    </a:lnTo>
                    <a:lnTo>
                      <a:pt x="525" y="238"/>
                    </a:lnTo>
                    <a:lnTo>
                      <a:pt x="551" y="231"/>
                    </a:lnTo>
                    <a:lnTo>
                      <a:pt x="578" y="223"/>
                    </a:lnTo>
                    <a:lnTo>
                      <a:pt x="602" y="212"/>
                    </a:lnTo>
                    <a:lnTo>
                      <a:pt x="625" y="199"/>
                    </a:lnTo>
                    <a:lnTo>
                      <a:pt x="648" y="185"/>
                    </a:lnTo>
                    <a:lnTo>
                      <a:pt x="664" y="169"/>
                    </a:lnTo>
                    <a:lnTo>
                      <a:pt x="683" y="149"/>
                    </a:lnTo>
                    <a:lnTo>
                      <a:pt x="698" y="131"/>
                    </a:lnTo>
                    <a:lnTo>
                      <a:pt x="710" y="111"/>
                    </a:lnTo>
                    <a:lnTo>
                      <a:pt x="718" y="88"/>
                    </a:lnTo>
                    <a:lnTo>
                      <a:pt x="725" y="65"/>
                    </a:lnTo>
                    <a:lnTo>
                      <a:pt x="725" y="45"/>
                    </a:lnTo>
                    <a:lnTo>
                      <a:pt x="725" y="22"/>
                    </a:lnTo>
                    <a:lnTo>
                      <a:pt x="721" y="0"/>
                    </a:lnTo>
                    <a:lnTo>
                      <a:pt x="683" y="18"/>
                    </a:lnTo>
                    <a:lnTo>
                      <a:pt x="625" y="50"/>
                    </a:lnTo>
                    <a:lnTo>
                      <a:pt x="548" y="81"/>
                    </a:lnTo>
                    <a:lnTo>
                      <a:pt x="506" y="95"/>
                    </a:lnTo>
                    <a:lnTo>
                      <a:pt x="456" y="108"/>
                    </a:lnTo>
                    <a:lnTo>
                      <a:pt x="406" y="119"/>
                    </a:lnTo>
                    <a:lnTo>
                      <a:pt x="356" y="127"/>
                    </a:lnTo>
                    <a:lnTo>
                      <a:pt x="297" y="131"/>
                    </a:lnTo>
                    <a:lnTo>
                      <a:pt x="240" y="131"/>
                    </a:lnTo>
                    <a:lnTo>
                      <a:pt x="182" y="127"/>
                    </a:lnTo>
                    <a:lnTo>
                      <a:pt x="124" y="119"/>
                    </a:lnTo>
                    <a:lnTo>
                      <a:pt x="62" y="104"/>
                    </a:lnTo>
                    <a:lnTo>
                      <a:pt x="0" y="81"/>
                    </a:lnTo>
                    <a:lnTo>
                      <a:pt x="70" y="134"/>
                    </a:lnTo>
                    <a:lnTo>
                      <a:pt x="143" y="185"/>
                    </a:lnTo>
                    <a:lnTo>
                      <a:pt x="297" y="292"/>
                    </a:lnTo>
                    <a:lnTo>
                      <a:pt x="370" y="350"/>
                    </a:lnTo>
                    <a:lnTo>
                      <a:pt x="444" y="408"/>
                    </a:lnTo>
                    <a:lnTo>
                      <a:pt x="474" y="439"/>
                    </a:lnTo>
                    <a:lnTo>
                      <a:pt x="506" y="473"/>
                    </a:lnTo>
                    <a:lnTo>
                      <a:pt x="537" y="504"/>
                    </a:lnTo>
                    <a:lnTo>
                      <a:pt x="564" y="543"/>
                    </a:lnTo>
                    <a:lnTo>
                      <a:pt x="590" y="589"/>
                    </a:lnTo>
                    <a:lnTo>
                      <a:pt x="614" y="627"/>
                    </a:lnTo>
                    <a:lnTo>
                      <a:pt x="633" y="661"/>
                    </a:lnTo>
                    <a:lnTo>
                      <a:pt x="648" y="693"/>
                    </a:lnTo>
                    <a:lnTo>
                      <a:pt x="667" y="716"/>
                    </a:lnTo>
                    <a:lnTo>
                      <a:pt x="694" y="735"/>
                    </a:lnTo>
                    <a:lnTo>
                      <a:pt x="733" y="751"/>
                    </a:lnTo>
                    <a:lnTo>
                      <a:pt x="784" y="762"/>
                    </a:lnTo>
                    <a:lnTo>
                      <a:pt x="814" y="765"/>
                    </a:lnTo>
                    <a:lnTo>
                      <a:pt x="845" y="765"/>
                    </a:lnTo>
                    <a:lnTo>
                      <a:pt x="875" y="762"/>
                    </a:lnTo>
                    <a:lnTo>
                      <a:pt x="907" y="754"/>
                    </a:lnTo>
                    <a:lnTo>
                      <a:pt x="968" y="735"/>
                    </a:lnTo>
                    <a:lnTo>
                      <a:pt x="1030" y="708"/>
                    </a:lnTo>
                    <a:lnTo>
                      <a:pt x="1092" y="685"/>
                    </a:lnTo>
                    <a:lnTo>
                      <a:pt x="1157" y="666"/>
                    </a:lnTo>
                    <a:lnTo>
                      <a:pt x="1188" y="658"/>
                    </a:lnTo>
                    <a:lnTo>
                      <a:pt x="1222" y="654"/>
                    </a:lnTo>
                    <a:lnTo>
                      <a:pt x="1254" y="650"/>
                    </a:lnTo>
                    <a:lnTo>
                      <a:pt x="1288" y="654"/>
                    </a:lnTo>
                    <a:lnTo>
                      <a:pt x="1315" y="658"/>
                    </a:lnTo>
                    <a:lnTo>
                      <a:pt x="1342" y="666"/>
                    </a:lnTo>
                    <a:lnTo>
                      <a:pt x="1358" y="558"/>
                    </a:lnTo>
                    <a:lnTo>
                      <a:pt x="1369" y="446"/>
                    </a:lnTo>
                    <a:lnTo>
                      <a:pt x="1335" y="454"/>
                    </a:lnTo>
                    <a:lnTo>
                      <a:pt x="1296" y="466"/>
                    </a:lnTo>
                    <a:lnTo>
                      <a:pt x="1261" y="469"/>
                    </a:lnTo>
                    <a:lnTo>
                      <a:pt x="1222" y="473"/>
                    </a:lnTo>
                    <a:lnTo>
                      <a:pt x="1358" y="4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2" name="Freeform 18"/>
              <p:cNvSpPr>
                <a:spLocks/>
              </p:cNvSpPr>
              <p:nvPr/>
            </p:nvSpPr>
            <p:spPr bwMode="auto">
              <a:xfrm>
                <a:off x="4728" y="1362"/>
                <a:ext cx="82" cy="112"/>
              </a:xfrm>
              <a:custGeom>
                <a:avLst/>
                <a:gdLst>
                  <a:gd name="T0" fmla="*/ 339 w 1234"/>
                  <a:gd name="T1" fmla="*/ 0 h 1672"/>
                  <a:gd name="T2" fmla="*/ 297 w 1234"/>
                  <a:gd name="T3" fmla="*/ 70 h 1672"/>
                  <a:gd name="T4" fmla="*/ 254 w 1234"/>
                  <a:gd name="T5" fmla="*/ 151 h 1672"/>
                  <a:gd name="T6" fmla="*/ 204 w 1234"/>
                  <a:gd name="T7" fmla="*/ 258 h 1672"/>
                  <a:gd name="T8" fmla="*/ 146 w 1234"/>
                  <a:gd name="T9" fmla="*/ 389 h 1672"/>
                  <a:gd name="T10" fmla="*/ 119 w 1234"/>
                  <a:gd name="T11" fmla="*/ 462 h 1672"/>
                  <a:gd name="T12" fmla="*/ 93 w 1234"/>
                  <a:gd name="T13" fmla="*/ 539 h 1672"/>
                  <a:gd name="T14" fmla="*/ 66 w 1234"/>
                  <a:gd name="T15" fmla="*/ 620 h 1672"/>
                  <a:gd name="T16" fmla="*/ 42 w 1234"/>
                  <a:gd name="T17" fmla="*/ 705 h 1672"/>
                  <a:gd name="T18" fmla="*/ 19 w 1234"/>
                  <a:gd name="T19" fmla="*/ 790 h 1672"/>
                  <a:gd name="T20" fmla="*/ 0 w 1234"/>
                  <a:gd name="T21" fmla="*/ 882 h 1672"/>
                  <a:gd name="T22" fmla="*/ 297 w 1234"/>
                  <a:gd name="T23" fmla="*/ 1079 h 1672"/>
                  <a:gd name="T24" fmla="*/ 531 w 1234"/>
                  <a:gd name="T25" fmla="*/ 1240 h 1672"/>
                  <a:gd name="T26" fmla="*/ 632 w 1234"/>
                  <a:gd name="T27" fmla="*/ 1313 h 1672"/>
                  <a:gd name="T28" fmla="*/ 705 w 1234"/>
                  <a:gd name="T29" fmla="*/ 1367 h 1672"/>
                  <a:gd name="T30" fmla="*/ 755 w 1234"/>
                  <a:gd name="T31" fmla="*/ 1414 h 1672"/>
                  <a:gd name="T32" fmla="*/ 802 w 1234"/>
                  <a:gd name="T33" fmla="*/ 1460 h 1672"/>
                  <a:gd name="T34" fmla="*/ 871 w 1234"/>
                  <a:gd name="T35" fmla="*/ 1541 h 1672"/>
                  <a:gd name="T36" fmla="*/ 902 w 1234"/>
                  <a:gd name="T37" fmla="*/ 1575 h 1672"/>
                  <a:gd name="T38" fmla="*/ 933 w 1234"/>
                  <a:gd name="T39" fmla="*/ 1607 h 1672"/>
                  <a:gd name="T40" fmla="*/ 968 w 1234"/>
                  <a:gd name="T41" fmla="*/ 1629 h 1672"/>
                  <a:gd name="T42" fmla="*/ 1002 w 1234"/>
                  <a:gd name="T43" fmla="*/ 1648 h 1672"/>
                  <a:gd name="T44" fmla="*/ 1041 w 1234"/>
                  <a:gd name="T45" fmla="*/ 1657 h 1672"/>
                  <a:gd name="T46" fmla="*/ 1075 w 1234"/>
                  <a:gd name="T47" fmla="*/ 1668 h 1672"/>
                  <a:gd name="T48" fmla="*/ 1107 w 1234"/>
                  <a:gd name="T49" fmla="*/ 1672 h 1672"/>
                  <a:gd name="T50" fmla="*/ 1138 w 1234"/>
                  <a:gd name="T51" fmla="*/ 1672 h 1672"/>
                  <a:gd name="T52" fmla="*/ 1168 w 1234"/>
                  <a:gd name="T53" fmla="*/ 1668 h 1672"/>
                  <a:gd name="T54" fmla="*/ 1191 w 1234"/>
                  <a:gd name="T55" fmla="*/ 1657 h 1672"/>
                  <a:gd name="T56" fmla="*/ 1215 w 1234"/>
                  <a:gd name="T57" fmla="*/ 1641 h 1672"/>
                  <a:gd name="T58" fmla="*/ 1234 w 1234"/>
                  <a:gd name="T59" fmla="*/ 1618 h 1672"/>
                  <a:gd name="T60" fmla="*/ 1211 w 1234"/>
                  <a:gd name="T61" fmla="*/ 1625 h 1672"/>
                  <a:gd name="T62" fmla="*/ 1179 w 1234"/>
                  <a:gd name="T63" fmla="*/ 1629 h 1672"/>
                  <a:gd name="T64" fmla="*/ 1149 w 1234"/>
                  <a:gd name="T65" fmla="*/ 1634 h 1672"/>
                  <a:gd name="T66" fmla="*/ 1111 w 1234"/>
                  <a:gd name="T67" fmla="*/ 1634 h 1672"/>
                  <a:gd name="T68" fmla="*/ 1068 w 1234"/>
                  <a:gd name="T69" fmla="*/ 1625 h 1672"/>
                  <a:gd name="T70" fmla="*/ 1048 w 1234"/>
                  <a:gd name="T71" fmla="*/ 1618 h 1672"/>
                  <a:gd name="T72" fmla="*/ 1025 w 1234"/>
                  <a:gd name="T73" fmla="*/ 1610 h 1672"/>
                  <a:gd name="T74" fmla="*/ 1006 w 1234"/>
                  <a:gd name="T75" fmla="*/ 1598 h 1672"/>
                  <a:gd name="T76" fmla="*/ 991 w 1234"/>
                  <a:gd name="T77" fmla="*/ 1587 h 1672"/>
                  <a:gd name="T78" fmla="*/ 948 w 1234"/>
                  <a:gd name="T79" fmla="*/ 1544 h 1672"/>
                  <a:gd name="T80" fmla="*/ 898 w 1234"/>
                  <a:gd name="T81" fmla="*/ 1491 h 1672"/>
                  <a:gd name="T82" fmla="*/ 783 w 1234"/>
                  <a:gd name="T83" fmla="*/ 1360 h 1672"/>
                  <a:gd name="T84" fmla="*/ 721 w 1234"/>
                  <a:gd name="T85" fmla="*/ 1290 h 1672"/>
                  <a:gd name="T86" fmla="*/ 655 w 1234"/>
                  <a:gd name="T87" fmla="*/ 1229 h 1672"/>
                  <a:gd name="T88" fmla="*/ 594 w 1234"/>
                  <a:gd name="T89" fmla="*/ 1175 h 1672"/>
                  <a:gd name="T90" fmla="*/ 563 w 1234"/>
                  <a:gd name="T91" fmla="*/ 1156 h 1672"/>
                  <a:gd name="T92" fmla="*/ 536 w 1234"/>
                  <a:gd name="T93" fmla="*/ 1140 h 1672"/>
                  <a:gd name="T94" fmla="*/ 520 w 1234"/>
                  <a:gd name="T95" fmla="*/ 1129 h 1672"/>
                  <a:gd name="T96" fmla="*/ 508 w 1234"/>
                  <a:gd name="T97" fmla="*/ 1121 h 1672"/>
                  <a:gd name="T98" fmla="*/ 501 w 1234"/>
                  <a:gd name="T99" fmla="*/ 1105 h 1672"/>
                  <a:gd name="T100" fmla="*/ 490 w 1234"/>
                  <a:gd name="T101" fmla="*/ 1090 h 1672"/>
                  <a:gd name="T102" fmla="*/ 478 w 1234"/>
                  <a:gd name="T103" fmla="*/ 1052 h 1672"/>
                  <a:gd name="T104" fmla="*/ 467 w 1234"/>
                  <a:gd name="T105" fmla="*/ 1005 h 1672"/>
                  <a:gd name="T106" fmla="*/ 458 w 1234"/>
                  <a:gd name="T107" fmla="*/ 948 h 1672"/>
                  <a:gd name="T108" fmla="*/ 454 w 1234"/>
                  <a:gd name="T109" fmla="*/ 886 h 1672"/>
                  <a:gd name="T110" fmla="*/ 447 w 1234"/>
                  <a:gd name="T111" fmla="*/ 740 h 1672"/>
                  <a:gd name="T112" fmla="*/ 440 w 1234"/>
                  <a:gd name="T113" fmla="*/ 574 h 1672"/>
                  <a:gd name="T114" fmla="*/ 431 w 1234"/>
                  <a:gd name="T115" fmla="*/ 482 h 1672"/>
                  <a:gd name="T116" fmla="*/ 424 w 1234"/>
                  <a:gd name="T117" fmla="*/ 389 h 1672"/>
                  <a:gd name="T118" fmla="*/ 408 w 1234"/>
                  <a:gd name="T119" fmla="*/ 296 h 1672"/>
                  <a:gd name="T120" fmla="*/ 393 w 1234"/>
                  <a:gd name="T121" fmla="*/ 197 h 1672"/>
                  <a:gd name="T122" fmla="*/ 370 w 1234"/>
                  <a:gd name="T123" fmla="*/ 100 h 1672"/>
                  <a:gd name="T124" fmla="*/ 339 w 1234"/>
                  <a:gd name="T125" fmla="*/ 0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4" h="1672">
                    <a:moveTo>
                      <a:pt x="339" y="0"/>
                    </a:moveTo>
                    <a:lnTo>
                      <a:pt x="297" y="70"/>
                    </a:lnTo>
                    <a:lnTo>
                      <a:pt x="254" y="151"/>
                    </a:lnTo>
                    <a:lnTo>
                      <a:pt x="204" y="258"/>
                    </a:lnTo>
                    <a:lnTo>
                      <a:pt x="146" y="389"/>
                    </a:lnTo>
                    <a:lnTo>
                      <a:pt x="119" y="462"/>
                    </a:lnTo>
                    <a:lnTo>
                      <a:pt x="93" y="539"/>
                    </a:lnTo>
                    <a:lnTo>
                      <a:pt x="66" y="620"/>
                    </a:lnTo>
                    <a:lnTo>
                      <a:pt x="42" y="705"/>
                    </a:lnTo>
                    <a:lnTo>
                      <a:pt x="19" y="790"/>
                    </a:lnTo>
                    <a:lnTo>
                      <a:pt x="0" y="882"/>
                    </a:lnTo>
                    <a:lnTo>
                      <a:pt x="297" y="1079"/>
                    </a:lnTo>
                    <a:lnTo>
                      <a:pt x="531" y="1240"/>
                    </a:lnTo>
                    <a:lnTo>
                      <a:pt x="632" y="1313"/>
                    </a:lnTo>
                    <a:lnTo>
                      <a:pt x="705" y="1367"/>
                    </a:lnTo>
                    <a:lnTo>
                      <a:pt x="755" y="1414"/>
                    </a:lnTo>
                    <a:lnTo>
                      <a:pt x="802" y="1460"/>
                    </a:lnTo>
                    <a:lnTo>
                      <a:pt x="871" y="1541"/>
                    </a:lnTo>
                    <a:lnTo>
                      <a:pt x="902" y="1575"/>
                    </a:lnTo>
                    <a:lnTo>
                      <a:pt x="933" y="1607"/>
                    </a:lnTo>
                    <a:lnTo>
                      <a:pt x="968" y="1629"/>
                    </a:lnTo>
                    <a:lnTo>
                      <a:pt x="1002" y="1648"/>
                    </a:lnTo>
                    <a:lnTo>
                      <a:pt x="1041" y="1657"/>
                    </a:lnTo>
                    <a:lnTo>
                      <a:pt x="1075" y="1668"/>
                    </a:lnTo>
                    <a:lnTo>
                      <a:pt x="1107" y="1672"/>
                    </a:lnTo>
                    <a:lnTo>
                      <a:pt x="1138" y="1672"/>
                    </a:lnTo>
                    <a:lnTo>
                      <a:pt x="1168" y="1668"/>
                    </a:lnTo>
                    <a:lnTo>
                      <a:pt x="1191" y="1657"/>
                    </a:lnTo>
                    <a:lnTo>
                      <a:pt x="1215" y="1641"/>
                    </a:lnTo>
                    <a:lnTo>
                      <a:pt x="1234" y="1618"/>
                    </a:lnTo>
                    <a:lnTo>
                      <a:pt x="1211" y="1625"/>
                    </a:lnTo>
                    <a:lnTo>
                      <a:pt x="1179" y="1629"/>
                    </a:lnTo>
                    <a:lnTo>
                      <a:pt x="1149" y="1634"/>
                    </a:lnTo>
                    <a:lnTo>
                      <a:pt x="1111" y="1634"/>
                    </a:lnTo>
                    <a:lnTo>
                      <a:pt x="1068" y="1625"/>
                    </a:lnTo>
                    <a:lnTo>
                      <a:pt x="1048" y="1618"/>
                    </a:lnTo>
                    <a:lnTo>
                      <a:pt x="1025" y="1610"/>
                    </a:lnTo>
                    <a:lnTo>
                      <a:pt x="1006" y="1598"/>
                    </a:lnTo>
                    <a:lnTo>
                      <a:pt x="991" y="1587"/>
                    </a:lnTo>
                    <a:lnTo>
                      <a:pt x="948" y="1544"/>
                    </a:lnTo>
                    <a:lnTo>
                      <a:pt x="898" y="1491"/>
                    </a:lnTo>
                    <a:lnTo>
                      <a:pt x="783" y="1360"/>
                    </a:lnTo>
                    <a:lnTo>
                      <a:pt x="721" y="1290"/>
                    </a:lnTo>
                    <a:lnTo>
                      <a:pt x="655" y="1229"/>
                    </a:lnTo>
                    <a:lnTo>
                      <a:pt x="594" y="1175"/>
                    </a:lnTo>
                    <a:lnTo>
                      <a:pt x="563" y="1156"/>
                    </a:lnTo>
                    <a:lnTo>
                      <a:pt x="536" y="1140"/>
                    </a:lnTo>
                    <a:lnTo>
                      <a:pt x="520" y="1129"/>
                    </a:lnTo>
                    <a:lnTo>
                      <a:pt x="508" y="1121"/>
                    </a:lnTo>
                    <a:lnTo>
                      <a:pt x="501" y="1105"/>
                    </a:lnTo>
                    <a:lnTo>
                      <a:pt x="490" y="1090"/>
                    </a:lnTo>
                    <a:lnTo>
                      <a:pt x="478" y="1052"/>
                    </a:lnTo>
                    <a:lnTo>
                      <a:pt x="467" y="1005"/>
                    </a:lnTo>
                    <a:lnTo>
                      <a:pt x="458" y="948"/>
                    </a:lnTo>
                    <a:lnTo>
                      <a:pt x="454" y="886"/>
                    </a:lnTo>
                    <a:lnTo>
                      <a:pt x="447" y="740"/>
                    </a:lnTo>
                    <a:lnTo>
                      <a:pt x="440" y="574"/>
                    </a:lnTo>
                    <a:lnTo>
                      <a:pt x="431" y="482"/>
                    </a:lnTo>
                    <a:lnTo>
                      <a:pt x="424" y="389"/>
                    </a:lnTo>
                    <a:lnTo>
                      <a:pt x="408" y="296"/>
                    </a:lnTo>
                    <a:lnTo>
                      <a:pt x="393" y="197"/>
                    </a:lnTo>
                    <a:lnTo>
                      <a:pt x="370" y="100"/>
                    </a:lnTo>
                    <a:lnTo>
                      <a:pt x="33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3" name="Freeform 19"/>
              <p:cNvSpPr>
                <a:spLocks/>
              </p:cNvSpPr>
              <p:nvPr/>
            </p:nvSpPr>
            <p:spPr bwMode="auto">
              <a:xfrm>
                <a:off x="5054" y="1735"/>
                <a:ext cx="169" cy="61"/>
              </a:xfrm>
              <a:custGeom>
                <a:avLst/>
                <a:gdLst>
                  <a:gd name="T0" fmla="*/ 2521 w 2536"/>
                  <a:gd name="T1" fmla="*/ 652 h 913"/>
                  <a:gd name="T2" fmla="*/ 2536 w 2536"/>
                  <a:gd name="T3" fmla="*/ 551 h 913"/>
                  <a:gd name="T4" fmla="*/ 2532 w 2536"/>
                  <a:gd name="T5" fmla="*/ 447 h 913"/>
                  <a:gd name="T6" fmla="*/ 2514 w 2536"/>
                  <a:gd name="T7" fmla="*/ 351 h 913"/>
                  <a:gd name="T8" fmla="*/ 2479 w 2536"/>
                  <a:gd name="T9" fmla="*/ 258 h 913"/>
                  <a:gd name="T10" fmla="*/ 2432 w 2536"/>
                  <a:gd name="T11" fmla="*/ 181 h 913"/>
                  <a:gd name="T12" fmla="*/ 2367 w 2536"/>
                  <a:gd name="T13" fmla="*/ 116 h 913"/>
                  <a:gd name="T14" fmla="*/ 2290 w 2536"/>
                  <a:gd name="T15" fmla="*/ 73 h 913"/>
                  <a:gd name="T16" fmla="*/ 2074 w 2536"/>
                  <a:gd name="T17" fmla="*/ 23 h 913"/>
                  <a:gd name="T18" fmla="*/ 1947 w 2536"/>
                  <a:gd name="T19" fmla="*/ 5 h 913"/>
                  <a:gd name="T20" fmla="*/ 1838 w 2536"/>
                  <a:gd name="T21" fmla="*/ 0 h 913"/>
                  <a:gd name="T22" fmla="*/ 1746 w 2536"/>
                  <a:gd name="T23" fmla="*/ 8 h 913"/>
                  <a:gd name="T24" fmla="*/ 1526 w 2536"/>
                  <a:gd name="T25" fmla="*/ 43 h 913"/>
                  <a:gd name="T26" fmla="*/ 1272 w 2536"/>
                  <a:gd name="T27" fmla="*/ 73 h 913"/>
                  <a:gd name="T28" fmla="*/ 1052 w 2536"/>
                  <a:gd name="T29" fmla="*/ 89 h 913"/>
                  <a:gd name="T30" fmla="*/ 840 w 2536"/>
                  <a:gd name="T31" fmla="*/ 120 h 913"/>
                  <a:gd name="T32" fmla="*/ 632 w 2536"/>
                  <a:gd name="T33" fmla="*/ 163 h 913"/>
                  <a:gd name="T34" fmla="*/ 439 w 2536"/>
                  <a:gd name="T35" fmla="*/ 220 h 913"/>
                  <a:gd name="T36" fmla="*/ 273 w 2536"/>
                  <a:gd name="T37" fmla="*/ 297 h 913"/>
                  <a:gd name="T38" fmla="*/ 168 w 2536"/>
                  <a:gd name="T39" fmla="*/ 362 h 913"/>
                  <a:gd name="T40" fmla="*/ 111 w 2536"/>
                  <a:gd name="T41" fmla="*/ 412 h 913"/>
                  <a:gd name="T42" fmla="*/ 65 w 2536"/>
                  <a:gd name="T43" fmla="*/ 467 h 913"/>
                  <a:gd name="T44" fmla="*/ 30 w 2536"/>
                  <a:gd name="T45" fmla="*/ 524 h 913"/>
                  <a:gd name="T46" fmla="*/ 7 w 2536"/>
                  <a:gd name="T47" fmla="*/ 586 h 913"/>
                  <a:gd name="T48" fmla="*/ 0 w 2536"/>
                  <a:gd name="T49" fmla="*/ 652 h 913"/>
                  <a:gd name="T50" fmla="*/ 7 w 2536"/>
                  <a:gd name="T51" fmla="*/ 702 h 913"/>
                  <a:gd name="T52" fmla="*/ 30 w 2536"/>
                  <a:gd name="T53" fmla="*/ 743 h 913"/>
                  <a:gd name="T54" fmla="*/ 91 w 2536"/>
                  <a:gd name="T55" fmla="*/ 793 h 913"/>
                  <a:gd name="T56" fmla="*/ 181 w 2536"/>
                  <a:gd name="T57" fmla="*/ 832 h 913"/>
                  <a:gd name="T58" fmla="*/ 297 w 2536"/>
                  <a:gd name="T59" fmla="*/ 867 h 913"/>
                  <a:gd name="T60" fmla="*/ 431 w 2536"/>
                  <a:gd name="T61" fmla="*/ 890 h 913"/>
                  <a:gd name="T62" fmla="*/ 581 w 2536"/>
                  <a:gd name="T63" fmla="*/ 906 h 913"/>
                  <a:gd name="T64" fmla="*/ 905 w 2536"/>
                  <a:gd name="T65" fmla="*/ 913 h 913"/>
                  <a:gd name="T66" fmla="*/ 1233 w 2536"/>
                  <a:gd name="T67" fmla="*/ 890 h 913"/>
                  <a:gd name="T68" fmla="*/ 1457 w 2536"/>
                  <a:gd name="T69" fmla="*/ 856 h 913"/>
                  <a:gd name="T70" fmla="*/ 1587 w 2536"/>
                  <a:gd name="T71" fmla="*/ 820 h 913"/>
                  <a:gd name="T72" fmla="*/ 1692 w 2536"/>
                  <a:gd name="T73" fmla="*/ 782 h 913"/>
                  <a:gd name="T74" fmla="*/ 1777 w 2536"/>
                  <a:gd name="T75" fmla="*/ 740 h 913"/>
                  <a:gd name="T76" fmla="*/ 1827 w 2536"/>
                  <a:gd name="T77" fmla="*/ 686 h 913"/>
                  <a:gd name="T78" fmla="*/ 1838 w 2536"/>
                  <a:gd name="T79" fmla="*/ 671 h 913"/>
                  <a:gd name="T80" fmla="*/ 1854 w 2536"/>
                  <a:gd name="T81" fmla="*/ 732 h 913"/>
                  <a:gd name="T82" fmla="*/ 1881 w 2536"/>
                  <a:gd name="T83" fmla="*/ 820 h 913"/>
                  <a:gd name="T84" fmla="*/ 2491 w 2536"/>
                  <a:gd name="T85" fmla="*/ 732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36" h="913">
                    <a:moveTo>
                      <a:pt x="2505" y="702"/>
                    </a:moveTo>
                    <a:lnTo>
                      <a:pt x="2521" y="652"/>
                    </a:lnTo>
                    <a:lnTo>
                      <a:pt x="2529" y="601"/>
                    </a:lnTo>
                    <a:lnTo>
                      <a:pt x="2536" y="551"/>
                    </a:lnTo>
                    <a:lnTo>
                      <a:pt x="2536" y="497"/>
                    </a:lnTo>
                    <a:lnTo>
                      <a:pt x="2532" y="447"/>
                    </a:lnTo>
                    <a:lnTo>
                      <a:pt x="2525" y="397"/>
                    </a:lnTo>
                    <a:lnTo>
                      <a:pt x="2514" y="351"/>
                    </a:lnTo>
                    <a:lnTo>
                      <a:pt x="2498" y="304"/>
                    </a:lnTo>
                    <a:lnTo>
                      <a:pt x="2479" y="258"/>
                    </a:lnTo>
                    <a:lnTo>
                      <a:pt x="2459" y="216"/>
                    </a:lnTo>
                    <a:lnTo>
                      <a:pt x="2432" y="181"/>
                    </a:lnTo>
                    <a:lnTo>
                      <a:pt x="2401" y="147"/>
                    </a:lnTo>
                    <a:lnTo>
                      <a:pt x="2367" y="116"/>
                    </a:lnTo>
                    <a:lnTo>
                      <a:pt x="2332" y="93"/>
                    </a:lnTo>
                    <a:lnTo>
                      <a:pt x="2290" y="73"/>
                    </a:lnTo>
                    <a:lnTo>
                      <a:pt x="2247" y="59"/>
                    </a:lnTo>
                    <a:lnTo>
                      <a:pt x="2074" y="23"/>
                    </a:lnTo>
                    <a:lnTo>
                      <a:pt x="2004" y="12"/>
                    </a:lnTo>
                    <a:lnTo>
                      <a:pt x="1947" y="5"/>
                    </a:lnTo>
                    <a:lnTo>
                      <a:pt x="1888" y="0"/>
                    </a:lnTo>
                    <a:lnTo>
                      <a:pt x="1838" y="0"/>
                    </a:lnTo>
                    <a:lnTo>
                      <a:pt x="1793" y="5"/>
                    </a:lnTo>
                    <a:lnTo>
                      <a:pt x="1746" y="8"/>
                    </a:lnTo>
                    <a:lnTo>
                      <a:pt x="1646" y="23"/>
                    </a:lnTo>
                    <a:lnTo>
                      <a:pt x="1526" y="43"/>
                    </a:lnTo>
                    <a:lnTo>
                      <a:pt x="1369" y="62"/>
                    </a:lnTo>
                    <a:lnTo>
                      <a:pt x="1272" y="73"/>
                    </a:lnTo>
                    <a:lnTo>
                      <a:pt x="1160" y="82"/>
                    </a:lnTo>
                    <a:lnTo>
                      <a:pt x="1052" y="89"/>
                    </a:lnTo>
                    <a:lnTo>
                      <a:pt x="943" y="104"/>
                    </a:lnTo>
                    <a:lnTo>
                      <a:pt x="840" y="120"/>
                    </a:lnTo>
                    <a:lnTo>
                      <a:pt x="736" y="139"/>
                    </a:lnTo>
                    <a:lnTo>
                      <a:pt x="632" y="163"/>
                    </a:lnTo>
                    <a:lnTo>
                      <a:pt x="531" y="189"/>
                    </a:lnTo>
                    <a:lnTo>
                      <a:pt x="439" y="220"/>
                    </a:lnTo>
                    <a:lnTo>
                      <a:pt x="354" y="254"/>
                    </a:lnTo>
                    <a:lnTo>
                      <a:pt x="273" y="297"/>
                    </a:lnTo>
                    <a:lnTo>
                      <a:pt x="200" y="340"/>
                    </a:lnTo>
                    <a:lnTo>
                      <a:pt x="168" y="362"/>
                    </a:lnTo>
                    <a:lnTo>
                      <a:pt x="138" y="385"/>
                    </a:lnTo>
                    <a:lnTo>
                      <a:pt x="111" y="412"/>
                    </a:lnTo>
                    <a:lnTo>
                      <a:pt x="84" y="435"/>
                    </a:lnTo>
                    <a:lnTo>
                      <a:pt x="65" y="467"/>
                    </a:lnTo>
                    <a:lnTo>
                      <a:pt x="45" y="494"/>
                    </a:lnTo>
                    <a:lnTo>
                      <a:pt x="30" y="524"/>
                    </a:lnTo>
                    <a:lnTo>
                      <a:pt x="14" y="555"/>
                    </a:lnTo>
                    <a:lnTo>
                      <a:pt x="7" y="586"/>
                    </a:lnTo>
                    <a:lnTo>
                      <a:pt x="3" y="616"/>
                    </a:lnTo>
                    <a:lnTo>
                      <a:pt x="0" y="652"/>
                    </a:lnTo>
                    <a:lnTo>
                      <a:pt x="3" y="686"/>
                    </a:lnTo>
                    <a:lnTo>
                      <a:pt x="7" y="702"/>
                    </a:lnTo>
                    <a:lnTo>
                      <a:pt x="11" y="716"/>
                    </a:lnTo>
                    <a:lnTo>
                      <a:pt x="30" y="743"/>
                    </a:lnTo>
                    <a:lnTo>
                      <a:pt x="57" y="770"/>
                    </a:lnTo>
                    <a:lnTo>
                      <a:pt x="91" y="793"/>
                    </a:lnTo>
                    <a:lnTo>
                      <a:pt x="134" y="813"/>
                    </a:lnTo>
                    <a:lnTo>
                      <a:pt x="181" y="832"/>
                    </a:lnTo>
                    <a:lnTo>
                      <a:pt x="234" y="852"/>
                    </a:lnTo>
                    <a:lnTo>
                      <a:pt x="297" y="867"/>
                    </a:lnTo>
                    <a:lnTo>
                      <a:pt x="361" y="879"/>
                    </a:lnTo>
                    <a:lnTo>
                      <a:pt x="431" y="890"/>
                    </a:lnTo>
                    <a:lnTo>
                      <a:pt x="504" y="897"/>
                    </a:lnTo>
                    <a:lnTo>
                      <a:pt x="581" y="906"/>
                    </a:lnTo>
                    <a:lnTo>
                      <a:pt x="739" y="913"/>
                    </a:lnTo>
                    <a:lnTo>
                      <a:pt x="905" y="913"/>
                    </a:lnTo>
                    <a:lnTo>
                      <a:pt x="1072" y="906"/>
                    </a:lnTo>
                    <a:lnTo>
                      <a:pt x="1233" y="890"/>
                    </a:lnTo>
                    <a:lnTo>
                      <a:pt x="1387" y="867"/>
                    </a:lnTo>
                    <a:lnTo>
                      <a:pt x="1457" y="856"/>
                    </a:lnTo>
                    <a:lnTo>
                      <a:pt x="1523" y="840"/>
                    </a:lnTo>
                    <a:lnTo>
                      <a:pt x="1587" y="820"/>
                    </a:lnTo>
                    <a:lnTo>
                      <a:pt x="1642" y="806"/>
                    </a:lnTo>
                    <a:lnTo>
                      <a:pt x="1692" y="782"/>
                    </a:lnTo>
                    <a:lnTo>
                      <a:pt x="1738" y="763"/>
                    </a:lnTo>
                    <a:lnTo>
                      <a:pt x="1777" y="740"/>
                    </a:lnTo>
                    <a:lnTo>
                      <a:pt x="1804" y="713"/>
                    </a:lnTo>
                    <a:lnTo>
                      <a:pt x="1827" y="686"/>
                    </a:lnTo>
                    <a:lnTo>
                      <a:pt x="1838" y="659"/>
                    </a:lnTo>
                    <a:lnTo>
                      <a:pt x="1838" y="671"/>
                    </a:lnTo>
                    <a:lnTo>
                      <a:pt x="1843" y="686"/>
                    </a:lnTo>
                    <a:lnTo>
                      <a:pt x="1854" y="732"/>
                    </a:lnTo>
                    <a:lnTo>
                      <a:pt x="1870" y="782"/>
                    </a:lnTo>
                    <a:lnTo>
                      <a:pt x="1881" y="820"/>
                    </a:lnTo>
                    <a:lnTo>
                      <a:pt x="2475" y="759"/>
                    </a:lnTo>
                    <a:lnTo>
                      <a:pt x="2491" y="732"/>
                    </a:lnTo>
                    <a:lnTo>
                      <a:pt x="2505" y="70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4" name="Freeform 20"/>
              <p:cNvSpPr>
                <a:spLocks/>
              </p:cNvSpPr>
              <p:nvPr/>
            </p:nvSpPr>
            <p:spPr bwMode="auto">
              <a:xfrm>
                <a:off x="5058" y="1756"/>
                <a:ext cx="45" cy="23"/>
              </a:xfrm>
              <a:custGeom>
                <a:avLst/>
                <a:gdLst>
                  <a:gd name="T0" fmla="*/ 679 w 679"/>
                  <a:gd name="T1" fmla="*/ 262 h 346"/>
                  <a:gd name="T2" fmla="*/ 655 w 679"/>
                  <a:gd name="T3" fmla="*/ 285 h 346"/>
                  <a:gd name="T4" fmla="*/ 628 w 679"/>
                  <a:gd name="T5" fmla="*/ 303 h 346"/>
                  <a:gd name="T6" fmla="*/ 598 w 679"/>
                  <a:gd name="T7" fmla="*/ 319 h 346"/>
                  <a:gd name="T8" fmla="*/ 559 w 679"/>
                  <a:gd name="T9" fmla="*/ 330 h 346"/>
                  <a:gd name="T10" fmla="*/ 521 w 679"/>
                  <a:gd name="T11" fmla="*/ 339 h 346"/>
                  <a:gd name="T12" fmla="*/ 478 w 679"/>
                  <a:gd name="T13" fmla="*/ 346 h 346"/>
                  <a:gd name="T14" fmla="*/ 435 w 679"/>
                  <a:gd name="T15" fmla="*/ 346 h 346"/>
                  <a:gd name="T16" fmla="*/ 390 w 679"/>
                  <a:gd name="T17" fmla="*/ 346 h 346"/>
                  <a:gd name="T18" fmla="*/ 340 w 679"/>
                  <a:gd name="T19" fmla="*/ 339 h 346"/>
                  <a:gd name="T20" fmla="*/ 290 w 679"/>
                  <a:gd name="T21" fmla="*/ 330 h 346"/>
                  <a:gd name="T22" fmla="*/ 243 w 679"/>
                  <a:gd name="T23" fmla="*/ 315 h 346"/>
                  <a:gd name="T24" fmla="*/ 193 w 679"/>
                  <a:gd name="T25" fmla="*/ 296 h 346"/>
                  <a:gd name="T26" fmla="*/ 143 w 679"/>
                  <a:gd name="T27" fmla="*/ 276 h 346"/>
                  <a:gd name="T28" fmla="*/ 93 w 679"/>
                  <a:gd name="T29" fmla="*/ 249 h 346"/>
                  <a:gd name="T30" fmla="*/ 47 w 679"/>
                  <a:gd name="T31" fmla="*/ 219 h 346"/>
                  <a:gd name="T32" fmla="*/ 0 w 679"/>
                  <a:gd name="T33" fmla="*/ 184 h 346"/>
                  <a:gd name="T34" fmla="*/ 54 w 679"/>
                  <a:gd name="T35" fmla="*/ 115 h 346"/>
                  <a:gd name="T36" fmla="*/ 104 w 679"/>
                  <a:gd name="T37" fmla="*/ 65 h 346"/>
                  <a:gd name="T38" fmla="*/ 127 w 679"/>
                  <a:gd name="T39" fmla="*/ 45 h 346"/>
                  <a:gd name="T40" fmla="*/ 151 w 679"/>
                  <a:gd name="T41" fmla="*/ 30 h 346"/>
                  <a:gd name="T42" fmla="*/ 174 w 679"/>
                  <a:gd name="T43" fmla="*/ 15 h 346"/>
                  <a:gd name="T44" fmla="*/ 193 w 679"/>
                  <a:gd name="T45" fmla="*/ 7 h 346"/>
                  <a:gd name="T46" fmla="*/ 212 w 679"/>
                  <a:gd name="T47" fmla="*/ 4 h 346"/>
                  <a:gd name="T48" fmla="*/ 235 w 679"/>
                  <a:gd name="T49" fmla="*/ 0 h 346"/>
                  <a:gd name="T50" fmla="*/ 254 w 679"/>
                  <a:gd name="T51" fmla="*/ 0 h 346"/>
                  <a:gd name="T52" fmla="*/ 274 w 679"/>
                  <a:gd name="T53" fmla="*/ 4 h 346"/>
                  <a:gd name="T54" fmla="*/ 308 w 679"/>
                  <a:gd name="T55" fmla="*/ 15 h 346"/>
                  <a:gd name="T56" fmla="*/ 347 w 679"/>
                  <a:gd name="T57" fmla="*/ 34 h 346"/>
                  <a:gd name="T58" fmla="*/ 382 w 679"/>
                  <a:gd name="T59" fmla="*/ 61 h 346"/>
                  <a:gd name="T60" fmla="*/ 417 w 679"/>
                  <a:gd name="T61" fmla="*/ 92 h 346"/>
                  <a:gd name="T62" fmla="*/ 494 w 679"/>
                  <a:gd name="T63" fmla="*/ 158 h 346"/>
                  <a:gd name="T64" fmla="*/ 536 w 679"/>
                  <a:gd name="T65" fmla="*/ 188 h 346"/>
                  <a:gd name="T66" fmla="*/ 578 w 679"/>
                  <a:gd name="T67" fmla="*/ 219 h 346"/>
                  <a:gd name="T68" fmla="*/ 625 w 679"/>
                  <a:gd name="T69" fmla="*/ 242 h 346"/>
                  <a:gd name="T70" fmla="*/ 679 w 679"/>
                  <a:gd name="T71" fmla="*/ 262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9" h="346">
                    <a:moveTo>
                      <a:pt x="679" y="262"/>
                    </a:moveTo>
                    <a:lnTo>
                      <a:pt x="655" y="285"/>
                    </a:lnTo>
                    <a:lnTo>
                      <a:pt x="628" y="303"/>
                    </a:lnTo>
                    <a:lnTo>
                      <a:pt x="598" y="319"/>
                    </a:lnTo>
                    <a:lnTo>
                      <a:pt x="559" y="330"/>
                    </a:lnTo>
                    <a:lnTo>
                      <a:pt x="521" y="339"/>
                    </a:lnTo>
                    <a:lnTo>
                      <a:pt x="478" y="346"/>
                    </a:lnTo>
                    <a:lnTo>
                      <a:pt x="435" y="346"/>
                    </a:lnTo>
                    <a:lnTo>
                      <a:pt x="390" y="346"/>
                    </a:lnTo>
                    <a:lnTo>
                      <a:pt x="340" y="339"/>
                    </a:lnTo>
                    <a:lnTo>
                      <a:pt x="290" y="330"/>
                    </a:lnTo>
                    <a:lnTo>
                      <a:pt x="243" y="315"/>
                    </a:lnTo>
                    <a:lnTo>
                      <a:pt x="193" y="296"/>
                    </a:lnTo>
                    <a:lnTo>
                      <a:pt x="143" y="276"/>
                    </a:lnTo>
                    <a:lnTo>
                      <a:pt x="93" y="249"/>
                    </a:lnTo>
                    <a:lnTo>
                      <a:pt x="47" y="219"/>
                    </a:lnTo>
                    <a:lnTo>
                      <a:pt x="0" y="184"/>
                    </a:lnTo>
                    <a:lnTo>
                      <a:pt x="54" y="115"/>
                    </a:lnTo>
                    <a:lnTo>
                      <a:pt x="104" y="65"/>
                    </a:lnTo>
                    <a:lnTo>
                      <a:pt x="127" y="45"/>
                    </a:lnTo>
                    <a:lnTo>
                      <a:pt x="151" y="30"/>
                    </a:lnTo>
                    <a:lnTo>
                      <a:pt x="174" y="15"/>
                    </a:lnTo>
                    <a:lnTo>
                      <a:pt x="193" y="7"/>
                    </a:lnTo>
                    <a:lnTo>
                      <a:pt x="212" y="4"/>
                    </a:lnTo>
                    <a:lnTo>
                      <a:pt x="235" y="0"/>
                    </a:lnTo>
                    <a:lnTo>
                      <a:pt x="254" y="0"/>
                    </a:lnTo>
                    <a:lnTo>
                      <a:pt x="274" y="4"/>
                    </a:lnTo>
                    <a:lnTo>
                      <a:pt x="308" y="15"/>
                    </a:lnTo>
                    <a:lnTo>
                      <a:pt x="347" y="34"/>
                    </a:lnTo>
                    <a:lnTo>
                      <a:pt x="382" y="61"/>
                    </a:lnTo>
                    <a:lnTo>
                      <a:pt x="417" y="92"/>
                    </a:lnTo>
                    <a:lnTo>
                      <a:pt x="494" y="158"/>
                    </a:lnTo>
                    <a:lnTo>
                      <a:pt x="536" y="188"/>
                    </a:lnTo>
                    <a:lnTo>
                      <a:pt x="578" y="219"/>
                    </a:lnTo>
                    <a:lnTo>
                      <a:pt x="625" y="242"/>
                    </a:lnTo>
                    <a:lnTo>
                      <a:pt x="679" y="26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5" name="Freeform 21"/>
              <p:cNvSpPr>
                <a:spLocks/>
              </p:cNvSpPr>
              <p:nvPr/>
            </p:nvSpPr>
            <p:spPr bwMode="auto">
              <a:xfrm>
                <a:off x="5081" y="1457"/>
                <a:ext cx="146" cy="314"/>
              </a:xfrm>
              <a:custGeom>
                <a:avLst/>
                <a:gdLst>
                  <a:gd name="T0" fmla="*/ 165 w 2201"/>
                  <a:gd name="T1" fmla="*/ 3219 h 4702"/>
                  <a:gd name="T2" fmla="*/ 200 w 2201"/>
                  <a:gd name="T3" fmla="*/ 2769 h 4702"/>
                  <a:gd name="T4" fmla="*/ 208 w 2201"/>
                  <a:gd name="T5" fmla="*/ 2464 h 4702"/>
                  <a:gd name="T6" fmla="*/ 196 w 2201"/>
                  <a:gd name="T7" fmla="*/ 2044 h 4702"/>
                  <a:gd name="T8" fmla="*/ 196 w 2201"/>
                  <a:gd name="T9" fmla="*/ 1513 h 4702"/>
                  <a:gd name="T10" fmla="*/ 188 w 2201"/>
                  <a:gd name="T11" fmla="*/ 985 h 4702"/>
                  <a:gd name="T12" fmla="*/ 172 w 2201"/>
                  <a:gd name="T13" fmla="*/ 724 h 4702"/>
                  <a:gd name="T14" fmla="*/ 142 w 2201"/>
                  <a:gd name="T15" fmla="*/ 457 h 4702"/>
                  <a:gd name="T16" fmla="*/ 95 w 2201"/>
                  <a:gd name="T17" fmla="*/ 192 h 4702"/>
                  <a:gd name="T18" fmla="*/ 184 w 2201"/>
                  <a:gd name="T19" fmla="*/ 161 h 4702"/>
                  <a:gd name="T20" fmla="*/ 274 w 2201"/>
                  <a:gd name="T21" fmla="*/ 142 h 4702"/>
                  <a:gd name="T22" fmla="*/ 455 w 2201"/>
                  <a:gd name="T23" fmla="*/ 122 h 4702"/>
                  <a:gd name="T24" fmla="*/ 732 w 2201"/>
                  <a:gd name="T25" fmla="*/ 118 h 4702"/>
                  <a:gd name="T26" fmla="*/ 894 w 2201"/>
                  <a:gd name="T27" fmla="*/ 104 h 4702"/>
                  <a:gd name="T28" fmla="*/ 1090 w 2201"/>
                  <a:gd name="T29" fmla="*/ 54 h 4702"/>
                  <a:gd name="T30" fmla="*/ 1217 w 2201"/>
                  <a:gd name="T31" fmla="*/ 18 h 4702"/>
                  <a:gd name="T32" fmla="*/ 1349 w 2201"/>
                  <a:gd name="T33" fmla="*/ 0 h 4702"/>
                  <a:gd name="T34" fmla="*/ 1473 w 2201"/>
                  <a:gd name="T35" fmla="*/ 3 h 4702"/>
                  <a:gd name="T36" fmla="*/ 1596 w 2201"/>
                  <a:gd name="T37" fmla="*/ 22 h 4702"/>
                  <a:gd name="T38" fmla="*/ 1723 w 2201"/>
                  <a:gd name="T39" fmla="*/ 65 h 4702"/>
                  <a:gd name="T40" fmla="*/ 1838 w 2201"/>
                  <a:gd name="T41" fmla="*/ 118 h 4702"/>
                  <a:gd name="T42" fmla="*/ 1943 w 2201"/>
                  <a:gd name="T43" fmla="*/ 192 h 4702"/>
                  <a:gd name="T44" fmla="*/ 2031 w 2201"/>
                  <a:gd name="T45" fmla="*/ 281 h 4702"/>
                  <a:gd name="T46" fmla="*/ 2094 w 2201"/>
                  <a:gd name="T47" fmla="*/ 388 h 4702"/>
                  <a:gd name="T48" fmla="*/ 2121 w 2201"/>
                  <a:gd name="T49" fmla="*/ 477 h 4702"/>
                  <a:gd name="T50" fmla="*/ 2128 w 2201"/>
                  <a:gd name="T51" fmla="*/ 554 h 4702"/>
                  <a:gd name="T52" fmla="*/ 2124 w 2201"/>
                  <a:gd name="T53" fmla="*/ 688 h 4702"/>
                  <a:gd name="T54" fmla="*/ 2089 w 2201"/>
                  <a:gd name="T55" fmla="*/ 874 h 4702"/>
                  <a:gd name="T56" fmla="*/ 2028 w 2201"/>
                  <a:gd name="T57" fmla="*/ 1147 h 4702"/>
                  <a:gd name="T58" fmla="*/ 1997 w 2201"/>
                  <a:gd name="T59" fmla="*/ 1359 h 4702"/>
                  <a:gd name="T60" fmla="*/ 1978 w 2201"/>
                  <a:gd name="T61" fmla="*/ 1601 h 4702"/>
                  <a:gd name="T62" fmla="*/ 1974 w 2201"/>
                  <a:gd name="T63" fmla="*/ 1840 h 4702"/>
                  <a:gd name="T64" fmla="*/ 1985 w 2201"/>
                  <a:gd name="T65" fmla="*/ 2198 h 4702"/>
                  <a:gd name="T66" fmla="*/ 2024 w 2201"/>
                  <a:gd name="T67" fmla="*/ 2676 h 4702"/>
                  <a:gd name="T68" fmla="*/ 2062 w 2201"/>
                  <a:gd name="T69" fmla="*/ 3161 h 4702"/>
                  <a:gd name="T70" fmla="*/ 2124 w 2201"/>
                  <a:gd name="T71" fmla="*/ 3797 h 4702"/>
                  <a:gd name="T72" fmla="*/ 1951 w 2201"/>
                  <a:gd name="T73" fmla="*/ 4617 h 4702"/>
                  <a:gd name="T74" fmla="*/ 1580 w 2201"/>
                  <a:gd name="T75" fmla="*/ 4671 h 4702"/>
                  <a:gd name="T76" fmla="*/ 1337 w 2201"/>
                  <a:gd name="T77" fmla="*/ 4694 h 4702"/>
                  <a:gd name="T78" fmla="*/ 1090 w 2201"/>
                  <a:gd name="T79" fmla="*/ 4702 h 4702"/>
                  <a:gd name="T80" fmla="*/ 848 w 2201"/>
                  <a:gd name="T81" fmla="*/ 4691 h 4702"/>
                  <a:gd name="T82" fmla="*/ 601 w 2201"/>
                  <a:gd name="T83" fmla="*/ 4655 h 4702"/>
                  <a:gd name="T84" fmla="*/ 354 w 2201"/>
                  <a:gd name="T85" fmla="*/ 4598 h 4702"/>
                  <a:gd name="T86" fmla="*/ 184 w 2201"/>
                  <a:gd name="T87" fmla="*/ 4528 h 4702"/>
                  <a:gd name="T88" fmla="*/ 42 w 2201"/>
                  <a:gd name="T89" fmla="*/ 4436 h 4702"/>
                  <a:gd name="T90" fmla="*/ 0 w 2201"/>
                  <a:gd name="T91" fmla="*/ 4406 h 4702"/>
                  <a:gd name="T92" fmla="*/ 65 w 2201"/>
                  <a:gd name="T93" fmla="*/ 4309 h 4702"/>
                  <a:gd name="T94" fmla="*/ 107 w 2201"/>
                  <a:gd name="T95" fmla="*/ 4202 h 4702"/>
                  <a:gd name="T96" fmla="*/ 131 w 2201"/>
                  <a:gd name="T97" fmla="*/ 4093 h 4702"/>
                  <a:gd name="T98" fmla="*/ 142 w 2201"/>
                  <a:gd name="T99" fmla="*/ 3982 h 4702"/>
                  <a:gd name="T100" fmla="*/ 138 w 2201"/>
                  <a:gd name="T101" fmla="*/ 3754 h 4702"/>
                  <a:gd name="T102" fmla="*/ 138 w 2201"/>
                  <a:gd name="T103" fmla="*/ 3581 h 4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01" h="4702">
                    <a:moveTo>
                      <a:pt x="142" y="3523"/>
                    </a:moveTo>
                    <a:lnTo>
                      <a:pt x="165" y="3219"/>
                    </a:lnTo>
                    <a:lnTo>
                      <a:pt x="192" y="2918"/>
                    </a:lnTo>
                    <a:lnTo>
                      <a:pt x="200" y="2769"/>
                    </a:lnTo>
                    <a:lnTo>
                      <a:pt x="208" y="2615"/>
                    </a:lnTo>
                    <a:lnTo>
                      <a:pt x="208" y="2464"/>
                    </a:lnTo>
                    <a:lnTo>
                      <a:pt x="204" y="2310"/>
                    </a:lnTo>
                    <a:lnTo>
                      <a:pt x="196" y="2044"/>
                    </a:lnTo>
                    <a:lnTo>
                      <a:pt x="196" y="1779"/>
                    </a:lnTo>
                    <a:lnTo>
                      <a:pt x="196" y="1513"/>
                    </a:lnTo>
                    <a:lnTo>
                      <a:pt x="196" y="1251"/>
                    </a:lnTo>
                    <a:lnTo>
                      <a:pt x="188" y="985"/>
                    </a:lnTo>
                    <a:lnTo>
                      <a:pt x="181" y="854"/>
                    </a:lnTo>
                    <a:lnTo>
                      <a:pt x="172" y="724"/>
                    </a:lnTo>
                    <a:lnTo>
                      <a:pt x="158" y="593"/>
                    </a:lnTo>
                    <a:lnTo>
                      <a:pt x="142" y="457"/>
                    </a:lnTo>
                    <a:lnTo>
                      <a:pt x="122" y="323"/>
                    </a:lnTo>
                    <a:lnTo>
                      <a:pt x="95" y="192"/>
                    </a:lnTo>
                    <a:lnTo>
                      <a:pt x="138" y="172"/>
                    </a:lnTo>
                    <a:lnTo>
                      <a:pt x="184" y="161"/>
                    </a:lnTo>
                    <a:lnTo>
                      <a:pt x="227" y="149"/>
                    </a:lnTo>
                    <a:lnTo>
                      <a:pt x="274" y="142"/>
                    </a:lnTo>
                    <a:lnTo>
                      <a:pt x="365" y="131"/>
                    </a:lnTo>
                    <a:lnTo>
                      <a:pt x="455" y="122"/>
                    </a:lnTo>
                    <a:lnTo>
                      <a:pt x="639" y="122"/>
                    </a:lnTo>
                    <a:lnTo>
                      <a:pt x="732" y="118"/>
                    </a:lnTo>
                    <a:lnTo>
                      <a:pt x="825" y="111"/>
                    </a:lnTo>
                    <a:lnTo>
                      <a:pt x="894" y="104"/>
                    </a:lnTo>
                    <a:lnTo>
                      <a:pt x="959" y="88"/>
                    </a:lnTo>
                    <a:lnTo>
                      <a:pt x="1090" y="54"/>
                    </a:lnTo>
                    <a:lnTo>
                      <a:pt x="1152" y="34"/>
                    </a:lnTo>
                    <a:lnTo>
                      <a:pt x="1217" y="18"/>
                    </a:lnTo>
                    <a:lnTo>
                      <a:pt x="1283" y="7"/>
                    </a:lnTo>
                    <a:lnTo>
                      <a:pt x="1349" y="0"/>
                    </a:lnTo>
                    <a:lnTo>
                      <a:pt x="1410" y="0"/>
                    </a:lnTo>
                    <a:lnTo>
                      <a:pt x="1473" y="3"/>
                    </a:lnTo>
                    <a:lnTo>
                      <a:pt x="1534" y="11"/>
                    </a:lnTo>
                    <a:lnTo>
                      <a:pt x="1596" y="22"/>
                    </a:lnTo>
                    <a:lnTo>
                      <a:pt x="1661" y="41"/>
                    </a:lnTo>
                    <a:lnTo>
                      <a:pt x="1723" y="65"/>
                    </a:lnTo>
                    <a:lnTo>
                      <a:pt x="1781" y="88"/>
                    </a:lnTo>
                    <a:lnTo>
                      <a:pt x="1838" y="118"/>
                    </a:lnTo>
                    <a:lnTo>
                      <a:pt x="1893" y="154"/>
                    </a:lnTo>
                    <a:lnTo>
                      <a:pt x="1943" y="192"/>
                    </a:lnTo>
                    <a:lnTo>
                      <a:pt x="1989" y="234"/>
                    </a:lnTo>
                    <a:lnTo>
                      <a:pt x="2031" y="281"/>
                    </a:lnTo>
                    <a:lnTo>
                      <a:pt x="2067" y="335"/>
                    </a:lnTo>
                    <a:lnTo>
                      <a:pt x="2094" y="388"/>
                    </a:lnTo>
                    <a:lnTo>
                      <a:pt x="2112" y="446"/>
                    </a:lnTo>
                    <a:lnTo>
                      <a:pt x="2121" y="477"/>
                    </a:lnTo>
                    <a:lnTo>
                      <a:pt x="2124" y="507"/>
                    </a:lnTo>
                    <a:lnTo>
                      <a:pt x="2128" y="554"/>
                    </a:lnTo>
                    <a:lnTo>
                      <a:pt x="2128" y="596"/>
                    </a:lnTo>
                    <a:lnTo>
                      <a:pt x="2124" y="688"/>
                    </a:lnTo>
                    <a:lnTo>
                      <a:pt x="2108" y="781"/>
                    </a:lnTo>
                    <a:lnTo>
                      <a:pt x="2089" y="874"/>
                    </a:lnTo>
                    <a:lnTo>
                      <a:pt x="2047" y="1059"/>
                    </a:lnTo>
                    <a:lnTo>
                      <a:pt x="2028" y="1147"/>
                    </a:lnTo>
                    <a:lnTo>
                      <a:pt x="2012" y="1236"/>
                    </a:lnTo>
                    <a:lnTo>
                      <a:pt x="1997" y="1359"/>
                    </a:lnTo>
                    <a:lnTo>
                      <a:pt x="1985" y="1478"/>
                    </a:lnTo>
                    <a:lnTo>
                      <a:pt x="1978" y="1601"/>
                    </a:lnTo>
                    <a:lnTo>
                      <a:pt x="1974" y="1721"/>
                    </a:lnTo>
                    <a:lnTo>
                      <a:pt x="1974" y="1840"/>
                    </a:lnTo>
                    <a:lnTo>
                      <a:pt x="1974" y="1960"/>
                    </a:lnTo>
                    <a:lnTo>
                      <a:pt x="1985" y="2198"/>
                    </a:lnTo>
                    <a:lnTo>
                      <a:pt x="2004" y="2438"/>
                    </a:lnTo>
                    <a:lnTo>
                      <a:pt x="2024" y="2676"/>
                    </a:lnTo>
                    <a:lnTo>
                      <a:pt x="2047" y="2914"/>
                    </a:lnTo>
                    <a:lnTo>
                      <a:pt x="2062" y="3161"/>
                    </a:lnTo>
                    <a:lnTo>
                      <a:pt x="2082" y="3381"/>
                    </a:lnTo>
                    <a:lnTo>
                      <a:pt x="2124" y="3797"/>
                    </a:lnTo>
                    <a:lnTo>
                      <a:pt x="2201" y="4571"/>
                    </a:lnTo>
                    <a:lnTo>
                      <a:pt x="1951" y="4617"/>
                    </a:lnTo>
                    <a:lnTo>
                      <a:pt x="1704" y="4655"/>
                    </a:lnTo>
                    <a:lnTo>
                      <a:pt x="1580" y="4671"/>
                    </a:lnTo>
                    <a:lnTo>
                      <a:pt x="1457" y="4682"/>
                    </a:lnTo>
                    <a:lnTo>
                      <a:pt x="1337" y="4694"/>
                    </a:lnTo>
                    <a:lnTo>
                      <a:pt x="1214" y="4698"/>
                    </a:lnTo>
                    <a:lnTo>
                      <a:pt x="1090" y="4702"/>
                    </a:lnTo>
                    <a:lnTo>
                      <a:pt x="972" y="4698"/>
                    </a:lnTo>
                    <a:lnTo>
                      <a:pt x="848" y="4691"/>
                    </a:lnTo>
                    <a:lnTo>
                      <a:pt x="725" y="4679"/>
                    </a:lnTo>
                    <a:lnTo>
                      <a:pt x="601" y="4655"/>
                    </a:lnTo>
                    <a:lnTo>
                      <a:pt x="478" y="4632"/>
                    </a:lnTo>
                    <a:lnTo>
                      <a:pt x="354" y="4598"/>
                    </a:lnTo>
                    <a:lnTo>
                      <a:pt x="227" y="4560"/>
                    </a:lnTo>
                    <a:lnTo>
                      <a:pt x="184" y="4528"/>
                    </a:lnTo>
                    <a:lnTo>
                      <a:pt x="111" y="4483"/>
                    </a:lnTo>
                    <a:lnTo>
                      <a:pt x="42" y="4436"/>
                    </a:lnTo>
                    <a:lnTo>
                      <a:pt x="15" y="4421"/>
                    </a:lnTo>
                    <a:lnTo>
                      <a:pt x="0" y="4406"/>
                    </a:lnTo>
                    <a:lnTo>
                      <a:pt x="38" y="4359"/>
                    </a:lnTo>
                    <a:lnTo>
                      <a:pt x="65" y="4309"/>
                    </a:lnTo>
                    <a:lnTo>
                      <a:pt x="88" y="4255"/>
                    </a:lnTo>
                    <a:lnTo>
                      <a:pt x="107" y="4202"/>
                    </a:lnTo>
                    <a:lnTo>
                      <a:pt x="122" y="4147"/>
                    </a:lnTo>
                    <a:lnTo>
                      <a:pt x="131" y="4093"/>
                    </a:lnTo>
                    <a:lnTo>
                      <a:pt x="138" y="4039"/>
                    </a:lnTo>
                    <a:lnTo>
                      <a:pt x="142" y="3982"/>
                    </a:lnTo>
                    <a:lnTo>
                      <a:pt x="142" y="3866"/>
                    </a:lnTo>
                    <a:lnTo>
                      <a:pt x="138" y="3754"/>
                    </a:lnTo>
                    <a:lnTo>
                      <a:pt x="138" y="3639"/>
                    </a:lnTo>
                    <a:lnTo>
                      <a:pt x="138" y="3581"/>
                    </a:lnTo>
                    <a:lnTo>
                      <a:pt x="142" y="3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6" name="Freeform 22"/>
              <p:cNvSpPr>
                <a:spLocks/>
              </p:cNvSpPr>
              <p:nvPr/>
            </p:nvSpPr>
            <p:spPr bwMode="auto">
              <a:xfrm>
                <a:off x="5087" y="1457"/>
                <a:ext cx="140" cy="312"/>
              </a:xfrm>
              <a:custGeom>
                <a:avLst/>
                <a:gdLst>
                  <a:gd name="T0" fmla="*/ 1065 w 2106"/>
                  <a:gd name="T1" fmla="*/ 1501 h 4675"/>
                  <a:gd name="T2" fmla="*/ 1173 w 2106"/>
                  <a:gd name="T3" fmla="*/ 2429 h 4675"/>
                  <a:gd name="T4" fmla="*/ 1269 w 2106"/>
                  <a:gd name="T5" fmla="*/ 3342 h 4675"/>
                  <a:gd name="T6" fmla="*/ 1378 w 2106"/>
                  <a:gd name="T7" fmla="*/ 4236 h 4675"/>
                  <a:gd name="T8" fmla="*/ 1439 w 2106"/>
                  <a:gd name="T9" fmla="*/ 4675 h 4675"/>
                  <a:gd name="T10" fmla="*/ 1770 w 2106"/>
                  <a:gd name="T11" fmla="*/ 4628 h 4675"/>
                  <a:gd name="T12" fmla="*/ 2106 w 2106"/>
                  <a:gd name="T13" fmla="*/ 4571 h 4675"/>
                  <a:gd name="T14" fmla="*/ 1987 w 2106"/>
                  <a:gd name="T15" fmla="*/ 3381 h 4675"/>
                  <a:gd name="T16" fmla="*/ 1952 w 2106"/>
                  <a:gd name="T17" fmla="*/ 2914 h 4675"/>
                  <a:gd name="T18" fmla="*/ 1909 w 2106"/>
                  <a:gd name="T19" fmla="*/ 2438 h 4675"/>
                  <a:gd name="T20" fmla="*/ 1879 w 2106"/>
                  <a:gd name="T21" fmla="*/ 1960 h 4675"/>
                  <a:gd name="T22" fmla="*/ 1879 w 2106"/>
                  <a:gd name="T23" fmla="*/ 1721 h 4675"/>
                  <a:gd name="T24" fmla="*/ 1890 w 2106"/>
                  <a:gd name="T25" fmla="*/ 1478 h 4675"/>
                  <a:gd name="T26" fmla="*/ 1917 w 2106"/>
                  <a:gd name="T27" fmla="*/ 1236 h 4675"/>
                  <a:gd name="T28" fmla="*/ 1952 w 2106"/>
                  <a:gd name="T29" fmla="*/ 1059 h 4675"/>
                  <a:gd name="T30" fmla="*/ 2013 w 2106"/>
                  <a:gd name="T31" fmla="*/ 781 h 4675"/>
                  <a:gd name="T32" fmla="*/ 2033 w 2106"/>
                  <a:gd name="T33" fmla="*/ 596 h 4675"/>
                  <a:gd name="T34" fmla="*/ 2029 w 2106"/>
                  <a:gd name="T35" fmla="*/ 507 h 4675"/>
                  <a:gd name="T36" fmla="*/ 2017 w 2106"/>
                  <a:gd name="T37" fmla="*/ 446 h 4675"/>
                  <a:gd name="T38" fmla="*/ 1972 w 2106"/>
                  <a:gd name="T39" fmla="*/ 335 h 4675"/>
                  <a:gd name="T40" fmla="*/ 1894 w 2106"/>
                  <a:gd name="T41" fmla="*/ 234 h 4675"/>
                  <a:gd name="T42" fmla="*/ 1798 w 2106"/>
                  <a:gd name="T43" fmla="*/ 154 h 4675"/>
                  <a:gd name="T44" fmla="*/ 1686 w 2106"/>
                  <a:gd name="T45" fmla="*/ 88 h 4675"/>
                  <a:gd name="T46" fmla="*/ 1566 w 2106"/>
                  <a:gd name="T47" fmla="*/ 41 h 4675"/>
                  <a:gd name="T48" fmla="*/ 1439 w 2106"/>
                  <a:gd name="T49" fmla="*/ 11 h 4675"/>
                  <a:gd name="T50" fmla="*/ 1315 w 2106"/>
                  <a:gd name="T51" fmla="*/ 0 h 4675"/>
                  <a:gd name="T52" fmla="*/ 1188 w 2106"/>
                  <a:gd name="T53" fmla="*/ 7 h 4675"/>
                  <a:gd name="T54" fmla="*/ 1057 w 2106"/>
                  <a:gd name="T55" fmla="*/ 34 h 4675"/>
                  <a:gd name="T56" fmla="*/ 864 w 2106"/>
                  <a:gd name="T57" fmla="*/ 88 h 4675"/>
                  <a:gd name="T58" fmla="*/ 730 w 2106"/>
                  <a:gd name="T59" fmla="*/ 111 h 4675"/>
                  <a:gd name="T60" fmla="*/ 544 w 2106"/>
                  <a:gd name="T61" fmla="*/ 122 h 4675"/>
                  <a:gd name="T62" fmla="*/ 270 w 2106"/>
                  <a:gd name="T63" fmla="*/ 131 h 4675"/>
                  <a:gd name="T64" fmla="*/ 132 w 2106"/>
                  <a:gd name="T65" fmla="*/ 149 h 4675"/>
                  <a:gd name="T66" fmla="*/ 43 w 2106"/>
                  <a:gd name="T67" fmla="*/ 172 h 4675"/>
                  <a:gd name="T68" fmla="*/ 24 w 2106"/>
                  <a:gd name="T69" fmla="*/ 319 h 4675"/>
                  <a:gd name="T70" fmla="*/ 63 w 2106"/>
                  <a:gd name="T71" fmla="*/ 569 h 4675"/>
                  <a:gd name="T72" fmla="*/ 224 w 2106"/>
                  <a:gd name="T73" fmla="*/ 685 h 4675"/>
                  <a:gd name="T74" fmla="*/ 440 w 2106"/>
                  <a:gd name="T75" fmla="*/ 685 h 4675"/>
                  <a:gd name="T76" fmla="*/ 575 w 2106"/>
                  <a:gd name="T77" fmla="*/ 700 h 4675"/>
                  <a:gd name="T78" fmla="*/ 703 w 2106"/>
                  <a:gd name="T79" fmla="*/ 731 h 4675"/>
                  <a:gd name="T80" fmla="*/ 811 w 2106"/>
                  <a:gd name="T81" fmla="*/ 781 h 4675"/>
                  <a:gd name="T82" fmla="*/ 903 w 2106"/>
                  <a:gd name="T83" fmla="*/ 858 h 4675"/>
                  <a:gd name="T84" fmla="*/ 957 w 2106"/>
                  <a:gd name="T85" fmla="*/ 935 h 4675"/>
                  <a:gd name="T86" fmla="*/ 988 w 2106"/>
                  <a:gd name="T87" fmla="*/ 993 h 4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06" h="4675">
                    <a:moveTo>
                      <a:pt x="999" y="1028"/>
                    </a:moveTo>
                    <a:lnTo>
                      <a:pt x="1065" y="1501"/>
                    </a:lnTo>
                    <a:lnTo>
                      <a:pt x="1119" y="1967"/>
                    </a:lnTo>
                    <a:lnTo>
                      <a:pt x="1173" y="2429"/>
                    </a:lnTo>
                    <a:lnTo>
                      <a:pt x="1219" y="2888"/>
                    </a:lnTo>
                    <a:lnTo>
                      <a:pt x="1269" y="3342"/>
                    </a:lnTo>
                    <a:lnTo>
                      <a:pt x="1319" y="3793"/>
                    </a:lnTo>
                    <a:lnTo>
                      <a:pt x="1378" y="4236"/>
                    </a:lnTo>
                    <a:lnTo>
                      <a:pt x="1408" y="4455"/>
                    </a:lnTo>
                    <a:lnTo>
                      <a:pt x="1439" y="4675"/>
                    </a:lnTo>
                    <a:lnTo>
                      <a:pt x="1605" y="4655"/>
                    </a:lnTo>
                    <a:lnTo>
                      <a:pt x="1770" y="4628"/>
                    </a:lnTo>
                    <a:lnTo>
                      <a:pt x="1936" y="4602"/>
                    </a:lnTo>
                    <a:lnTo>
                      <a:pt x="2106" y="4571"/>
                    </a:lnTo>
                    <a:lnTo>
                      <a:pt x="2029" y="3797"/>
                    </a:lnTo>
                    <a:lnTo>
                      <a:pt x="1987" y="3381"/>
                    </a:lnTo>
                    <a:lnTo>
                      <a:pt x="1967" y="3161"/>
                    </a:lnTo>
                    <a:lnTo>
                      <a:pt x="1952" y="2914"/>
                    </a:lnTo>
                    <a:lnTo>
                      <a:pt x="1929" y="2676"/>
                    </a:lnTo>
                    <a:lnTo>
                      <a:pt x="1909" y="2438"/>
                    </a:lnTo>
                    <a:lnTo>
                      <a:pt x="1890" y="2198"/>
                    </a:lnTo>
                    <a:lnTo>
                      <a:pt x="1879" y="1960"/>
                    </a:lnTo>
                    <a:lnTo>
                      <a:pt x="1879" y="1840"/>
                    </a:lnTo>
                    <a:lnTo>
                      <a:pt x="1879" y="1721"/>
                    </a:lnTo>
                    <a:lnTo>
                      <a:pt x="1883" y="1601"/>
                    </a:lnTo>
                    <a:lnTo>
                      <a:pt x="1890" y="1478"/>
                    </a:lnTo>
                    <a:lnTo>
                      <a:pt x="1902" y="1359"/>
                    </a:lnTo>
                    <a:lnTo>
                      <a:pt x="1917" y="1236"/>
                    </a:lnTo>
                    <a:lnTo>
                      <a:pt x="1933" y="1147"/>
                    </a:lnTo>
                    <a:lnTo>
                      <a:pt x="1952" y="1059"/>
                    </a:lnTo>
                    <a:lnTo>
                      <a:pt x="1994" y="874"/>
                    </a:lnTo>
                    <a:lnTo>
                      <a:pt x="2013" y="781"/>
                    </a:lnTo>
                    <a:lnTo>
                      <a:pt x="2029" y="688"/>
                    </a:lnTo>
                    <a:lnTo>
                      <a:pt x="2033" y="596"/>
                    </a:lnTo>
                    <a:lnTo>
                      <a:pt x="2033" y="554"/>
                    </a:lnTo>
                    <a:lnTo>
                      <a:pt x="2029" y="507"/>
                    </a:lnTo>
                    <a:lnTo>
                      <a:pt x="2026" y="477"/>
                    </a:lnTo>
                    <a:lnTo>
                      <a:pt x="2017" y="446"/>
                    </a:lnTo>
                    <a:lnTo>
                      <a:pt x="1999" y="388"/>
                    </a:lnTo>
                    <a:lnTo>
                      <a:pt x="1972" y="335"/>
                    </a:lnTo>
                    <a:lnTo>
                      <a:pt x="1936" y="281"/>
                    </a:lnTo>
                    <a:lnTo>
                      <a:pt x="1894" y="234"/>
                    </a:lnTo>
                    <a:lnTo>
                      <a:pt x="1848" y="192"/>
                    </a:lnTo>
                    <a:lnTo>
                      <a:pt x="1798" y="154"/>
                    </a:lnTo>
                    <a:lnTo>
                      <a:pt x="1743" y="118"/>
                    </a:lnTo>
                    <a:lnTo>
                      <a:pt x="1686" y="88"/>
                    </a:lnTo>
                    <a:lnTo>
                      <a:pt x="1628" y="65"/>
                    </a:lnTo>
                    <a:lnTo>
                      <a:pt x="1566" y="41"/>
                    </a:lnTo>
                    <a:lnTo>
                      <a:pt x="1501" y="22"/>
                    </a:lnTo>
                    <a:lnTo>
                      <a:pt x="1439" y="11"/>
                    </a:lnTo>
                    <a:lnTo>
                      <a:pt x="1378" y="3"/>
                    </a:lnTo>
                    <a:lnTo>
                      <a:pt x="1315" y="0"/>
                    </a:lnTo>
                    <a:lnTo>
                      <a:pt x="1254" y="0"/>
                    </a:lnTo>
                    <a:lnTo>
                      <a:pt x="1188" y="7"/>
                    </a:lnTo>
                    <a:lnTo>
                      <a:pt x="1122" y="18"/>
                    </a:lnTo>
                    <a:lnTo>
                      <a:pt x="1057" y="34"/>
                    </a:lnTo>
                    <a:lnTo>
                      <a:pt x="995" y="54"/>
                    </a:lnTo>
                    <a:lnTo>
                      <a:pt x="864" y="88"/>
                    </a:lnTo>
                    <a:lnTo>
                      <a:pt x="799" y="104"/>
                    </a:lnTo>
                    <a:lnTo>
                      <a:pt x="730" y="111"/>
                    </a:lnTo>
                    <a:lnTo>
                      <a:pt x="637" y="118"/>
                    </a:lnTo>
                    <a:lnTo>
                      <a:pt x="544" y="122"/>
                    </a:lnTo>
                    <a:lnTo>
                      <a:pt x="360" y="122"/>
                    </a:lnTo>
                    <a:lnTo>
                      <a:pt x="270" y="131"/>
                    </a:lnTo>
                    <a:lnTo>
                      <a:pt x="179" y="142"/>
                    </a:lnTo>
                    <a:lnTo>
                      <a:pt x="132" y="149"/>
                    </a:lnTo>
                    <a:lnTo>
                      <a:pt x="89" y="161"/>
                    </a:lnTo>
                    <a:lnTo>
                      <a:pt x="43" y="172"/>
                    </a:lnTo>
                    <a:lnTo>
                      <a:pt x="0" y="192"/>
                    </a:lnTo>
                    <a:lnTo>
                      <a:pt x="24" y="319"/>
                    </a:lnTo>
                    <a:lnTo>
                      <a:pt x="43" y="442"/>
                    </a:lnTo>
                    <a:lnTo>
                      <a:pt x="63" y="569"/>
                    </a:lnTo>
                    <a:lnTo>
                      <a:pt x="74" y="693"/>
                    </a:lnTo>
                    <a:lnTo>
                      <a:pt x="224" y="685"/>
                    </a:lnTo>
                    <a:lnTo>
                      <a:pt x="371" y="685"/>
                    </a:lnTo>
                    <a:lnTo>
                      <a:pt x="440" y="685"/>
                    </a:lnTo>
                    <a:lnTo>
                      <a:pt x="510" y="693"/>
                    </a:lnTo>
                    <a:lnTo>
                      <a:pt x="575" y="700"/>
                    </a:lnTo>
                    <a:lnTo>
                      <a:pt x="641" y="715"/>
                    </a:lnTo>
                    <a:lnTo>
                      <a:pt x="703" y="731"/>
                    </a:lnTo>
                    <a:lnTo>
                      <a:pt x="757" y="754"/>
                    </a:lnTo>
                    <a:lnTo>
                      <a:pt x="811" y="781"/>
                    </a:lnTo>
                    <a:lnTo>
                      <a:pt x="861" y="815"/>
                    </a:lnTo>
                    <a:lnTo>
                      <a:pt x="903" y="858"/>
                    </a:lnTo>
                    <a:lnTo>
                      <a:pt x="941" y="908"/>
                    </a:lnTo>
                    <a:lnTo>
                      <a:pt x="957" y="935"/>
                    </a:lnTo>
                    <a:lnTo>
                      <a:pt x="972" y="962"/>
                    </a:lnTo>
                    <a:lnTo>
                      <a:pt x="988" y="993"/>
                    </a:lnTo>
                    <a:lnTo>
                      <a:pt x="999" y="10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7" name="Freeform 23"/>
              <p:cNvSpPr>
                <a:spLocks/>
              </p:cNvSpPr>
              <p:nvPr/>
            </p:nvSpPr>
            <p:spPr bwMode="auto">
              <a:xfrm>
                <a:off x="4455" y="1742"/>
                <a:ext cx="169" cy="61"/>
              </a:xfrm>
              <a:custGeom>
                <a:avLst/>
                <a:gdLst>
                  <a:gd name="T0" fmla="*/ 1265 w 2532"/>
                  <a:gd name="T1" fmla="*/ 74 h 913"/>
                  <a:gd name="T2" fmla="*/ 1009 w 2532"/>
                  <a:gd name="T3" fmla="*/ 43 h 913"/>
                  <a:gd name="T4" fmla="*/ 790 w 2532"/>
                  <a:gd name="T5" fmla="*/ 9 h 913"/>
                  <a:gd name="T6" fmla="*/ 694 w 2532"/>
                  <a:gd name="T7" fmla="*/ 0 h 913"/>
                  <a:gd name="T8" fmla="*/ 589 w 2532"/>
                  <a:gd name="T9" fmla="*/ 4 h 913"/>
                  <a:gd name="T10" fmla="*/ 458 w 2532"/>
                  <a:gd name="T11" fmla="*/ 23 h 913"/>
                  <a:gd name="T12" fmla="*/ 243 w 2532"/>
                  <a:gd name="T13" fmla="*/ 70 h 913"/>
                  <a:gd name="T14" fmla="*/ 165 w 2532"/>
                  <a:gd name="T15" fmla="*/ 104 h 913"/>
                  <a:gd name="T16" fmla="*/ 104 w 2532"/>
                  <a:gd name="T17" fmla="*/ 151 h 913"/>
                  <a:gd name="T18" fmla="*/ 54 w 2532"/>
                  <a:gd name="T19" fmla="*/ 208 h 913"/>
                  <a:gd name="T20" fmla="*/ 19 w 2532"/>
                  <a:gd name="T21" fmla="*/ 278 h 913"/>
                  <a:gd name="T22" fmla="*/ 0 w 2532"/>
                  <a:gd name="T23" fmla="*/ 355 h 913"/>
                  <a:gd name="T24" fmla="*/ 0 w 2532"/>
                  <a:gd name="T25" fmla="*/ 439 h 913"/>
                  <a:gd name="T26" fmla="*/ 15 w 2532"/>
                  <a:gd name="T27" fmla="*/ 532 h 913"/>
                  <a:gd name="T28" fmla="*/ 54 w 2532"/>
                  <a:gd name="T29" fmla="*/ 632 h 913"/>
                  <a:gd name="T30" fmla="*/ 107 w 2532"/>
                  <a:gd name="T31" fmla="*/ 709 h 913"/>
                  <a:gd name="T32" fmla="*/ 177 w 2532"/>
                  <a:gd name="T33" fmla="*/ 759 h 913"/>
                  <a:gd name="T34" fmla="*/ 254 w 2532"/>
                  <a:gd name="T35" fmla="*/ 786 h 913"/>
                  <a:gd name="T36" fmla="*/ 343 w 2532"/>
                  <a:gd name="T37" fmla="*/ 802 h 913"/>
                  <a:gd name="T38" fmla="*/ 485 w 2532"/>
                  <a:gd name="T39" fmla="*/ 806 h 913"/>
                  <a:gd name="T40" fmla="*/ 635 w 2532"/>
                  <a:gd name="T41" fmla="*/ 817 h 913"/>
                  <a:gd name="T42" fmla="*/ 686 w 2532"/>
                  <a:gd name="T43" fmla="*/ 794 h 913"/>
                  <a:gd name="T44" fmla="*/ 698 w 2532"/>
                  <a:gd name="T45" fmla="*/ 697 h 913"/>
                  <a:gd name="T46" fmla="*/ 698 w 2532"/>
                  <a:gd name="T47" fmla="*/ 659 h 913"/>
                  <a:gd name="T48" fmla="*/ 728 w 2532"/>
                  <a:gd name="T49" fmla="*/ 713 h 913"/>
                  <a:gd name="T50" fmla="*/ 798 w 2532"/>
                  <a:gd name="T51" fmla="*/ 763 h 913"/>
                  <a:gd name="T52" fmla="*/ 891 w 2532"/>
                  <a:gd name="T53" fmla="*/ 806 h 913"/>
                  <a:gd name="T54" fmla="*/ 1009 w 2532"/>
                  <a:gd name="T55" fmla="*/ 840 h 913"/>
                  <a:gd name="T56" fmla="*/ 1149 w 2532"/>
                  <a:gd name="T57" fmla="*/ 867 h 913"/>
                  <a:gd name="T58" fmla="*/ 1460 w 2532"/>
                  <a:gd name="T59" fmla="*/ 906 h 913"/>
                  <a:gd name="T60" fmla="*/ 1793 w 2532"/>
                  <a:gd name="T61" fmla="*/ 913 h 913"/>
                  <a:gd name="T62" fmla="*/ 2028 w 2532"/>
                  <a:gd name="T63" fmla="*/ 898 h 913"/>
                  <a:gd name="T64" fmla="*/ 2174 w 2532"/>
                  <a:gd name="T65" fmla="*/ 879 h 913"/>
                  <a:gd name="T66" fmla="*/ 2298 w 2532"/>
                  <a:gd name="T67" fmla="*/ 851 h 913"/>
                  <a:gd name="T68" fmla="*/ 2402 w 2532"/>
                  <a:gd name="T69" fmla="*/ 813 h 913"/>
                  <a:gd name="T70" fmla="*/ 2479 w 2532"/>
                  <a:gd name="T71" fmla="*/ 770 h 913"/>
                  <a:gd name="T72" fmla="*/ 2521 w 2532"/>
                  <a:gd name="T73" fmla="*/ 717 h 913"/>
                  <a:gd name="T74" fmla="*/ 2529 w 2532"/>
                  <a:gd name="T75" fmla="*/ 686 h 913"/>
                  <a:gd name="T76" fmla="*/ 2532 w 2532"/>
                  <a:gd name="T77" fmla="*/ 616 h 913"/>
                  <a:gd name="T78" fmla="*/ 2518 w 2532"/>
                  <a:gd name="T79" fmla="*/ 555 h 913"/>
                  <a:gd name="T80" fmla="*/ 2491 w 2532"/>
                  <a:gd name="T81" fmla="*/ 494 h 913"/>
                  <a:gd name="T82" fmla="*/ 2448 w 2532"/>
                  <a:gd name="T83" fmla="*/ 436 h 913"/>
                  <a:gd name="T84" fmla="*/ 2398 w 2532"/>
                  <a:gd name="T85" fmla="*/ 385 h 913"/>
                  <a:gd name="T86" fmla="*/ 2332 w 2532"/>
                  <a:gd name="T87" fmla="*/ 340 h 913"/>
                  <a:gd name="T88" fmla="*/ 2182 w 2532"/>
                  <a:gd name="T89" fmla="*/ 255 h 913"/>
                  <a:gd name="T90" fmla="*/ 2001 w 2532"/>
                  <a:gd name="T91" fmla="*/ 190 h 913"/>
                  <a:gd name="T92" fmla="*/ 1800 w 2532"/>
                  <a:gd name="T93" fmla="*/ 140 h 913"/>
                  <a:gd name="T94" fmla="*/ 1589 w 2532"/>
                  <a:gd name="T95" fmla="*/ 104 h 913"/>
                  <a:gd name="T96" fmla="*/ 1376 w 2532"/>
                  <a:gd name="T97" fmla="*/ 81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32" h="913">
                    <a:moveTo>
                      <a:pt x="1376" y="81"/>
                    </a:moveTo>
                    <a:lnTo>
                      <a:pt x="1265" y="74"/>
                    </a:lnTo>
                    <a:lnTo>
                      <a:pt x="1164" y="63"/>
                    </a:lnTo>
                    <a:lnTo>
                      <a:pt x="1009" y="43"/>
                    </a:lnTo>
                    <a:lnTo>
                      <a:pt x="886" y="23"/>
                    </a:lnTo>
                    <a:lnTo>
                      <a:pt x="790" y="9"/>
                    </a:lnTo>
                    <a:lnTo>
                      <a:pt x="740" y="4"/>
                    </a:lnTo>
                    <a:lnTo>
                      <a:pt x="694" y="0"/>
                    </a:lnTo>
                    <a:lnTo>
                      <a:pt x="644" y="0"/>
                    </a:lnTo>
                    <a:lnTo>
                      <a:pt x="589" y="4"/>
                    </a:lnTo>
                    <a:lnTo>
                      <a:pt x="528" y="12"/>
                    </a:lnTo>
                    <a:lnTo>
                      <a:pt x="458" y="23"/>
                    </a:lnTo>
                    <a:lnTo>
                      <a:pt x="285" y="59"/>
                    </a:lnTo>
                    <a:lnTo>
                      <a:pt x="243" y="70"/>
                    </a:lnTo>
                    <a:lnTo>
                      <a:pt x="204" y="86"/>
                    </a:lnTo>
                    <a:lnTo>
                      <a:pt x="165" y="104"/>
                    </a:lnTo>
                    <a:lnTo>
                      <a:pt x="134" y="127"/>
                    </a:lnTo>
                    <a:lnTo>
                      <a:pt x="104" y="151"/>
                    </a:lnTo>
                    <a:lnTo>
                      <a:pt x="77" y="181"/>
                    </a:lnTo>
                    <a:lnTo>
                      <a:pt x="54" y="208"/>
                    </a:lnTo>
                    <a:lnTo>
                      <a:pt x="34" y="243"/>
                    </a:lnTo>
                    <a:lnTo>
                      <a:pt x="19" y="278"/>
                    </a:lnTo>
                    <a:lnTo>
                      <a:pt x="7" y="317"/>
                    </a:lnTo>
                    <a:lnTo>
                      <a:pt x="0" y="355"/>
                    </a:lnTo>
                    <a:lnTo>
                      <a:pt x="0" y="397"/>
                    </a:lnTo>
                    <a:lnTo>
                      <a:pt x="0" y="439"/>
                    </a:lnTo>
                    <a:lnTo>
                      <a:pt x="3" y="486"/>
                    </a:lnTo>
                    <a:lnTo>
                      <a:pt x="15" y="532"/>
                    </a:lnTo>
                    <a:lnTo>
                      <a:pt x="30" y="582"/>
                    </a:lnTo>
                    <a:lnTo>
                      <a:pt x="54" y="632"/>
                    </a:lnTo>
                    <a:lnTo>
                      <a:pt x="77" y="675"/>
                    </a:lnTo>
                    <a:lnTo>
                      <a:pt x="107" y="709"/>
                    </a:lnTo>
                    <a:lnTo>
                      <a:pt x="143" y="736"/>
                    </a:lnTo>
                    <a:lnTo>
                      <a:pt x="177" y="759"/>
                    </a:lnTo>
                    <a:lnTo>
                      <a:pt x="215" y="774"/>
                    </a:lnTo>
                    <a:lnTo>
                      <a:pt x="254" y="786"/>
                    </a:lnTo>
                    <a:lnTo>
                      <a:pt x="300" y="794"/>
                    </a:lnTo>
                    <a:lnTo>
                      <a:pt x="343" y="802"/>
                    </a:lnTo>
                    <a:lnTo>
                      <a:pt x="389" y="802"/>
                    </a:lnTo>
                    <a:lnTo>
                      <a:pt x="485" y="806"/>
                    </a:lnTo>
                    <a:lnTo>
                      <a:pt x="585" y="813"/>
                    </a:lnTo>
                    <a:lnTo>
                      <a:pt x="635" y="817"/>
                    </a:lnTo>
                    <a:lnTo>
                      <a:pt x="686" y="829"/>
                    </a:lnTo>
                    <a:lnTo>
                      <a:pt x="686" y="794"/>
                    </a:lnTo>
                    <a:lnTo>
                      <a:pt x="694" y="747"/>
                    </a:lnTo>
                    <a:lnTo>
                      <a:pt x="698" y="697"/>
                    </a:lnTo>
                    <a:lnTo>
                      <a:pt x="698" y="675"/>
                    </a:lnTo>
                    <a:lnTo>
                      <a:pt x="698" y="659"/>
                    </a:lnTo>
                    <a:lnTo>
                      <a:pt x="709" y="686"/>
                    </a:lnTo>
                    <a:lnTo>
                      <a:pt x="728" y="713"/>
                    </a:lnTo>
                    <a:lnTo>
                      <a:pt x="759" y="740"/>
                    </a:lnTo>
                    <a:lnTo>
                      <a:pt x="798" y="763"/>
                    </a:lnTo>
                    <a:lnTo>
                      <a:pt x="841" y="783"/>
                    </a:lnTo>
                    <a:lnTo>
                      <a:pt x="891" y="806"/>
                    </a:lnTo>
                    <a:lnTo>
                      <a:pt x="948" y="821"/>
                    </a:lnTo>
                    <a:lnTo>
                      <a:pt x="1009" y="840"/>
                    </a:lnTo>
                    <a:lnTo>
                      <a:pt x="1075" y="856"/>
                    </a:lnTo>
                    <a:lnTo>
                      <a:pt x="1149" y="867"/>
                    </a:lnTo>
                    <a:lnTo>
                      <a:pt x="1299" y="890"/>
                    </a:lnTo>
                    <a:lnTo>
                      <a:pt x="1460" y="906"/>
                    </a:lnTo>
                    <a:lnTo>
                      <a:pt x="1627" y="913"/>
                    </a:lnTo>
                    <a:lnTo>
                      <a:pt x="1793" y="913"/>
                    </a:lnTo>
                    <a:lnTo>
                      <a:pt x="1954" y="906"/>
                    </a:lnTo>
                    <a:lnTo>
                      <a:pt x="2028" y="898"/>
                    </a:lnTo>
                    <a:lnTo>
                      <a:pt x="2105" y="890"/>
                    </a:lnTo>
                    <a:lnTo>
                      <a:pt x="2174" y="879"/>
                    </a:lnTo>
                    <a:lnTo>
                      <a:pt x="2240" y="867"/>
                    </a:lnTo>
                    <a:lnTo>
                      <a:pt x="2298" y="851"/>
                    </a:lnTo>
                    <a:lnTo>
                      <a:pt x="2351" y="833"/>
                    </a:lnTo>
                    <a:lnTo>
                      <a:pt x="2402" y="813"/>
                    </a:lnTo>
                    <a:lnTo>
                      <a:pt x="2444" y="794"/>
                    </a:lnTo>
                    <a:lnTo>
                      <a:pt x="2479" y="770"/>
                    </a:lnTo>
                    <a:lnTo>
                      <a:pt x="2506" y="744"/>
                    </a:lnTo>
                    <a:lnTo>
                      <a:pt x="2521" y="717"/>
                    </a:lnTo>
                    <a:lnTo>
                      <a:pt x="2529" y="702"/>
                    </a:lnTo>
                    <a:lnTo>
                      <a:pt x="2529" y="686"/>
                    </a:lnTo>
                    <a:lnTo>
                      <a:pt x="2532" y="652"/>
                    </a:lnTo>
                    <a:lnTo>
                      <a:pt x="2532" y="616"/>
                    </a:lnTo>
                    <a:lnTo>
                      <a:pt x="2525" y="586"/>
                    </a:lnTo>
                    <a:lnTo>
                      <a:pt x="2518" y="555"/>
                    </a:lnTo>
                    <a:lnTo>
                      <a:pt x="2506" y="525"/>
                    </a:lnTo>
                    <a:lnTo>
                      <a:pt x="2491" y="494"/>
                    </a:lnTo>
                    <a:lnTo>
                      <a:pt x="2471" y="466"/>
                    </a:lnTo>
                    <a:lnTo>
                      <a:pt x="2448" y="436"/>
                    </a:lnTo>
                    <a:lnTo>
                      <a:pt x="2425" y="412"/>
                    </a:lnTo>
                    <a:lnTo>
                      <a:pt x="2398" y="385"/>
                    </a:lnTo>
                    <a:lnTo>
                      <a:pt x="2367" y="362"/>
                    </a:lnTo>
                    <a:lnTo>
                      <a:pt x="2332" y="340"/>
                    </a:lnTo>
                    <a:lnTo>
                      <a:pt x="2263" y="297"/>
                    </a:lnTo>
                    <a:lnTo>
                      <a:pt x="2182" y="255"/>
                    </a:lnTo>
                    <a:lnTo>
                      <a:pt x="2093" y="220"/>
                    </a:lnTo>
                    <a:lnTo>
                      <a:pt x="2001" y="190"/>
                    </a:lnTo>
                    <a:lnTo>
                      <a:pt x="1900" y="163"/>
                    </a:lnTo>
                    <a:lnTo>
                      <a:pt x="1800" y="140"/>
                    </a:lnTo>
                    <a:lnTo>
                      <a:pt x="1696" y="120"/>
                    </a:lnTo>
                    <a:lnTo>
                      <a:pt x="1589" y="104"/>
                    </a:lnTo>
                    <a:lnTo>
                      <a:pt x="1480" y="89"/>
                    </a:lnTo>
                    <a:lnTo>
                      <a:pt x="1376" y="8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8" name="Freeform 24"/>
              <p:cNvSpPr>
                <a:spLocks/>
              </p:cNvSpPr>
              <p:nvPr/>
            </p:nvSpPr>
            <p:spPr bwMode="auto">
              <a:xfrm>
                <a:off x="4558" y="1767"/>
                <a:ext cx="59" cy="16"/>
              </a:xfrm>
              <a:custGeom>
                <a:avLst/>
                <a:gdLst>
                  <a:gd name="T0" fmla="*/ 408 w 886"/>
                  <a:gd name="T1" fmla="*/ 50 h 249"/>
                  <a:gd name="T2" fmla="*/ 188 w 886"/>
                  <a:gd name="T3" fmla="*/ 127 h 249"/>
                  <a:gd name="T4" fmla="*/ 138 w 886"/>
                  <a:gd name="T5" fmla="*/ 142 h 249"/>
                  <a:gd name="T6" fmla="*/ 88 w 886"/>
                  <a:gd name="T7" fmla="*/ 157 h 249"/>
                  <a:gd name="T8" fmla="*/ 43 w 886"/>
                  <a:gd name="T9" fmla="*/ 165 h 249"/>
                  <a:gd name="T10" fmla="*/ 0 w 886"/>
                  <a:gd name="T11" fmla="*/ 168 h 249"/>
                  <a:gd name="T12" fmla="*/ 66 w 886"/>
                  <a:gd name="T13" fmla="*/ 168 h 249"/>
                  <a:gd name="T14" fmla="*/ 123 w 886"/>
                  <a:gd name="T15" fmla="*/ 172 h 249"/>
                  <a:gd name="T16" fmla="*/ 181 w 886"/>
                  <a:gd name="T17" fmla="*/ 181 h 249"/>
                  <a:gd name="T18" fmla="*/ 235 w 886"/>
                  <a:gd name="T19" fmla="*/ 188 h 249"/>
                  <a:gd name="T20" fmla="*/ 340 w 886"/>
                  <a:gd name="T21" fmla="*/ 215 h 249"/>
                  <a:gd name="T22" fmla="*/ 440 w 886"/>
                  <a:gd name="T23" fmla="*/ 234 h 249"/>
                  <a:gd name="T24" fmla="*/ 485 w 886"/>
                  <a:gd name="T25" fmla="*/ 242 h 249"/>
                  <a:gd name="T26" fmla="*/ 535 w 886"/>
                  <a:gd name="T27" fmla="*/ 249 h 249"/>
                  <a:gd name="T28" fmla="*/ 590 w 886"/>
                  <a:gd name="T29" fmla="*/ 249 h 249"/>
                  <a:gd name="T30" fmla="*/ 640 w 886"/>
                  <a:gd name="T31" fmla="*/ 245 h 249"/>
                  <a:gd name="T32" fmla="*/ 698 w 886"/>
                  <a:gd name="T33" fmla="*/ 238 h 249"/>
                  <a:gd name="T34" fmla="*/ 755 w 886"/>
                  <a:gd name="T35" fmla="*/ 222 h 249"/>
                  <a:gd name="T36" fmla="*/ 821 w 886"/>
                  <a:gd name="T37" fmla="*/ 195 h 249"/>
                  <a:gd name="T38" fmla="*/ 886 w 886"/>
                  <a:gd name="T39" fmla="*/ 165 h 249"/>
                  <a:gd name="T40" fmla="*/ 871 w 886"/>
                  <a:gd name="T41" fmla="*/ 127 h 249"/>
                  <a:gd name="T42" fmla="*/ 856 w 886"/>
                  <a:gd name="T43" fmla="*/ 91 h 249"/>
                  <a:gd name="T44" fmla="*/ 836 w 886"/>
                  <a:gd name="T45" fmla="*/ 65 h 249"/>
                  <a:gd name="T46" fmla="*/ 814 w 886"/>
                  <a:gd name="T47" fmla="*/ 46 h 249"/>
                  <a:gd name="T48" fmla="*/ 791 w 886"/>
                  <a:gd name="T49" fmla="*/ 26 h 249"/>
                  <a:gd name="T50" fmla="*/ 764 w 886"/>
                  <a:gd name="T51" fmla="*/ 14 h 249"/>
                  <a:gd name="T52" fmla="*/ 732 w 886"/>
                  <a:gd name="T53" fmla="*/ 3 h 249"/>
                  <a:gd name="T54" fmla="*/ 702 w 886"/>
                  <a:gd name="T55" fmla="*/ 0 h 249"/>
                  <a:gd name="T56" fmla="*/ 667 w 886"/>
                  <a:gd name="T57" fmla="*/ 0 h 249"/>
                  <a:gd name="T58" fmla="*/ 636 w 886"/>
                  <a:gd name="T59" fmla="*/ 0 h 249"/>
                  <a:gd name="T60" fmla="*/ 598 w 886"/>
                  <a:gd name="T61" fmla="*/ 3 h 249"/>
                  <a:gd name="T62" fmla="*/ 562 w 886"/>
                  <a:gd name="T63" fmla="*/ 7 h 249"/>
                  <a:gd name="T64" fmla="*/ 485 w 886"/>
                  <a:gd name="T65" fmla="*/ 26 h 249"/>
                  <a:gd name="T66" fmla="*/ 408 w 886"/>
                  <a:gd name="T67" fmla="*/ 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6" h="249">
                    <a:moveTo>
                      <a:pt x="408" y="50"/>
                    </a:moveTo>
                    <a:lnTo>
                      <a:pt x="188" y="127"/>
                    </a:lnTo>
                    <a:lnTo>
                      <a:pt x="138" y="142"/>
                    </a:lnTo>
                    <a:lnTo>
                      <a:pt x="88" y="157"/>
                    </a:lnTo>
                    <a:lnTo>
                      <a:pt x="43" y="165"/>
                    </a:lnTo>
                    <a:lnTo>
                      <a:pt x="0" y="168"/>
                    </a:lnTo>
                    <a:lnTo>
                      <a:pt x="66" y="168"/>
                    </a:lnTo>
                    <a:lnTo>
                      <a:pt x="123" y="172"/>
                    </a:lnTo>
                    <a:lnTo>
                      <a:pt x="181" y="181"/>
                    </a:lnTo>
                    <a:lnTo>
                      <a:pt x="235" y="188"/>
                    </a:lnTo>
                    <a:lnTo>
                      <a:pt x="340" y="215"/>
                    </a:lnTo>
                    <a:lnTo>
                      <a:pt x="440" y="234"/>
                    </a:lnTo>
                    <a:lnTo>
                      <a:pt x="485" y="242"/>
                    </a:lnTo>
                    <a:lnTo>
                      <a:pt x="535" y="249"/>
                    </a:lnTo>
                    <a:lnTo>
                      <a:pt x="590" y="249"/>
                    </a:lnTo>
                    <a:lnTo>
                      <a:pt x="640" y="245"/>
                    </a:lnTo>
                    <a:lnTo>
                      <a:pt x="698" y="238"/>
                    </a:lnTo>
                    <a:lnTo>
                      <a:pt x="755" y="222"/>
                    </a:lnTo>
                    <a:lnTo>
                      <a:pt x="821" y="195"/>
                    </a:lnTo>
                    <a:lnTo>
                      <a:pt x="886" y="165"/>
                    </a:lnTo>
                    <a:lnTo>
                      <a:pt x="871" y="127"/>
                    </a:lnTo>
                    <a:lnTo>
                      <a:pt x="856" y="91"/>
                    </a:lnTo>
                    <a:lnTo>
                      <a:pt x="836" y="65"/>
                    </a:lnTo>
                    <a:lnTo>
                      <a:pt x="814" y="46"/>
                    </a:lnTo>
                    <a:lnTo>
                      <a:pt x="791" y="26"/>
                    </a:lnTo>
                    <a:lnTo>
                      <a:pt x="764" y="14"/>
                    </a:lnTo>
                    <a:lnTo>
                      <a:pt x="732" y="3"/>
                    </a:lnTo>
                    <a:lnTo>
                      <a:pt x="702" y="0"/>
                    </a:lnTo>
                    <a:lnTo>
                      <a:pt x="667" y="0"/>
                    </a:lnTo>
                    <a:lnTo>
                      <a:pt x="636" y="0"/>
                    </a:lnTo>
                    <a:lnTo>
                      <a:pt x="598" y="3"/>
                    </a:lnTo>
                    <a:lnTo>
                      <a:pt x="562" y="7"/>
                    </a:lnTo>
                    <a:lnTo>
                      <a:pt x="485" y="26"/>
                    </a:lnTo>
                    <a:lnTo>
                      <a:pt x="408" y="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9" name="Freeform 25"/>
              <p:cNvSpPr>
                <a:spLocks/>
              </p:cNvSpPr>
              <p:nvPr/>
            </p:nvSpPr>
            <p:spPr bwMode="auto">
              <a:xfrm>
                <a:off x="4451" y="1464"/>
                <a:ext cx="147" cy="314"/>
              </a:xfrm>
              <a:custGeom>
                <a:avLst/>
                <a:gdLst>
                  <a:gd name="T0" fmla="*/ 2036 w 2202"/>
                  <a:gd name="T1" fmla="*/ 3220 h 4703"/>
                  <a:gd name="T2" fmla="*/ 2002 w 2202"/>
                  <a:gd name="T3" fmla="*/ 2770 h 4703"/>
                  <a:gd name="T4" fmla="*/ 1993 w 2202"/>
                  <a:gd name="T5" fmla="*/ 2466 h 4703"/>
                  <a:gd name="T6" fmla="*/ 2005 w 2202"/>
                  <a:gd name="T7" fmla="*/ 2045 h 4703"/>
                  <a:gd name="T8" fmla="*/ 2005 w 2202"/>
                  <a:gd name="T9" fmla="*/ 1514 h 4703"/>
                  <a:gd name="T10" fmla="*/ 2017 w 2202"/>
                  <a:gd name="T11" fmla="*/ 986 h 4703"/>
                  <a:gd name="T12" fmla="*/ 2032 w 2202"/>
                  <a:gd name="T13" fmla="*/ 725 h 4703"/>
                  <a:gd name="T14" fmla="*/ 2059 w 2202"/>
                  <a:gd name="T15" fmla="*/ 458 h 4703"/>
                  <a:gd name="T16" fmla="*/ 2109 w 2202"/>
                  <a:gd name="T17" fmla="*/ 193 h 4703"/>
                  <a:gd name="T18" fmla="*/ 2020 w 2202"/>
                  <a:gd name="T19" fmla="*/ 162 h 4703"/>
                  <a:gd name="T20" fmla="*/ 1928 w 2202"/>
                  <a:gd name="T21" fmla="*/ 143 h 4703"/>
                  <a:gd name="T22" fmla="*/ 1746 w 2202"/>
                  <a:gd name="T23" fmla="*/ 123 h 4703"/>
                  <a:gd name="T24" fmla="*/ 1473 w 2202"/>
                  <a:gd name="T25" fmla="*/ 120 h 4703"/>
                  <a:gd name="T26" fmla="*/ 1311 w 2202"/>
                  <a:gd name="T27" fmla="*/ 104 h 4703"/>
                  <a:gd name="T28" fmla="*/ 1114 w 2202"/>
                  <a:gd name="T29" fmla="*/ 55 h 4703"/>
                  <a:gd name="T30" fmla="*/ 987 w 2202"/>
                  <a:gd name="T31" fmla="*/ 19 h 4703"/>
                  <a:gd name="T32" fmla="*/ 852 w 2202"/>
                  <a:gd name="T33" fmla="*/ 0 h 4703"/>
                  <a:gd name="T34" fmla="*/ 733 w 2202"/>
                  <a:gd name="T35" fmla="*/ 5 h 4703"/>
                  <a:gd name="T36" fmla="*/ 605 w 2202"/>
                  <a:gd name="T37" fmla="*/ 23 h 4703"/>
                  <a:gd name="T38" fmla="*/ 481 w 2202"/>
                  <a:gd name="T39" fmla="*/ 66 h 4703"/>
                  <a:gd name="T40" fmla="*/ 363 w 2202"/>
                  <a:gd name="T41" fmla="*/ 120 h 4703"/>
                  <a:gd name="T42" fmla="*/ 259 w 2202"/>
                  <a:gd name="T43" fmla="*/ 193 h 4703"/>
                  <a:gd name="T44" fmla="*/ 173 w 2202"/>
                  <a:gd name="T45" fmla="*/ 286 h 4703"/>
                  <a:gd name="T46" fmla="*/ 112 w 2202"/>
                  <a:gd name="T47" fmla="*/ 390 h 4703"/>
                  <a:gd name="T48" fmla="*/ 85 w 2202"/>
                  <a:gd name="T49" fmla="*/ 478 h 4703"/>
                  <a:gd name="T50" fmla="*/ 73 w 2202"/>
                  <a:gd name="T51" fmla="*/ 555 h 4703"/>
                  <a:gd name="T52" fmla="*/ 81 w 2202"/>
                  <a:gd name="T53" fmla="*/ 689 h 4703"/>
                  <a:gd name="T54" fmla="*/ 112 w 2202"/>
                  <a:gd name="T55" fmla="*/ 875 h 4703"/>
                  <a:gd name="T56" fmla="*/ 177 w 2202"/>
                  <a:gd name="T57" fmla="*/ 1148 h 4703"/>
                  <a:gd name="T58" fmla="*/ 209 w 2202"/>
                  <a:gd name="T59" fmla="*/ 1359 h 4703"/>
                  <a:gd name="T60" fmla="*/ 227 w 2202"/>
                  <a:gd name="T61" fmla="*/ 1603 h 4703"/>
                  <a:gd name="T62" fmla="*/ 231 w 2202"/>
                  <a:gd name="T63" fmla="*/ 1841 h 4703"/>
                  <a:gd name="T64" fmla="*/ 216 w 2202"/>
                  <a:gd name="T65" fmla="*/ 2199 h 4703"/>
                  <a:gd name="T66" fmla="*/ 177 w 2202"/>
                  <a:gd name="T67" fmla="*/ 2677 h 4703"/>
                  <a:gd name="T68" fmla="*/ 139 w 2202"/>
                  <a:gd name="T69" fmla="*/ 3163 h 4703"/>
                  <a:gd name="T70" fmla="*/ 77 w 2202"/>
                  <a:gd name="T71" fmla="*/ 3798 h 4703"/>
                  <a:gd name="T72" fmla="*/ 250 w 2202"/>
                  <a:gd name="T73" fmla="*/ 4619 h 4703"/>
                  <a:gd name="T74" fmla="*/ 621 w 2202"/>
                  <a:gd name="T75" fmla="*/ 4672 h 4703"/>
                  <a:gd name="T76" fmla="*/ 868 w 2202"/>
                  <a:gd name="T77" fmla="*/ 4696 h 4703"/>
                  <a:gd name="T78" fmla="*/ 1111 w 2202"/>
                  <a:gd name="T79" fmla="*/ 4703 h 4703"/>
                  <a:gd name="T80" fmla="*/ 1358 w 2202"/>
                  <a:gd name="T81" fmla="*/ 4692 h 4703"/>
                  <a:gd name="T82" fmla="*/ 1600 w 2202"/>
                  <a:gd name="T83" fmla="*/ 4660 h 4703"/>
                  <a:gd name="T84" fmla="*/ 1850 w 2202"/>
                  <a:gd name="T85" fmla="*/ 4599 h 4703"/>
                  <a:gd name="T86" fmla="*/ 2020 w 2202"/>
                  <a:gd name="T87" fmla="*/ 4529 h 4703"/>
                  <a:gd name="T88" fmla="*/ 2163 w 2202"/>
                  <a:gd name="T89" fmla="*/ 4438 h 4703"/>
                  <a:gd name="T90" fmla="*/ 2202 w 2202"/>
                  <a:gd name="T91" fmla="*/ 4406 h 4703"/>
                  <a:gd name="T92" fmla="*/ 2136 w 2202"/>
                  <a:gd name="T93" fmla="*/ 4311 h 4703"/>
                  <a:gd name="T94" fmla="*/ 2094 w 2202"/>
                  <a:gd name="T95" fmla="*/ 4202 h 4703"/>
                  <a:gd name="T96" fmla="*/ 2070 w 2202"/>
                  <a:gd name="T97" fmla="*/ 4094 h 4703"/>
                  <a:gd name="T98" fmla="*/ 2063 w 2202"/>
                  <a:gd name="T99" fmla="*/ 3983 h 4703"/>
                  <a:gd name="T100" fmla="*/ 2063 w 2202"/>
                  <a:gd name="T101" fmla="*/ 3756 h 4703"/>
                  <a:gd name="T102" fmla="*/ 2063 w 2202"/>
                  <a:gd name="T103" fmla="*/ 3582 h 4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02" h="4703">
                    <a:moveTo>
                      <a:pt x="2063" y="3524"/>
                    </a:moveTo>
                    <a:lnTo>
                      <a:pt x="2036" y="3220"/>
                    </a:lnTo>
                    <a:lnTo>
                      <a:pt x="2013" y="2919"/>
                    </a:lnTo>
                    <a:lnTo>
                      <a:pt x="2002" y="2770"/>
                    </a:lnTo>
                    <a:lnTo>
                      <a:pt x="1997" y="2616"/>
                    </a:lnTo>
                    <a:lnTo>
                      <a:pt x="1993" y="2466"/>
                    </a:lnTo>
                    <a:lnTo>
                      <a:pt x="1997" y="2312"/>
                    </a:lnTo>
                    <a:lnTo>
                      <a:pt x="2005" y="2045"/>
                    </a:lnTo>
                    <a:lnTo>
                      <a:pt x="2009" y="1780"/>
                    </a:lnTo>
                    <a:lnTo>
                      <a:pt x="2005" y="1514"/>
                    </a:lnTo>
                    <a:lnTo>
                      <a:pt x="2009" y="1252"/>
                    </a:lnTo>
                    <a:lnTo>
                      <a:pt x="2017" y="986"/>
                    </a:lnTo>
                    <a:lnTo>
                      <a:pt x="2020" y="856"/>
                    </a:lnTo>
                    <a:lnTo>
                      <a:pt x="2032" y="725"/>
                    </a:lnTo>
                    <a:lnTo>
                      <a:pt x="2043" y="594"/>
                    </a:lnTo>
                    <a:lnTo>
                      <a:pt x="2059" y="458"/>
                    </a:lnTo>
                    <a:lnTo>
                      <a:pt x="2082" y="327"/>
                    </a:lnTo>
                    <a:lnTo>
                      <a:pt x="2109" y="193"/>
                    </a:lnTo>
                    <a:lnTo>
                      <a:pt x="2063" y="173"/>
                    </a:lnTo>
                    <a:lnTo>
                      <a:pt x="2020" y="162"/>
                    </a:lnTo>
                    <a:lnTo>
                      <a:pt x="1974" y="150"/>
                    </a:lnTo>
                    <a:lnTo>
                      <a:pt x="1928" y="143"/>
                    </a:lnTo>
                    <a:lnTo>
                      <a:pt x="1839" y="132"/>
                    </a:lnTo>
                    <a:lnTo>
                      <a:pt x="1746" y="123"/>
                    </a:lnTo>
                    <a:lnTo>
                      <a:pt x="1565" y="123"/>
                    </a:lnTo>
                    <a:lnTo>
                      <a:pt x="1473" y="120"/>
                    </a:lnTo>
                    <a:lnTo>
                      <a:pt x="1381" y="112"/>
                    </a:lnTo>
                    <a:lnTo>
                      <a:pt x="1311" y="104"/>
                    </a:lnTo>
                    <a:lnTo>
                      <a:pt x="1245" y="89"/>
                    </a:lnTo>
                    <a:lnTo>
                      <a:pt x="1114" y="55"/>
                    </a:lnTo>
                    <a:lnTo>
                      <a:pt x="1048" y="35"/>
                    </a:lnTo>
                    <a:lnTo>
                      <a:pt x="987" y="19"/>
                    </a:lnTo>
                    <a:lnTo>
                      <a:pt x="921" y="8"/>
                    </a:lnTo>
                    <a:lnTo>
                      <a:pt x="852" y="0"/>
                    </a:lnTo>
                    <a:lnTo>
                      <a:pt x="794" y="0"/>
                    </a:lnTo>
                    <a:lnTo>
                      <a:pt x="733" y="5"/>
                    </a:lnTo>
                    <a:lnTo>
                      <a:pt x="667" y="12"/>
                    </a:lnTo>
                    <a:lnTo>
                      <a:pt x="605" y="23"/>
                    </a:lnTo>
                    <a:lnTo>
                      <a:pt x="544" y="43"/>
                    </a:lnTo>
                    <a:lnTo>
                      <a:pt x="481" y="66"/>
                    </a:lnTo>
                    <a:lnTo>
                      <a:pt x="420" y="89"/>
                    </a:lnTo>
                    <a:lnTo>
                      <a:pt x="363" y="120"/>
                    </a:lnTo>
                    <a:lnTo>
                      <a:pt x="309" y="154"/>
                    </a:lnTo>
                    <a:lnTo>
                      <a:pt x="259" y="193"/>
                    </a:lnTo>
                    <a:lnTo>
                      <a:pt x="212" y="236"/>
                    </a:lnTo>
                    <a:lnTo>
                      <a:pt x="173" y="286"/>
                    </a:lnTo>
                    <a:lnTo>
                      <a:pt x="139" y="336"/>
                    </a:lnTo>
                    <a:lnTo>
                      <a:pt x="112" y="390"/>
                    </a:lnTo>
                    <a:lnTo>
                      <a:pt x="89" y="447"/>
                    </a:lnTo>
                    <a:lnTo>
                      <a:pt x="85" y="478"/>
                    </a:lnTo>
                    <a:lnTo>
                      <a:pt x="77" y="509"/>
                    </a:lnTo>
                    <a:lnTo>
                      <a:pt x="73" y="555"/>
                    </a:lnTo>
                    <a:lnTo>
                      <a:pt x="73" y="598"/>
                    </a:lnTo>
                    <a:lnTo>
                      <a:pt x="81" y="689"/>
                    </a:lnTo>
                    <a:lnTo>
                      <a:pt x="93" y="782"/>
                    </a:lnTo>
                    <a:lnTo>
                      <a:pt x="112" y="875"/>
                    </a:lnTo>
                    <a:lnTo>
                      <a:pt x="159" y="1060"/>
                    </a:lnTo>
                    <a:lnTo>
                      <a:pt x="177" y="1148"/>
                    </a:lnTo>
                    <a:lnTo>
                      <a:pt x="193" y="1237"/>
                    </a:lnTo>
                    <a:lnTo>
                      <a:pt x="209" y="1359"/>
                    </a:lnTo>
                    <a:lnTo>
                      <a:pt x="220" y="1479"/>
                    </a:lnTo>
                    <a:lnTo>
                      <a:pt x="227" y="1603"/>
                    </a:lnTo>
                    <a:lnTo>
                      <a:pt x="231" y="1722"/>
                    </a:lnTo>
                    <a:lnTo>
                      <a:pt x="231" y="1841"/>
                    </a:lnTo>
                    <a:lnTo>
                      <a:pt x="227" y="1961"/>
                    </a:lnTo>
                    <a:lnTo>
                      <a:pt x="216" y="2199"/>
                    </a:lnTo>
                    <a:lnTo>
                      <a:pt x="200" y="2439"/>
                    </a:lnTo>
                    <a:lnTo>
                      <a:pt x="177" y="2677"/>
                    </a:lnTo>
                    <a:lnTo>
                      <a:pt x="159" y="2916"/>
                    </a:lnTo>
                    <a:lnTo>
                      <a:pt x="139" y="3163"/>
                    </a:lnTo>
                    <a:lnTo>
                      <a:pt x="120" y="3382"/>
                    </a:lnTo>
                    <a:lnTo>
                      <a:pt x="77" y="3798"/>
                    </a:lnTo>
                    <a:lnTo>
                      <a:pt x="0" y="4576"/>
                    </a:lnTo>
                    <a:lnTo>
                      <a:pt x="250" y="4619"/>
                    </a:lnTo>
                    <a:lnTo>
                      <a:pt x="497" y="4657"/>
                    </a:lnTo>
                    <a:lnTo>
                      <a:pt x="621" y="4672"/>
                    </a:lnTo>
                    <a:lnTo>
                      <a:pt x="744" y="4684"/>
                    </a:lnTo>
                    <a:lnTo>
                      <a:pt x="868" y="4696"/>
                    </a:lnTo>
                    <a:lnTo>
                      <a:pt x="987" y="4699"/>
                    </a:lnTo>
                    <a:lnTo>
                      <a:pt x="1111" y="4703"/>
                    </a:lnTo>
                    <a:lnTo>
                      <a:pt x="1234" y="4699"/>
                    </a:lnTo>
                    <a:lnTo>
                      <a:pt x="1358" y="4692"/>
                    </a:lnTo>
                    <a:lnTo>
                      <a:pt x="1476" y="4680"/>
                    </a:lnTo>
                    <a:lnTo>
                      <a:pt x="1600" y="4660"/>
                    </a:lnTo>
                    <a:lnTo>
                      <a:pt x="1728" y="4633"/>
                    </a:lnTo>
                    <a:lnTo>
                      <a:pt x="1850" y="4599"/>
                    </a:lnTo>
                    <a:lnTo>
                      <a:pt x="1974" y="4560"/>
                    </a:lnTo>
                    <a:lnTo>
                      <a:pt x="2020" y="4529"/>
                    </a:lnTo>
                    <a:lnTo>
                      <a:pt x="2094" y="4483"/>
                    </a:lnTo>
                    <a:lnTo>
                      <a:pt x="2163" y="4438"/>
                    </a:lnTo>
                    <a:lnTo>
                      <a:pt x="2190" y="4422"/>
                    </a:lnTo>
                    <a:lnTo>
                      <a:pt x="2202" y="4406"/>
                    </a:lnTo>
                    <a:lnTo>
                      <a:pt x="2167" y="4361"/>
                    </a:lnTo>
                    <a:lnTo>
                      <a:pt x="2136" y="4311"/>
                    </a:lnTo>
                    <a:lnTo>
                      <a:pt x="2113" y="4257"/>
                    </a:lnTo>
                    <a:lnTo>
                      <a:pt x="2094" y="4202"/>
                    </a:lnTo>
                    <a:lnTo>
                      <a:pt x="2082" y="4148"/>
                    </a:lnTo>
                    <a:lnTo>
                      <a:pt x="2070" y="4094"/>
                    </a:lnTo>
                    <a:lnTo>
                      <a:pt x="2067" y="4040"/>
                    </a:lnTo>
                    <a:lnTo>
                      <a:pt x="2063" y="3983"/>
                    </a:lnTo>
                    <a:lnTo>
                      <a:pt x="2059" y="3867"/>
                    </a:lnTo>
                    <a:lnTo>
                      <a:pt x="2063" y="3756"/>
                    </a:lnTo>
                    <a:lnTo>
                      <a:pt x="2067" y="3636"/>
                    </a:lnTo>
                    <a:lnTo>
                      <a:pt x="2063" y="3582"/>
                    </a:lnTo>
                    <a:lnTo>
                      <a:pt x="2063" y="35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 name="Freeform 26"/>
              <p:cNvSpPr>
                <a:spLocks/>
              </p:cNvSpPr>
              <p:nvPr/>
            </p:nvSpPr>
            <p:spPr bwMode="auto">
              <a:xfrm>
                <a:off x="4451" y="1464"/>
                <a:ext cx="140" cy="312"/>
              </a:xfrm>
              <a:custGeom>
                <a:avLst/>
                <a:gdLst>
                  <a:gd name="T0" fmla="*/ 2020 w 2109"/>
                  <a:gd name="T1" fmla="*/ 863 h 4676"/>
                  <a:gd name="T2" fmla="*/ 2040 w 2109"/>
                  <a:gd name="T3" fmla="*/ 639 h 4676"/>
                  <a:gd name="T4" fmla="*/ 2067 w 2109"/>
                  <a:gd name="T5" fmla="*/ 417 h 4676"/>
                  <a:gd name="T6" fmla="*/ 2109 w 2109"/>
                  <a:gd name="T7" fmla="*/ 193 h 4676"/>
                  <a:gd name="T8" fmla="*/ 2020 w 2109"/>
                  <a:gd name="T9" fmla="*/ 162 h 4676"/>
                  <a:gd name="T10" fmla="*/ 1928 w 2109"/>
                  <a:gd name="T11" fmla="*/ 143 h 4676"/>
                  <a:gd name="T12" fmla="*/ 1746 w 2109"/>
                  <a:gd name="T13" fmla="*/ 123 h 4676"/>
                  <a:gd name="T14" fmla="*/ 1473 w 2109"/>
                  <a:gd name="T15" fmla="*/ 120 h 4676"/>
                  <a:gd name="T16" fmla="*/ 1311 w 2109"/>
                  <a:gd name="T17" fmla="*/ 104 h 4676"/>
                  <a:gd name="T18" fmla="*/ 1114 w 2109"/>
                  <a:gd name="T19" fmla="*/ 55 h 4676"/>
                  <a:gd name="T20" fmla="*/ 987 w 2109"/>
                  <a:gd name="T21" fmla="*/ 19 h 4676"/>
                  <a:gd name="T22" fmla="*/ 852 w 2109"/>
                  <a:gd name="T23" fmla="*/ 0 h 4676"/>
                  <a:gd name="T24" fmla="*/ 733 w 2109"/>
                  <a:gd name="T25" fmla="*/ 5 h 4676"/>
                  <a:gd name="T26" fmla="*/ 605 w 2109"/>
                  <a:gd name="T27" fmla="*/ 23 h 4676"/>
                  <a:gd name="T28" fmla="*/ 481 w 2109"/>
                  <a:gd name="T29" fmla="*/ 66 h 4676"/>
                  <a:gd name="T30" fmla="*/ 363 w 2109"/>
                  <a:gd name="T31" fmla="*/ 120 h 4676"/>
                  <a:gd name="T32" fmla="*/ 259 w 2109"/>
                  <a:gd name="T33" fmla="*/ 193 h 4676"/>
                  <a:gd name="T34" fmla="*/ 173 w 2109"/>
                  <a:gd name="T35" fmla="*/ 286 h 4676"/>
                  <a:gd name="T36" fmla="*/ 112 w 2109"/>
                  <a:gd name="T37" fmla="*/ 390 h 4676"/>
                  <a:gd name="T38" fmla="*/ 85 w 2109"/>
                  <a:gd name="T39" fmla="*/ 478 h 4676"/>
                  <a:gd name="T40" fmla="*/ 73 w 2109"/>
                  <a:gd name="T41" fmla="*/ 555 h 4676"/>
                  <a:gd name="T42" fmla="*/ 81 w 2109"/>
                  <a:gd name="T43" fmla="*/ 689 h 4676"/>
                  <a:gd name="T44" fmla="*/ 112 w 2109"/>
                  <a:gd name="T45" fmla="*/ 875 h 4676"/>
                  <a:gd name="T46" fmla="*/ 177 w 2109"/>
                  <a:gd name="T47" fmla="*/ 1148 h 4676"/>
                  <a:gd name="T48" fmla="*/ 209 w 2109"/>
                  <a:gd name="T49" fmla="*/ 1359 h 4676"/>
                  <a:gd name="T50" fmla="*/ 227 w 2109"/>
                  <a:gd name="T51" fmla="*/ 1603 h 4676"/>
                  <a:gd name="T52" fmla="*/ 231 w 2109"/>
                  <a:gd name="T53" fmla="*/ 1841 h 4676"/>
                  <a:gd name="T54" fmla="*/ 216 w 2109"/>
                  <a:gd name="T55" fmla="*/ 2199 h 4676"/>
                  <a:gd name="T56" fmla="*/ 177 w 2109"/>
                  <a:gd name="T57" fmla="*/ 2677 h 4676"/>
                  <a:gd name="T58" fmla="*/ 139 w 2109"/>
                  <a:gd name="T59" fmla="*/ 3163 h 4676"/>
                  <a:gd name="T60" fmla="*/ 77 w 2109"/>
                  <a:gd name="T61" fmla="*/ 3798 h 4676"/>
                  <a:gd name="T62" fmla="*/ 166 w 2109"/>
                  <a:gd name="T63" fmla="*/ 4603 h 4676"/>
                  <a:gd name="T64" fmla="*/ 494 w 2109"/>
                  <a:gd name="T65" fmla="*/ 4653 h 4676"/>
                  <a:gd name="T66" fmla="*/ 651 w 2109"/>
                  <a:gd name="T67" fmla="*/ 4345 h 4676"/>
                  <a:gd name="T68" fmla="*/ 636 w 2109"/>
                  <a:gd name="T69" fmla="*/ 3694 h 4676"/>
                  <a:gd name="T70" fmla="*/ 633 w 2109"/>
                  <a:gd name="T71" fmla="*/ 3224 h 4676"/>
                  <a:gd name="T72" fmla="*/ 644 w 2109"/>
                  <a:gd name="T73" fmla="*/ 2924 h 4676"/>
                  <a:gd name="T74" fmla="*/ 663 w 2109"/>
                  <a:gd name="T75" fmla="*/ 2638 h 4676"/>
                  <a:gd name="T76" fmla="*/ 698 w 2109"/>
                  <a:gd name="T77" fmla="*/ 2369 h 4676"/>
                  <a:gd name="T78" fmla="*/ 752 w 2109"/>
                  <a:gd name="T79" fmla="*/ 2119 h 4676"/>
                  <a:gd name="T80" fmla="*/ 825 w 2109"/>
                  <a:gd name="T81" fmla="*/ 1887 h 4676"/>
                  <a:gd name="T82" fmla="*/ 921 w 2109"/>
                  <a:gd name="T83" fmla="*/ 1683 h 4676"/>
                  <a:gd name="T84" fmla="*/ 979 w 2109"/>
                  <a:gd name="T85" fmla="*/ 1587 h 4676"/>
                  <a:gd name="T86" fmla="*/ 1045 w 2109"/>
                  <a:gd name="T87" fmla="*/ 1502 h 4676"/>
                  <a:gd name="T88" fmla="*/ 1118 w 2109"/>
                  <a:gd name="T89" fmla="*/ 1422 h 4676"/>
                  <a:gd name="T90" fmla="*/ 1199 w 2109"/>
                  <a:gd name="T91" fmla="*/ 1352 h 4676"/>
                  <a:gd name="T92" fmla="*/ 1288 w 2109"/>
                  <a:gd name="T93" fmla="*/ 1287 h 4676"/>
                  <a:gd name="T94" fmla="*/ 1385 w 2109"/>
                  <a:gd name="T95" fmla="*/ 1229 h 4676"/>
                  <a:gd name="T96" fmla="*/ 1492 w 2109"/>
                  <a:gd name="T97" fmla="*/ 1183 h 4676"/>
                  <a:gd name="T98" fmla="*/ 1608 w 2109"/>
                  <a:gd name="T99" fmla="*/ 1144 h 4676"/>
                  <a:gd name="T100" fmla="*/ 1732 w 2109"/>
                  <a:gd name="T101" fmla="*/ 1114 h 4676"/>
                  <a:gd name="T102" fmla="*/ 1866 w 2109"/>
                  <a:gd name="T103" fmla="*/ 1094 h 4676"/>
                  <a:gd name="T104" fmla="*/ 2013 w 2109"/>
                  <a:gd name="T105" fmla="*/ 1087 h 4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09" h="4676">
                    <a:moveTo>
                      <a:pt x="2013" y="1087"/>
                    </a:moveTo>
                    <a:lnTo>
                      <a:pt x="2020" y="863"/>
                    </a:lnTo>
                    <a:lnTo>
                      <a:pt x="2029" y="752"/>
                    </a:lnTo>
                    <a:lnTo>
                      <a:pt x="2040" y="639"/>
                    </a:lnTo>
                    <a:lnTo>
                      <a:pt x="2052" y="528"/>
                    </a:lnTo>
                    <a:lnTo>
                      <a:pt x="2067" y="417"/>
                    </a:lnTo>
                    <a:lnTo>
                      <a:pt x="2086" y="304"/>
                    </a:lnTo>
                    <a:lnTo>
                      <a:pt x="2109" y="193"/>
                    </a:lnTo>
                    <a:lnTo>
                      <a:pt x="2063" y="173"/>
                    </a:lnTo>
                    <a:lnTo>
                      <a:pt x="2020" y="162"/>
                    </a:lnTo>
                    <a:lnTo>
                      <a:pt x="1974" y="150"/>
                    </a:lnTo>
                    <a:lnTo>
                      <a:pt x="1928" y="143"/>
                    </a:lnTo>
                    <a:lnTo>
                      <a:pt x="1839" y="132"/>
                    </a:lnTo>
                    <a:lnTo>
                      <a:pt x="1746" y="123"/>
                    </a:lnTo>
                    <a:lnTo>
                      <a:pt x="1565" y="123"/>
                    </a:lnTo>
                    <a:lnTo>
                      <a:pt x="1473" y="120"/>
                    </a:lnTo>
                    <a:lnTo>
                      <a:pt x="1381" y="112"/>
                    </a:lnTo>
                    <a:lnTo>
                      <a:pt x="1311" y="104"/>
                    </a:lnTo>
                    <a:lnTo>
                      <a:pt x="1245" y="89"/>
                    </a:lnTo>
                    <a:lnTo>
                      <a:pt x="1114" y="55"/>
                    </a:lnTo>
                    <a:lnTo>
                      <a:pt x="1048" y="35"/>
                    </a:lnTo>
                    <a:lnTo>
                      <a:pt x="987" y="19"/>
                    </a:lnTo>
                    <a:lnTo>
                      <a:pt x="921" y="8"/>
                    </a:lnTo>
                    <a:lnTo>
                      <a:pt x="852" y="0"/>
                    </a:lnTo>
                    <a:lnTo>
                      <a:pt x="794" y="0"/>
                    </a:lnTo>
                    <a:lnTo>
                      <a:pt x="733" y="5"/>
                    </a:lnTo>
                    <a:lnTo>
                      <a:pt x="667" y="12"/>
                    </a:lnTo>
                    <a:lnTo>
                      <a:pt x="605" y="23"/>
                    </a:lnTo>
                    <a:lnTo>
                      <a:pt x="544" y="43"/>
                    </a:lnTo>
                    <a:lnTo>
                      <a:pt x="481" y="66"/>
                    </a:lnTo>
                    <a:lnTo>
                      <a:pt x="420" y="89"/>
                    </a:lnTo>
                    <a:lnTo>
                      <a:pt x="363" y="120"/>
                    </a:lnTo>
                    <a:lnTo>
                      <a:pt x="309" y="154"/>
                    </a:lnTo>
                    <a:lnTo>
                      <a:pt x="259" y="193"/>
                    </a:lnTo>
                    <a:lnTo>
                      <a:pt x="212" y="236"/>
                    </a:lnTo>
                    <a:lnTo>
                      <a:pt x="173" y="286"/>
                    </a:lnTo>
                    <a:lnTo>
                      <a:pt x="139" y="336"/>
                    </a:lnTo>
                    <a:lnTo>
                      <a:pt x="112" y="390"/>
                    </a:lnTo>
                    <a:lnTo>
                      <a:pt x="89" y="447"/>
                    </a:lnTo>
                    <a:lnTo>
                      <a:pt x="85" y="478"/>
                    </a:lnTo>
                    <a:lnTo>
                      <a:pt x="77" y="509"/>
                    </a:lnTo>
                    <a:lnTo>
                      <a:pt x="73" y="555"/>
                    </a:lnTo>
                    <a:lnTo>
                      <a:pt x="73" y="598"/>
                    </a:lnTo>
                    <a:lnTo>
                      <a:pt x="81" y="689"/>
                    </a:lnTo>
                    <a:lnTo>
                      <a:pt x="93" y="782"/>
                    </a:lnTo>
                    <a:lnTo>
                      <a:pt x="112" y="875"/>
                    </a:lnTo>
                    <a:lnTo>
                      <a:pt x="159" y="1060"/>
                    </a:lnTo>
                    <a:lnTo>
                      <a:pt x="177" y="1148"/>
                    </a:lnTo>
                    <a:lnTo>
                      <a:pt x="193" y="1237"/>
                    </a:lnTo>
                    <a:lnTo>
                      <a:pt x="209" y="1359"/>
                    </a:lnTo>
                    <a:lnTo>
                      <a:pt x="220" y="1479"/>
                    </a:lnTo>
                    <a:lnTo>
                      <a:pt x="227" y="1603"/>
                    </a:lnTo>
                    <a:lnTo>
                      <a:pt x="231" y="1722"/>
                    </a:lnTo>
                    <a:lnTo>
                      <a:pt x="231" y="1841"/>
                    </a:lnTo>
                    <a:lnTo>
                      <a:pt x="227" y="1961"/>
                    </a:lnTo>
                    <a:lnTo>
                      <a:pt x="216" y="2199"/>
                    </a:lnTo>
                    <a:lnTo>
                      <a:pt x="200" y="2439"/>
                    </a:lnTo>
                    <a:lnTo>
                      <a:pt x="177" y="2677"/>
                    </a:lnTo>
                    <a:lnTo>
                      <a:pt x="159" y="2916"/>
                    </a:lnTo>
                    <a:lnTo>
                      <a:pt x="139" y="3163"/>
                    </a:lnTo>
                    <a:lnTo>
                      <a:pt x="120" y="3382"/>
                    </a:lnTo>
                    <a:lnTo>
                      <a:pt x="77" y="3798"/>
                    </a:lnTo>
                    <a:lnTo>
                      <a:pt x="0" y="4576"/>
                    </a:lnTo>
                    <a:lnTo>
                      <a:pt x="166" y="4603"/>
                    </a:lnTo>
                    <a:lnTo>
                      <a:pt x="331" y="4630"/>
                    </a:lnTo>
                    <a:lnTo>
                      <a:pt x="494" y="4653"/>
                    </a:lnTo>
                    <a:lnTo>
                      <a:pt x="660" y="4676"/>
                    </a:lnTo>
                    <a:lnTo>
                      <a:pt x="651" y="4345"/>
                    </a:lnTo>
                    <a:lnTo>
                      <a:pt x="644" y="4017"/>
                    </a:lnTo>
                    <a:lnTo>
                      <a:pt x="636" y="3694"/>
                    </a:lnTo>
                    <a:lnTo>
                      <a:pt x="633" y="3378"/>
                    </a:lnTo>
                    <a:lnTo>
                      <a:pt x="633" y="3224"/>
                    </a:lnTo>
                    <a:lnTo>
                      <a:pt x="636" y="3073"/>
                    </a:lnTo>
                    <a:lnTo>
                      <a:pt x="644" y="2924"/>
                    </a:lnTo>
                    <a:lnTo>
                      <a:pt x="651" y="2781"/>
                    </a:lnTo>
                    <a:lnTo>
                      <a:pt x="663" y="2638"/>
                    </a:lnTo>
                    <a:lnTo>
                      <a:pt x="678" y="2504"/>
                    </a:lnTo>
                    <a:lnTo>
                      <a:pt x="698" y="2369"/>
                    </a:lnTo>
                    <a:lnTo>
                      <a:pt x="721" y="2242"/>
                    </a:lnTo>
                    <a:lnTo>
                      <a:pt x="752" y="2119"/>
                    </a:lnTo>
                    <a:lnTo>
                      <a:pt x="787" y="1999"/>
                    </a:lnTo>
                    <a:lnTo>
                      <a:pt x="825" y="1887"/>
                    </a:lnTo>
                    <a:lnTo>
                      <a:pt x="871" y="1784"/>
                    </a:lnTo>
                    <a:lnTo>
                      <a:pt x="921" y="1683"/>
                    </a:lnTo>
                    <a:lnTo>
                      <a:pt x="948" y="1633"/>
                    </a:lnTo>
                    <a:lnTo>
                      <a:pt x="979" y="1587"/>
                    </a:lnTo>
                    <a:lnTo>
                      <a:pt x="1011" y="1545"/>
                    </a:lnTo>
                    <a:lnTo>
                      <a:pt x="1045" y="1502"/>
                    </a:lnTo>
                    <a:lnTo>
                      <a:pt x="1080" y="1460"/>
                    </a:lnTo>
                    <a:lnTo>
                      <a:pt x="1118" y="1422"/>
                    </a:lnTo>
                    <a:lnTo>
                      <a:pt x="1157" y="1387"/>
                    </a:lnTo>
                    <a:lnTo>
                      <a:pt x="1199" y="1352"/>
                    </a:lnTo>
                    <a:lnTo>
                      <a:pt x="1242" y="1318"/>
                    </a:lnTo>
                    <a:lnTo>
                      <a:pt x="1288" y="1287"/>
                    </a:lnTo>
                    <a:lnTo>
                      <a:pt x="1334" y="1256"/>
                    </a:lnTo>
                    <a:lnTo>
                      <a:pt x="1385" y="1229"/>
                    </a:lnTo>
                    <a:lnTo>
                      <a:pt x="1438" y="1205"/>
                    </a:lnTo>
                    <a:lnTo>
                      <a:pt x="1492" y="1183"/>
                    </a:lnTo>
                    <a:lnTo>
                      <a:pt x="1546" y="1164"/>
                    </a:lnTo>
                    <a:lnTo>
                      <a:pt x="1608" y="1144"/>
                    </a:lnTo>
                    <a:lnTo>
                      <a:pt x="1669" y="1128"/>
                    </a:lnTo>
                    <a:lnTo>
                      <a:pt x="1732" y="1114"/>
                    </a:lnTo>
                    <a:lnTo>
                      <a:pt x="1797" y="1106"/>
                    </a:lnTo>
                    <a:lnTo>
                      <a:pt x="1866" y="1094"/>
                    </a:lnTo>
                    <a:lnTo>
                      <a:pt x="1939" y="1090"/>
                    </a:lnTo>
                    <a:lnTo>
                      <a:pt x="2013" y="10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 name="Freeform 27"/>
              <p:cNvSpPr>
                <a:spLocks/>
              </p:cNvSpPr>
              <p:nvPr/>
            </p:nvSpPr>
            <p:spPr bwMode="auto">
              <a:xfrm>
                <a:off x="4470" y="1099"/>
                <a:ext cx="97" cy="104"/>
              </a:xfrm>
              <a:custGeom>
                <a:avLst/>
                <a:gdLst>
                  <a:gd name="T0" fmla="*/ 1327 w 1457"/>
                  <a:gd name="T1" fmla="*/ 1551 h 1551"/>
                  <a:gd name="T2" fmla="*/ 1160 w 1457"/>
                  <a:gd name="T3" fmla="*/ 1540 h 1551"/>
                  <a:gd name="T4" fmla="*/ 983 w 1457"/>
                  <a:gd name="T5" fmla="*/ 1494 h 1551"/>
                  <a:gd name="T6" fmla="*/ 806 w 1457"/>
                  <a:gd name="T7" fmla="*/ 1429 h 1551"/>
                  <a:gd name="T8" fmla="*/ 629 w 1457"/>
                  <a:gd name="T9" fmla="*/ 1343 h 1551"/>
                  <a:gd name="T10" fmla="*/ 463 w 1457"/>
                  <a:gd name="T11" fmla="*/ 1247 h 1551"/>
                  <a:gd name="T12" fmla="*/ 312 w 1457"/>
                  <a:gd name="T13" fmla="*/ 1139 h 1551"/>
                  <a:gd name="T14" fmla="*/ 189 w 1457"/>
                  <a:gd name="T15" fmla="*/ 1032 h 1551"/>
                  <a:gd name="T16" fmla="*/ 108 w 1457"/>
                  <a:gd name="T17" fmla="*/ 947 h 1551"/>
                  <a:gd name="T18" fmla="*/ 65 w 1457"/>
                  <a:gd name="T19" fmla="*/ 881 h 1551"/>
                  <a:gd name="T20" fmla="*/ 35 w 1457"/>
                  <a:gd name="T21" fmla="*/ 816 h 1551"/>
                  <a:gd name="T22" fmla="*/ 11 w 1457"/>
                  <a:gd name="T23" fmla="*/ 754 h 1551"/>
                  <a:gd name="T24" fmla="*/ 0 w 1457"/>
                  <a:gd name="T25" fmla="*/ 689 h 1551"/>
                  <a:gd name="T26" fmla="*/ 0 w 1457"/>
                  <a:gd name="T27" fmla="*/ 593 h 1551"/>
                  <a:gd name="T28" fmla="*/ 31 w 1457"/>
                  <a:gd name="T29" fmla="*/ 473 h 1551"/>
                  <a:gd name="T30" fmla="*/ 97 w 1457"/>
                  <a:gd name="T31" fmla="*/ 358 h 1551"/>
                  <a:gd name="T32" fmla="*/ 181 w 1457"/>
                  <a:gd name="T33" fmla="*/ 254 h 1551"/>
                  <a:gd name="T34" fmla="*/ 289 w 1457"/>
                  <a:gd name="T35" fmla="*/ 161 h 1551"/>
                  <a:gd name="T36" fmla="*/ 416 w 1457"/>
                  <a:gd name="T37" fmla="*/ 88 h 1551"/>
                  <a:gd name="T38" fmla="*/ 532 w 1457"/>
                  <a:gd name="T39" fmla="*/ 41 h 1551"/>
                  <a:gd name="T40" fmla="*/ 671 w 1457"/>
                  <a:gd name="T41" fmla="*/ 14 h 1551"/>
                  <a:gd name="T42" fmla="*/ 825 w 1457"/>
                  <a:gd name="T43" fmla="*/ 0 h 1551"/>
                  <a:gd name="T44" fmla="*/ 979 w 1457"/>
                  <a:gd name="T45" fmla="*/ 7 h 1551"/>
                  <a:gd name="T46" fmla="*/ 1130 w 1457"/>
                  <a:gd name="T47" fmla="*/ 41 h 1551"/>
                  <a:gd name="T48" fmla="*/ 1265 w 1457"/>
                  <a:gd name="T49" fmla="*/ 96 h 1551"/>
                  <a:gd name="T50" fmla="*/ 1323 w 1457"/>
                  <a:gd name="T51" fmla="*/ 138 h 1551"/>
                  <a:gd name="T52" fmla="*/ 1373 w 1457"/>
                  <a:gd name="T53" fmla="*/ 184 h 1551"/>
                  <a:gd name="T54" fmla="*/ 1411 w 1457"/>
                  <a:gd name="T55" fmla="*/ 238 h 1551"/>
                  <a:gd name="T56" fmla="*/ 1443 w 1457"/>
                  <a:gd name="T57" fmla="*/ 299 h 1551"/>
                  <a:gd name="T58" fmla="*/ 1457 w 1457"/>
                  <a:gd name="T59" fmla="*/ 361 h 1551"/>
                  <a:gd name="T60" fmla="*/ 1454 w 1457"/>
                  <a:gd name="T61" fmla="*/ 423 h 1551"/>
                  <a:gd name="T62" fmla="*/ 1423 w 1457"/>
                  <a:gd name="T63" fmla="*/ 554 h 1551"/>
                  <a:gd name="T64" fmla="*/ 1361 w 1457"/>
                  <a:gd name="T65" fmla="*/ 747 h 1551"/>
                  <a:gd name="T66" fmla="*/ 1342 w 1457"/>
                  <a:gd name="T67" fmla="*/ 897 h 1551"/>
                  <a:gd name="T68" fmla="*/ 1350 w 1457"/>
                  <a:gd name="T69" fmla="*/ 1085 h 1551"/>
                  <a:gd name="T70" fmla="*/ 1384 w 1457"/>
                  <a:gd name="T71" fmla="*/ 1363 h 1551"/>
                  <a:gd name="T72" fmla="*/ 1407 w 1457"/>
                  <a:gd name="T73" fmla="*/ 1547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57" h="1551">
                    <a:moveTo>
                      <a:pt x="1407" y="1547"/>
                    </a:moveTo>
                    <a:lnTo>
                      <a:pt x="1327" y="1551"/>
                    </a:lnTo>
                    <a:lnTo>
                      <a:pt x="1246" y="1551"/>
                    </a:lnTo>
                    <a:lnTo>
                      <a:pt x="1160" y="1540"/>
                    </a:lnTo>
                    <a:lnTo>
                      <a:pt x="1072" y="1521"/>
                    </a:lnTo>
                    <a:lnTo>
                      <a:pt x="983" y="1494"/>
                    </a:lnTo>
                    <a:lnTo>
                      <a:pt x="895" y="1463"/>
                    </a:lnTo>
                    <a:lnTo>
                      <a:pt x="806" y="1429"/>
                    </a:lnTo>
                    <a:lnTo>
                      <a:pt x="718" y="1390"/>
                    </a:lnTo>
                    <a:lnTo>
                      <a:pt x="629" y="1343"/>
                    </a:lnTo>
                    <a:lnTo>
                      <a:pt x="544" y="1297"/>
                    </a:lnTo>
                    <a:lnTo>
                      <a:pt x="463" y="1247"/>
                    </a:lnTo>
                    <a:lnTo>
                      <a:pt x="385" y="1193"/>
                    </a:lnTo>
                    <a:lnTo>
                      <a:pt x="312" y="1139"/>
                    </a:lnTo>
                    <a:lnTo>
                      <a:pt x="247" y="1085"/>
                    </a:lnTo>
                    <a:lnTo>
                      <a:pt x="189" y="1032"/>
                    </a:lnTo>
                    <a:lnTo>
                      <a:pt x="135" y="978"/>
                    </a:lnTo>
                    <a:lnTo>
                      <a:pt x="108" y="947"/>
                    </a:lnTo>
                    <a:lnTo>
                      <a:pt x="85" y="916"/>
                    </a:lnTo>
                    <a:lnTo>
                      <a:pt x="65" y="881"/>
                    </a:lnTo>
                    <a:lnTo>
                      <a:pt x="47" y="851"/>
                    </a:lnTo>
                    <a:lnTo>
                      <a:pt x="35" y="816"/>
                    </a:lnTo>
                    <a:lnTo>
                      <a:pt x="20" y="785"/>
                    </a:lnTo>
                    <a:lnTo>
                      <a:pt x="11" y="754"/>
                    </a:lnTo>
                    <a:lnTo>
                      <a:pt x="4" y="720"/>
                    </a:lnTo>
                    <a:lnTo>
                      <a:pt x="0" y="689"/>
                    </a:lnTo>
                    <a:lnTo>
                      <a:pt x="0" y="659"/>
                    </a:lnTo>
                    <a:lnTo>
                      <a:pt x="0" y="593"/>
                    </a:lnTo>
                    <a:lnTo>
                      <a:pt x="11" y="531"/>
                    </a:lnTo>
                    <a:lnTo>
                      <a:pt x="31" y="473"/>
                    </a:lnTo>
                    <a:lnTo>
                      <a:pt x="62" y="412"/>
                    </a:lnTo>
                    <a:lnTo>
                      <a:pt x="97" y="358"/>
                    </a:lnTo>
                    <a:lnTo>
                      <a:pt x="135" y="304"/>
                    </a:lnTo>
                    <a:lnTo>
                      <a:pt x="181" y="254"/>
                    </a:lnTo>
                    <a:lnTo>
                      <a:pt x="235" y="207"/>
                    </a:lnTo>
                    <a:lnTo>
                      <a:pt x="289" y="161"/>
                    </a:lnTo>
                    <a:lnTo>
                      <a:pt x="351" y="123"/>
                    </a:lnTo>
                    <a:lnTo>
                      <a:pt x="416" y="88"/>
                    </a:lnTo>
                    <a:lnTo>
                      <a:pt x="471" y="65"/>
                    </a:lnTo>
                    <a:lnTo>
                      <a:pt x="532" y="41"/>
                    </a:lnTo>
                    <a:lnTo>
                      <a:pt x="598" y="27"/>
                    </a:lnTo>
                    <a:lnTo>
                      <a:pt x="671" y="14"/>
                    </a:lnTo>
                    <a:lnTo>
                      <a:pt x="745" y="3"/>
                    </a:lnTo>
                    <a:lnTo>
                      <a:pt x="825" y="0"/>
                    </a:lnTo>
                    <a:lnTo>
                      <a:pt x="902" y="3"/>
                    </a:lnTo>
                    <a:lnTo>
                      <a:pt x="979" y="7"/>
                    </a:lnTo>
                    <a:lnTo>
                      <a:pt x="1057" y="23"/>
                    </a:lnTo>
                    <a:lnTo>
                      <a:pt x="1130" y="41"/>
                    </a:lnTo>
                    <a:lnTo>
                      <a:pt x="1199" y="65"/>
                    </a:lnTo>
                    <a:lnTo>
                      <a:pt x="1265" y="96"/>
                    </a:lnTo>
                    <a:lnTo>
                      <a:pt x="1296" y="115"/>
                    </a:lnTo>
                    <a:lnTo>
                      <a:pt x="1323" y="138"/>
                    </a:lnTo>
                    <a:lnTo>
                      <a:pt x="1350" y="157"/>
                    </a:lnTo>
                    <a:lnTo>
                      <a:pt x="1373" y="184"/>
                    </a:lnTo>
                    <a:lnTo>
                      <a:pt x="1392" y="211"/>
                    </a:lnTo>
                    <a:lnTo>
                      <a:pt x="1411" y="238"/>
                    </a:lnTo>
                    <a:lnTo>
                      <a:pt x="1431" y="269"/>
                    </a:lnTo>
                    <a:lnTo>
                      <a:pt x="1443" y="299"/>
                    </a:lnTo>
                    <a:lnTo>
                      <a:pt x="1454" y="331"/>
                    </a:lnTo>
                    <a:lnTo>
                      <a:pt x="1457" y="361"/>
                    </a:lnTo>
                    <a:lnTo>
                      <a:pt x="1457" y="392"/>
                    </a:lnTo>
                    <a:lnTo>
                      <a:pt x="1454" y="423"/>
                    </a:lnTo>
                    <a:lnTo>
                      <a:pt x="1443" y="489"/>
                    </a:lnTo>
                    <a:lnTo>
                      <a:pt x="1423" y="554"/>
                    </a:lnTo>
                    <a:lnTo>
                      <a:pt x="1380" y="685"/>
                    </a:lnTo>
                    <a:lnTo>
                      <a:pt x="1361" y="747"/>
                    </a:lnTo>
                    <a:lnTo>
                      <a:pt x="1350" y="804"/>
                    </a:lnTo>
                    <a:lnTo>
                      <a:pt x="1342" y="897"/>
                    </a:lnTo>
                    <a:lnTo>
                      <a:pt x="1342" y="989"/>
                    </a:lnTo>
                    <a:lnTo>
                      <a:pt x="1350" y="1085"/>
                    </a:lnTo>
                    <a:lnTo>
                      <a:pt x="1357" y="1178"/>
                    </a:lnTo>
                    <a:lnTo>
                      <a:pt x="1384" y="1363"/>
                    </a:lnTo>
                    <a:lnTo>
                      <a:pt x="1396" y="1456"/>
                    </a:lnTo>
                    <a:lnTo>
                      <a:pt x="1407" y="154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2" name="Freeform 28"/>
              <p:cNvSpPr>
                <a:spLocks/>
              </p:cNvSpPr>
              <p:nvPr/>
            </p:nvSpPr>
            <p:spPr bwMode="auto">
              <a:xfrm>
                <a:off x="4908" y="1146"/>
                <a:ext cx="232" cy="286"/>
              </a:xfrm>
              <a:custGeom>
                <a:avLst/>
                <a:gdLst>
                  <a:gd name="T0" fmla="*/ 3474 w 3478"/>
                  <a:gd name="T1" fmla="*/ 393 h 4280"/>
                  <a:gd name="T2" fmla="*/ 3474 w 3478"/>
                  <a:gd name="T3" fmla="*/ 285 h 4280"/>
                  <a:gd name="T4" fmla="*/ 3451 w 3478"/>
                  <a:gd name="T5" fmla="*/ 177 h 4280"/>
                  <a:gd name="T6" fmla="*/ 3427 w 3478"/>
                  <a:gd name="T7" fmla="*/ 131 h 4280"/>
                  <a:gd name="T8" fmla="*/ 3393 w 3478"/>
                  <a:gd name="T9" fmla="*/ 89 h 4280"/>
                  <a:gd name="T10" fmla="*/ 3336 w 3478"/>
                  <a:gd name="T11" fmla="*/ 39 h 4280"/>
                  <a:gd name="T12" fmla="*/ 3266 w 3478"/>
                  <a:gd name="T13" fmla="*/ 12 h 4280"/>
                  <a:gd name="T14" fmla="*/ 3196 w 3478"/>
                  <a:gd name="T15" fmla="*/ 0 h 4280"/>
                  <a:gd name="T16" fmla="*/ 3123 w 3478"/>
                  <a:gd name="T17" fmla="*/ 4 h 4280"/>
                  <a:gd name="T18" fmla="*/ 3050 w 3478"/>
                  <a:gd name="T19" fmla="*/ 19 h 4280"/>
                  <a:gd name="T20" fmla="*/ 2980 w 3478"/>
                  <a:gd name="T21" fmla="*/ 42 h 4280"/>
                  <a:gd name="T22" fmla="*/ 2849 w 3478"/>
                  <a:gd name="T23" fmla="*/ 116 h 4280"/>
                  <a:gd name="T24" fmla="*/ 2715 w 3478"/>
                  <a:gd name="T25" fmla="*/ 231 h 4280"/>
                  <a:gd name="T26" fmla="*/ 2595 w 3478"/>
                  <a:gd name="T27" fmla="*/ 358 h 4280"/>
                  <a:gd name="T28" fmla="*/ 2487 w 3478"/>
                  <a:gd name="T29" fmla="*/ 497 h 4280"/>
                  <a:gd name="T30" fmla="*/ 2398 w 3478"/>
                  <a:gd name="T31" fmla="*/ 644 h 4280"/>
                  <a:gd name="T32" fmla="*/ 2317 w 3478"/>
                  <a:gd name="T33" fmla="*/ 798 h 4280"/>
                  <a:gd name="T34" fmla="*/ 2248 w 3478"/>
                  <a:gd name="T35" fmla="*/ 959 h 4280"/>
                  <a:gd name="T36" fmla="*/ 2132 w 3478"/>
                  <a:gd name="T37" fmla="*/ 1283 h 4280"/>
                  <a:gd name="T38" fmla="*/ 1881 w 3478"/>
                  <a:gd name="T39" fmla="*/ 2030 h 4280"/>
                  <a:gd name="T40" fmla="*/ 1758 w 3478"/>
                  <a:gd name="T41" fmla="*/ 2373 h 4280"/>
                  <a:gd name="T42" fmla="*/ 1697 w 3478"/>
                  <a:gd name="T43" fmla="*/ 2511 h 4280"/>
                  <a:gd name="T44" fmla="*/ 1550 w 3478"/>
                  <a:gd name="T45" fmla="*/ 2557 h 4280"/>
                  <a:gd name="T46" fmla="*/ 1087 w 3478"/>
                  <a:gd name="T47" fmla="*/ 2631 h 4280"/>
                  <a:gd name="T48" fmla="*/ 304 w 3478"/>
                  <a:gd name="T49" fmla="*/ 2758 h 4280"/>
                  <a:gd name="T50" fmla="*/ 11 w 3478"/>
                  <a:gd name="T51" fmla="*/ 2847 h 4280"/>
                  <a:gd name="T52" fmla="*/ 54 w 3478"/>
                  <a:gd name="T53" fmla="*/ 3012 h 4280"/>
                  <a:gd name="T54" fmla="*/ 111 w 3478"/>
                  <a:gd name="T55" fmla="*/ 3320 h 4280"/>
                  <a:gd name="T56" fmla="*/ 197 w 3478"/>
                  <a:gd name="T57" fmla="*/ 3902 h 4280"/>
                  <a:gd name="T58" fmla="*/ 208 w 3478"/>
                  <a:gd name="T59" fmla="*/ 4036 h 4280"/>
                  <a:gd name="T60" fmla="*/ 208 w 3478"/>
                  <a:gd name="T61" fmla="*/ 4133 h 4280"/>
                  <a:gd name="T62" fmla="*/ 188 w 3478"/>
                  <a:gd name="T63" fmla="*/ 4202 h 4280"/>
                  <a:gd name="T64" fmla="*/ 147 w 3478"/>
                  <a:gd name="T65" fmla="*/ 4248 h 4280"/>
                  <a:gd name="T66" fmla="*/ 174 w 3478"/>
                  <a:gd name="T67" fmla="*/ 4264 h 4280"/>
                  <a:gd name="T68" fmla="*/ 220 w 3478"/>
                  <a:gd name="T69" fmla="*/ 4275 h 4280"/>
                  <a:gd name="T70" fmla="*/ 355 w 3478"/>
                  <a:gd name="T71" fmla="*/ 4280 h 4280"/>
                  <a:gd name="T72" fmla="*/ 539 w 3478"/>
                  <a:gd name="T73" fmla="*/ 4264 h 4280"/>
                  <a:gd name="T74" fmla="*/ 983 w 3478"/>
                  <a:gd name="T75" fmla="*/ 4210 h 4280"/>
                  <a:gd name="T76" fmla="*/ 1415 w 3478"/>
                  <a:gd name="T77" fmla="*/ 4148 h 4280"/>
                  <a:gd name="T78" fmla="*/ 1723 w 3478"/>
                  <a:gd name="T79" fmla="*/ 4117 h 4280"/>
                  <a:gd name="T80" fmla="*/ 1870 w 3478"/>
                  <a:gd name="T81" fmla="*/ 4094 h 4280"/>
                  <a:gd name="T82" fmla="*/ 2017 w 3478"/>
                  <a:gd name="T83" fmla="*/ 4060 h 4280"/>
                  <a:gd name="T84" fmla="*/ 2155 w 3478"/>
                  <a:gd name="T85" fmla="*/ 4013 h 4280"/>
                  <a:gd name="T86" fmla="*/ 2287 w 3478"/>
                  <a:gd name="T87" fmla="*/ 3952 h 4280"/>
                  <a:gd name="T88" fmla="*/ 2402 w 3478"/>
                  <a:gd name="T89" fmla="*/ 3875 h 4280"/>
                  <a:gd name="T90" fmla="*/ 2506 w 3478"/>
                  <a:gd name="T91" fmla="*/ 3778 h 4280"/>
                  <a:gd name="T92" fmla="*/ 2588 w 3478"/>
                  <a:gd name="T93" fmla="*/ 3659 h 4280"/>
                  <a:gd name="T94" fmla="*/ 2626 w 3478"/>
                  <a:gd name="T95" fmla="*/ 3571 h 4280"/>
                  <a:gd name="T96" fmla="*/ 2734 w 3478"/>
                  <a:gd name="T97" fmla="*/ 3266 h 4280"/>
                  <a:gd name="T98" fmla="*/ 2865 w 3478"/>
                  <a:gd name="T99" fmla="*/ 2838 h 4280"/>
                  <a:gd name="T100" fmla="*/ 3077 w 3478"/>
                  <a:gd name="T101" fmla="*/ 2080 h 4280"/>
                  <a:gd name="T102" fmla="*/ 3332 w 3478"/>
                  <a:gd name="T103" fmla="*/ 1094 h 4280"/>
                  <a:gd name="T104" fmla="*/ 3447 w 3478"/>
                  <a:gd name="T105" fmla="*/ 589 h 4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78" h="4280">
                    <a:moveTo>
                      <a:pt x="3463" y="501"/>
                    </a:moveTo>
                    <a:lnTo>
                      <a:pt x="3474" y="393"/>
                    </a:lnTo>
                    <a:lnTo>
                      <a:pt x="3478" y="339"/>
                    </a:lnTo>
                    <a:lnTo>
                      <a:pt x="3474" y="285"/>
                    </a:lnTo>
                    <a:lnTo>
                      <a:pt x="3466" y="231"/>
                    </a:lnTo>
                    <a:lnTo>
                      <a:pt x="3451" y="177"/>
                    </a:lnTo>
                    <a:lnTo>
                      <a:pt x="3443" y="154"/>
                    </a:lnTo>
                    <a:lnTo>
                      <a:pt x="3427" y="131"/>
                    </a:lnTo>
                    <a:lnTo>
                      <a:pt x="3413" y="108"/>
                    </a:lnTo>
                    <a:lnTo>
                      <a:pt x="3393" y="89"/>
                    </a:lnTo>
                    <a:lnTo>
                      <a:pt x="3366" y="62"/>
                    </a:lnTo>
                    <a:lnTo>
                      <a:pt x="3336" y="39"/>
                    </a:lnTo>
                    <a:lnTo>
                      <a:pt x="3300" y="23"/>
                    </a:lnTo>
                    <a:lnTo>
                      <a:pt x="3266" y="12"/>
                    </a:lnTo>
                    <a:lnTo>
                      <a:pt x="3232" y="4"/>
                    </a:lnTo>
                    <a:lnTo>
                      <a:pt x="3196" y="0"/>
                    </a:lnTo>
                    <a:lnTo>
                      <a:pt x="3158" y="0"/>
                    </a:lnTo>
                    <a:lnTo>
                      <a:pt x="3123" y="4"/>
                    </a:lnTo>
                    <a:lnTo>
                      <a:pt x="3085" y="8"/>
                    </a:lnTo>
                    <a:lnTo>
                      <a:pt x="3050" y="19"/>
                    </a:lnTo>
                    <a:lnTo>
                      <a:pt x="3015" y="31"/>
                    </a:lnTo>
                    <a:lnTo>
                      <a:pt x="2980" y="42"/>
                    </a:lnTo>
                    <a:lnTo>
                      <a:pt x="2911" y="77"/>
                    </a:lnTo>
                    <a:lnTo>
                      <a:pt x="2849" y="116"/>
                    </a:lnTo>
                    <a:lnTo>
                      <a:pt x="2780" y="169"/>
                    </a:lnTo>
                    <a:lnTo>
                      <a:pt x="2715" y="231"/>
                    </a:lnTo>
                    <a:lnTo>
                      <a:pt x="2652" y="293"/>
                    </a:lnTo>
                    <a:lnTo>
                      <a:pt x="2595" y="358"/>
                    </a:lnTo>
                    <a:lnTo>
                      <a:pt x="2537" y="424"/>
                    </a:lnTo>
                    <a:lnTo>
                      <a:pt x="2487" y="497"/>
                    </a:lnTo>
                    <a:lnTo>
                      <a:pt x="2441" y="570"/>
                    </a:lnTo>
                    <a:lnTo>
                      <a:pt x="2398" y="644"/>
                    </a:lnTo>
                    <a:lnTo>
                      <a:pt x="2355" y="721"/>
                    </a:lnTo>
                    <a:lnTo>
                      <a:pt x="2317" y="798"/>
                    </a:lnTo>
                    <a:lnTo>
                      <a:pt x="2282" y="878"/>
                    </a:lnTo>
                    <a:lnTo>
                      <a:pt x="2248" y="959"/>
                    </a:lnTo>
                    <a:lnTo>
                      <a:pt x="2187" y="1121"/>
                    </a:lnTo>
                    <a:lnTo>
                      <a:pt x="2132" y="1283"/>
                    </a:lnTo>
                    <a:lnTo>
                      <a:pt x="2020" y="1625"/>
                    </a:lnTo>
                    <a:lnTo>
                      <a:pt x="1881" y="2030"/>
                    </a:lnTo>
                    <a:lnTo>
                      <a:pt x="1816" y="2215"/>
                    </a:lnTo>
                    <a:lnTo>
                      <a:pt x="1758" y="2373"/>
                    </a:lnTo>
                    <a:lnTo>
                      <a:pt x="1712" y="2480"/>
                    </a:lnTo>
                    <a:lnTo>
                      <a:pt x="1697" y="2511"/>
                    </a:lnTo>
                    <a:lnTo>
                      <a:pt x="1684" y="2527"/>
                    </a:lnTo>
                    <a:lnTo>
                      <a:pt x="1550" y="2557"/>
                    </a:lnTo>
                    <a:lnTo>
                      <a:pt x="1411" y="2580"/>
                    </a:lnTo>
                    <a:lnTo>
                      <a:pt x="1087" y="2631"/>
                    </a:lnTo>
                    <a:lnTo>
                      <a:pt x="694" y="2693"/>
                    </a:lnTo>
                    <a:lnTo>
                      <a:pt x="304" y="2758"/>
                    </a:lnTo>
                    <a:lnTo>
                      <a:pt x="0" y="2811"/>
                    </a:lnTo>
                    <a:lnTo>
                      <a:pt x="11" y="2847"/>
                    </a:lnTo>
                    <a:lnTo>
                      <a:pt x="27" y="2892"/>
                    </a:lnTo>
                    <a:lnTo>
                      <a:pt x="54" y="3012"/>
                    </a:lnTo>
                    <a:lnTo>
                      <a:pt x="84" y="3159"/>
                    </a:lnTo>
                    <a:lnTo>
                      <a:pt x="111" y="3320"/>
                    </a:lnTo>
                    <a:lnTo>
                      <a:pt x="161" y="3651"/>
                    </a:lnTo>
                    <a:lnTo>
                      <a:pt x="197" y="3902"/>
                    </a:lnTo>
                    <a:lnTo>
                      <a:pt x="204" y="3975"/>
                    </a:lnTo>
                    <a:lnTo>
                      <a:pt x="208" y="4036"/>
                    </a:lnTo>
                    <a:lnTo>
                      <a:pt x="208" y="4090"/>
                    </a:lnTo>
                    <a:lnTo>
                      <a:pt x="208" y="4133"/>
                    </a:lnTo>
                    <a:lnTo>
                      <a:pt x="200" y="4171"/>
                    </a:lnTo>
                    <a:lnTo>
                      <a:pt x="188" y="4202"/>
                    </a:lnTo>
                    <a:lnTo>
                      <a:pt x="170" y="4229"/>
                    </a:lnTo>
                    <a:lnTo>
                      <a:pt x="147" y="4248"/>
                    </a:lnTo>
                    <a:lnTo>
                      <a:pt x="158" y="4256"/>
                    </a:lnTo>
                    <a:lnTo>
                      <a:pt x="174" y="4264"/>
                    </a:lnTo>
                    <a:lnTo>
                      <a:pt x="197" y="4271"/>
                    </a:lnTo>
                    <a:lnTo>
                      <a:pt x="220" y="4275"/>
                    </a:lnTo>
                    <a:lnTo>
                      <a:pt x="281" y="4280"/>
                    </a:lnTo>
                    <a:lnTo>
                      <a:pt x="355" y="4280"/>
                    </a:lnTo>
                    <a:lnTo>
                      <a:pt x="444" y="4271"/>
                    </a:lnTo>
                    <a:lnTo>
                      <a:pt x="539" y="4264"/>
                    </a:lnTo>
                    <a:lnTo>
                      <a:pt x="755" y="4241"/>
                    </a:lnTo>
                    <a:lnTo>
                      <a:pt x="983" y="4210"/>
                    </a:lnTo>
                    <a:lnTo>
                      <a:pt x="1210" y="4179"/>
                    </a:lnTo>
                    <a:lnTo>
                      <a:pt x="1415" y="4148"/>
                    </a:lnTo>
                    <a:lnTo>
                      <a:pt x="1584" y="4133"/>
                    </a:lnTo>
                    <a:lnTo>
                      <a:pt x="1723" y="4117"/>
                    </a:lnTo>
                    <a:lnTo>
                      <a:pt x="1797" y="4106"/>
                    </a:lnTo>
                    <a:lnTo>
                      <a:pt x="1870" y="4094"/>
                    </a:lnTo>
                    <a:lnTo>
                      <a:pt x="1943" y="4079"/>
                    </a:lnTo>
                    <a:lnTo>
                      <a:pt x="2017" y="4060"/>
                    </a:lnTo>
                    <a:lnTo>
                      <a:pt x="2086" y="4036"/>
                    </a:lnTo>
                    <a:lnTo>
                      <a:pt x="2155" y="4013"/>
                    </a:lnTo>
                    <a:lnTo>
                      <a:pt x="2221" y="3986"/>
                    </a:lnTo>
                    <a:lnTo>
                      <a:pt x="2287" y="3952"/>
                    </a:lnTo>
                    <a:lnTo>
                      <a:pt x="2348" y="3917"/>
                    </a:lnTo>
                    <a:lnTo>
                      <a:pt x="2402" y="3875"/>
                    </a:lnTo>
                    <a:lnTo>
                      <a:pt x="2456" y="3829"/>
                    </a:lnTo>
                    <a:lnTo>
                      <a:pt x="2506" y="3778"/>
                    </a:lnTo>
                    <a:lnTo>
                      <a:pt x="2548" y="3721"/>
                    </a:lnTo>
                    <a:lnTo>
                      <a:pt x="2588" y="3659"/>
                    </a:lnTo>
                    <a:lnTo>
                      <a:pt x="2606" y="3621"/>
                    </a:lnTo>
                    <a:lnTo>
                      <a:pt x="2626" y="3571"/>
                    </a:lnTo>
                    <a:lnTo>
                      <a:pt x="2676" y="3436"/>
                    </a:lnTo>
                    <a:lnTo>
                      <a:pt x="2734" y="3266"/>
                    </a:lnTo>
                    <a:lnTo>
                      <a:pt x="2795" y="3066"/>
                    </a:lnTo>
                    <a:lnTo>
                      <a:pt x="2865" y="2838"/>
                    </a:lnTo>
                    <a:lnTo>
                      <a:pt x="2935" y="2596"/>
                    </a:lnTo>
                    <a:lnTo>
                      <a:pt x="3077" y="2080"/>
                    </a:lnTo>
                    <a:lnTo>
                      <a:pt x="3212" y="1560"/>
                    </a:lnTo>
                    <a:lnTo>
                      <a:pt x="3332" y="1094"/>
                    </a:lnTo>
                    <a:lnTo>
                      <a:pt x="3420" y="724"/>
                    </a:lnTo>
                    <a:lnTo>
                      <a:pt x="3447" y="589"/>
                    </a:lnTo>
                    <a:lnTo>
                      <a:pt x="3463" y="5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3" name="Freeform 29"/>
              <p:cNvSpPr>
                <a:spLocks/>
              </p:cNvSpPr>
              <p:nvPr/>
            </p:nvSpPr>
            <p:spPr bwMode="auto">
              <a:xfrm>
                <a:off x="4914" y="1280"/>
                <a:ext cx="201" cy="152"/>
              </a:xfrm>
              <a:custGeom>
                <a:avLst/>
                <a:gdLst>
                  <a:gd name="T0" fmla="*/ 1952 w 3008"/>
                  <a:gd name="T1" fmla="*/ 1501 h 2273"/>
                  <a:gd name="T2" fmla="*/ 1813 w 3008"/>
                  <a:gd name="T3" fmla="*/ 1590 h 2273"/>
                  <a:gd name="T4" fmla="*/ 1635 w 3008"/>
                  <a:gd name="T5" fmla="*/ 1675 h 2273"/>
                  <a:gd name="T6" fmla="*/ 1412 w 3008"/>
                  <a:gd name="T7" fmla="*/ 1748 h 2273"/>
                  <a:gd name="T8" fmla="*/ 1157 w 3008"/>
                  <a:gd name="T9" fmla="*/ 1814 h 2273"/>
                  <a:gd name="T10" fmla="*/ 872 w 3008"/>
                  <a:gd name="T11" fmla="*/ 1860 h 2273"/>
                  <a:gd name="T12" fmla="*/ 560 w 3008"/>
                  <a:gd name="T13" fmla="*/ 1886 h 2273"/>
                  <a:gd name="T14" fmla="*/ 224 w 3008"/>
                  <a:gd name="T15" fmla="*/ 1883 h 2273"/>
                  <a:gd name="T16" fmla="*/ 43 w 3008"/>
                  <a:gd name="T17" fmla="*/ 1913 h 2273"/>
                  <a:gd name="T18" fmla="*/ 4 w 3008"/>
                  <a:gd name="T19" fmla="*/ 2064 h 2273"/>
                  <a:gd name="T20" fmla="*/ 4 w 3008"/>
                  <a:gd name="T21" fmla="*/ 2137 h 2273"/>
                  <a:gd name="T22" fmla="*/ 32 w 3008"/>
                  <a:gd name="T23" fmla="*/ 2207 h 2273"/>
                  <a:gd name="T24" fmla="*/ 70 w 3008"/>
                  <a:gd name="T25" fmla="*/ 2249 h 2273"/>
                  <a:gd name="T26" fmla="*/ 109 w 3008"/>
                  <a:gd name="T27" fmla="*/ 2264 h 2273"/>
                  <a:gd name="T28" fmla="*/ 193 w 3008"/>
                  <a:gd name="T29" fmla="*/ 2273 h 2273"/>
                  <a:gd name="T30" fmla="*/ 356 w 3008"/>
                  <a:gd name="T31" fmla="*/ 2264 h 2273"/>
                  <a:gd name="T32" fmla="*/ 667 w 3008"/>
                  <a:gd name="T33" fmla="*/ 2234 h 2273"/>
                  <a:gd name="T34" fmla="*/ 1122 w 3008"/>
                  <a:gd name="T35" fmla="*/ 2172 h 2273"/>
                  <a:gd name="T36" fmla="*/ 1496 w 3008"/>
                  <a:gd name="T37" fmla="*/ 2126 h 2273"/>
                  <a:gd name="T38" fmla="*/ 1709 w 3008"/>
                  <a:gd name="T39" fmla="*/ 2099 h 2273"/>
                  <a:gd name="T40" fmla="*/ 1855 w 3008"/>
                  <a:gd name="T41" fmla="*/ 2072 h 2273"/>
                  <a:gd name="T42" fmla="*/ 1998 w 3008"/>
                  <a:gd name="T43" fmla="*/ 2029 h 2273"/>
                  <a:gd name="T44" fmla="*/ 2133 w 3008"/>
                  <a:gd name="T45" fmla="*/ 1979 h 2273"/>
                  <a:gd name="T46" fmla="*/ 2260 w 3008"/>
                  <a:gd name="T47" fmla="*/ 1910 h 2273"/>
                  <a:gd name="T48" fmla="*/ 2368 w 3008"/>
                  <a:gd name="T49" fmla="*/ 1822 h 2273"/>
                  <a:gd name="T50" fmla="*/ 2460 w 3008"/>
                  <a:gd name="T51" fmla="*/ 1714 h 2273"/>
                  <a:gd name="T52" fmla="*/ 2518 w 3008"/>
                  <a:gd name="T53" fmla="*/ 1614 h 2273"/>
                  <a:gd name="T54" fmla="*/ 2591 w 3008"/>
                  <a:gd name="T55" fmla="*/ 1417 h 2273"/>
                  <a:gd name="T56" fmla="*/ 2718 w 3008"/>
                  <a:gd name="T57" fmla="*/ 1028 h 2273"/>
                  <a:gd name="T58" fmla="*/ 2861 w 3008"/>
                  <a:gd name="T59" fmla="*/ 539 h 2273"/>
                  <a:gd name="T60" fmla="*/ 2912 w 3008"/>
                  <a:gd name="T61" fmla="*/ 177 h 2273"/>
                  <a:gd name="T62" fmla="*/ 2684 w 3008"/>
                  <a:gd name="T63" fmla="*/ 562 h 2273"/>
                  <a:gd name="T64" fmla="*/ 2422 w 3008"/>
                  <a:gd name="T65" fmla="*/ 951 h 2273"/>
                  <a:gd name="T66" fmla="*/ 2283 w 3008"/>
                  <a:gd name="T67" fmla="*/ 1136 h 2273"/>
                  <a:gd name="T68" fmla="*/ 2140 w 3008"/>
                  <a:gd name="T69" fmla="*/ 1306 h 2273"/>
                  <a:gd name="T70" fmla="*/ 2002 w 3008"/>
                  <a:gd name="T71" fmla="*/ 1456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8" h="2273">
                    <a:moveTo>
                      <a:pt x="2002" y="1456"/>
                    </a:moveTo>
                    <a:lnTo>
                      <a:pt x="1952" y="1501"/>
                    </a:lnTo>
                    <a:lnTo>
                      <a:pt x="1890" y="1544"/>
                    </a:lnTo>
                    <a:lnTo>
                      <a:pt x="1813" y="1590"/>
                    </a:lnTo>
                    <a:lnTo>
                      <a:pt x="1728" y="1633"/>
                    </a:lnTo>
                    <a:lnTo>
                      <a:pt x="1635" y="1675"/>
                    </a:lnTo>
                    <a:lnTo>
                      <a:pt x="1528" y="1714"/>
                    </a:lnTo>
                    <a:lnTo>
                      <a:pt x="1412" y="1748"/>
                    </a:lnTo>
                    <a:lnTo>
                      <a:pt x="1288" y="1783"/>
                    </a:lnTo>
                    <a:lnTo>
                      <a:pt x="1157" y="1814"/>
                    </a:lnTo>
                    <a:lnTo>
                      <a:pt x="1018" y="1841"/>
                    </a:lnTo>
                    <a:lnTo>
                      <a:pt x="872" y="1860"/>
                    </a:lnTo>
                    <a:lnTo>
                      <a:pt x="718" y="1875"/>
                    </a:lnTo>
                    <a:lnTo>
                      <a:pt x="560" y="1886"/>
                    </a:lnTo>
                    <a:lnTo>
                      <a:pt x="394" y="1886"/>
                    </a:lnTo>
                    <a:lnTo>
                      <a:pt x="224" y="1883"/>
                    </a:lnTo>
                    <a:lnTo>
                      <a:pt x="50" y="1872"/>
                    </a:lnTo>
                    <a:lnTo>
                      <a:pt x="43" y="1913"/>
                    </a:lnTo>
                    <a:lnTo>
                      <a:pt x="12" y="2022"/>
                    </a:lnTo>
                    <a:lnTo>
                      <a:pt x="4" y="2064"/>
                    </a:lnTo>
                    <a:lnTo>
                      <a:pt x="0" y="2103"/>
                    </a:lnTo>
                    <a:lnTo>
                      <a:pt x="4" y="2137"/>
                    </a:lnTo>
                    <a:lnTo>
                      <a:pt x="12" y="2172"/>
                    </a:lnTo>
                    <a:lnTo>
                      <a:pt x="32" y="2207"/>
                    </a:lnTo>
                    <a:lnTo>
                      <a:pt x="59" y="2241"/>
                    </a:lnTo>
                    <a:lnTo>
                      <a:pt x="70" y="2249"/>
                    </a:lnTo>
                    <a:lnTo>
                      <a:pt x="86" y="2257"/>
                    </a:lnTo>
                    <a:lnTo>
                      <a:pt x="109" y="2264"/>
                    </a:lnTo>
                    <a:lnTo>
                      <a:pt x="132" y="2268"/>
                    </a:lnTo>
                    <a:lnTo>
                      <a:pt x="193" y="2273"/>
                    </a:lnTo>
                    <a:lnTo>
                      <a:pt x="267" y="2273"/>
                    </a:lnTo>
                    <a:lnTo>
                      <a:pt x="356" y="2264"/>
                    </a:lnTo>
                    <a:lnTo>
                      <a:pt x="451" y="2257"/>
                    </a:lnTo>
                    <a:lnTo>
                      <a:pt x="667" y="2234"/>
                    </a:lnTo>
                    <a:lnTo>
                      <a:pt x="895" y="2203"/>
                    </a:lnTo>
                    <a:lnTo>
                      <a:pt x="1122" y="2172"/>
                    </a:lnTo>
                    <a:lnTo>
                      <a:pt x="1327" y="2141"/>
                    </a:lnTo>
                    <a:lnTo>
                      <a:pt x="1496" y="2126"/>
                    </a:lnTo>
                    <a:lnTo>
                      <a:pt x="1635" y="2110"/>
                    </a:lnTo>
                    <a:lnTo>
                      <a:pt x="1709" y="2099"/>
                    </a:lnTo>
                    <a:lnTo>
                      <a:pt x="1782" y="2087"/>
                    </a:lnTo>
                    <a:lnTo>
                      <a:pt x="1855" y="2072"/>
                    </a:lnTo>
                    <a:lnTo>
                      <a:pt x="1929" y="2053"/>
                    </a:lnTo>
                    <a:lnTo>
                      <a:pt x="1998" y="2029"/>
                    </a:lnTo>
                    <a:lnTo>
                      <a:pt x="2067" y="2006"/>
                    </a:lnTo>
                    <a:lnTo>
                      <a:pt x="2133" y="1979"/>
                    </a:lnTo>
                    <a:lnTo>
                      <a:pt x="2199" y="1945"/>
                    </a:lnTo>
                    <a:lnTo>
                      <a:pt x="2260" y="1910"/>
                    </a:lnTo>
                    <a:lnTo>
                      <a:pt x="2314" y="1868"/>
                    </a:lnTo>
                    <a:lnTo>
                      <a:pt x="2368" y="1822"/>
                    </a:lnTo>
                    <a:lnTo>
                      <a:pt x="2418" y="1771"/>
                    </a:lnTo>
                    <a:lnTo>
                      <a:pt x="2460" y="1714"/>
                    </a:lnTo>
                    <a:lnTo>
                      <a:pt x="2500" y="1652"/>
                    </a:lnTo>
                    <a:lnTo>
                      <a:pt x="2518" y="1614"/>
                    </a:lnTo>
                    <a:lnTo>
                      <a:pt x="2541" y="1560"/>
                    </a:lnTo>
                    <a:lnTo>
                      <a:pt x="2591" y="1417"/>
                    </a:lnTo>
                    <a:lnTo>
                      <a:pt x="2654" y="1240"/>
                    </a:lnTo>
                    <a:lnTo>
                      <a:pt x="2718" y="1028"/>
                    </a:lnTo>
                    <a:lnTo>
                      <a:pt x="2788" y="793"/>
                    </a:lnTo>
                    <a:lnTo>
                      <a:pt x="2861" y="539"/>
                    </a:lnTo>
                    <a:lnTo>
                      <a:pt x="3008" y="0"/>
                    </a:lnTo>
                    <a:lnTo>
                      <a:pt x="2912" y="177"/>
                    </a:lnTo>
                    <a:lnTo>
                      <a:pt x="2804" y="366"/>
                    </a:lnTo>
                    <a:lnTo>
                      <a:pt x="2684" y="562"/>
                    </a:lnTo>
                    <a:lnTo>
                      <a:pt x="2557" y="758"/>
                    </a:lnTo>
                    <a:lnTo>
                      <a:pt x="2422" y="951"/>
                    </a:lnTo>
                    <a:lnTo>
                      <a:pt x="2353" y="1044"/>
                    </a:lnTo>
                    <a:lnTo>
                      <a:pt x="2283" y="1136"/>
                    </a:lnTo>
                    <a:lnTo>
                      <a:pt x="2214" y="1220"/>
                    </a:lnTo>
                    <a:lnTo>
                      <a:pt x="2140" y="1306"/>
                    </a:lnTo>
                    <a:lnTo>
                      <a:pt x="2071" y="1383"/>
                    </a:lnTo>
                    <a:lnTo>
                      <a:pt x="2002" y="14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4" name="Freeform 30"/>
              <p:cNvSpPr>
                <a:spLocks/>
              </p:cNvSpPr>
              <p:nvPr/>
            </p:nvSpPr>
            <p:spPr bwMode="auto">
              <a:xfrm>
                <a:off x="5055" y="1074"/>
                <a:ext cx="218" cy="424"/>
              </a:xfrm>
              <a:custGeom>
                <a:avLst/>
                <a:gdLst>
                  <a:gd name="T0" fmla="*/ 3273 w 3278"/>
                  <a:gd name="T1" fmla="*/ 3636 h 6360"/>
                  <a:gd name="T2" fmla="*/ 3251 w 3278"/>
                  <a:gd name="T3" fmla="*/ 3197 h 6360"/>
                  <a:gd name="T4" fmla="*/ 3215 w 3278"/>
                  <a:gd name="T5" fmla="*/ 2608 h 6360"/>
                  <a:gd name="T6" fmla="*/ 3189 w 3278"/>
                  <a:gd name="T7" fmla="*/ 2189 h 6360"/>
                  <a:gd name="T8" fmla="*/ 3158 w 3278"/>
                  <a:gd name="T9" fmla="*/ 1872 h 6360"/>
                  <a:gd name="T10" fmla="*/ 3127 w 3278"/>
                  <a:gd name="T11" fmla="*/ 1668 h 6360"/>
                  <a:gd name="T12" fmla="*/ 3081 w 3278"/>
                  <a:gd name="T13" fmla="*/ 1464 h 6360"/>
                  <a:gd name="T14" fmla="*/ 3022 w 3278"/>
                  <a:gd name="T15" fmla="*/ 1264 h 6360"/>
                  <a:gd name="T16" fmla="*/ 2945 w 3278"/>
                  <a:gd name="T17" fmla="*/ 1067 h 6360"/>
                  <a:gd name="T18" fmla="*/ 2841 w 3278"/>
                  <a:gd name="T19" fmla="*/ 856 h 6360"/>
                  <a:gd name="T20" fmla="*/ 2730 w 3278"/>
                  <a:gd name="T21" fmla="*/ 621 h 6360"/>
                  <a:gd name="T22" fmla="*/ 2607 w 3278"/>
                  <a:gd name="T23" fmla="*/ 385 h 6360"/>
                  <a:gd name="T24" fmla="*/ 2537 w 3278"/>
                  <a:gd name="T25" fmla="*/ 278 h 6360"/>
                  <a:gd name="T26" fmla="*/ 2460 w 3278"/>
                  <a:gd name="T27" fmla="*/ 174 h 6360"/>
                  <a:gd name="T28" fmla="*/ 2371 w 3278"/>
                  <a:gd name="T29" fmla="*/ 81 h 6360"/>
                  <a:gd name="T30" fmla="*/ 2271 w 3278"/>
                  <a:gd name="T31" fmla="*/ 0 h 6360"/>
                  <a:gd name="T32" fmla="*/ 1693 w 3278"/>
                  <a:gd name="T33" fmla="*/ 686 h 6360"/>
                  <a:gd name="T34" fmla="*/ 1515 w 3278"/>
                  <a:gd name="T35" fmla="*/ 887 h 6360"/>
                  <a:gd name="T36" fmla="*/ 1338 w 3278"/>
                  <a:gd name="T37" fmla="*/ 1056 h 6360"/>
                  <a:gd name="T38" fmla="*/ 1172 w 3278"/>
                  <a:gd name="T39" fmla="*/ 1195 h 6360"/>
                  <a:gd name="T40" fmla="*/ 1006 w 3278"/>
                  <a:gd name="T41" fmla="*/ 1295 h 6360"/>
                  <a:gd name="T42" fmla="*/ 929 w 3278"/>
                  <a:gd name="T43" fmla="*/ 1325 h 6360"/>
                  <a:gd name="T44" fmla="*/ 848 w 3278"/>
                  <a:gd name="T45" fmla="*/ 1349 h 6360"/>
                  <a:gd name="T46" fmla="*/ 767 w 3278"/>
                  <a:gd name="T47" fmla="*/ 1537 h 6360"/>
                  <a:gd name="T48" fmla="*/ 663 w 3278"/>
                  <a:gd name="T49" fmla="*/ 1741 h 6360"/>
                  <a:gd name="T50" fmla="*/ 431 w 3278"/>
                  <a:gd name="T51" fmla="*/ 2176 h 6360"/>
                  <a:gd name="T52" fmla="*/ 320 w 3278"/>
                  <a:gd name="T53" fmla="*/ 2400 h 6360"/>
                  <a:gd name="T54" fmla="*/ 223 w 3278"/>
                  <a:gd name="T55" fmla="*/ 2615 h 6360"/>
                  <a:gd name="T56" fmla="*/ 154 w 3278"/>
                  <a:gd name="T57" fmla="*/ 2828 h 6360"/>
                  <a:gd name="T58" fmla="*/ 123 w 3278"/>
                  <a:gd name="T59" fmla="*/ 2978 h 6360"/>
                  <a:gd name="T60" fmla="*/ 84 w 3278"/>
                  <a:gd name="T61" fmla="*/ 3464 h 6360"/>
                  <a:gd name="T62" fmla="*/ 42 w 3278"/>
                  <a:gd name="T63" fmla="*/ 4110 h 6360"/>
                  <a:gd name="T64" fmla="*/ 30 w 3278"/>
                  <a:gd name="T65" fmla="*/ 4546 h 6360"/>
                  <a:gd name="T66" fmla="*/ 30 w 3278"/>
                  <a:gd name="T67" fmla="*/ 5031 h 6360"/>
                  <a:gd name="T68" fmla="*/ 19 w 3278"/>
                  <a:gd name="T69" fmla="*/ 5567 h 6360"/>
                  <a:gd name="T70" fmla="*/ 11 w 3278"/>
                  <a:gd name="T71" fmla="*/ 5893 h 6360"/>
                  <a:gd name="T72" fmla="*/ 3 w 3278"/>
                  <a:gd name="T73" fmla="*/ 6052 h 6360"/>
                  <a:gd name="T74" fmla="*/ 100 w 3278"/>
                  <a:gd name="T75" fmla="*/ 6170 h 6360"/>
                  <a:gd name="T76" fmla="*/ 308 w 3278"/>
                  <a:gd name="T77" fmla="*/ 6228 h 6360"/>
                  <a:gd name="T78" fmla="*/ 513 w 3278"/>
                  <a:gd name="T79" fmla="*/ 6275 h 6360"/>
                  <a:gd name="T80" fmla="*/ 717 w 3278"/>
                  <a:gd name="T81" fmla="*/ 6310 h 6360"/>
                  <a:gd name="T82" fmla="*/ 921 w 3278"/>
                  <a:gd name="T83" fmla="*/ 6337 h 6360"/>
                  <a:gd name="T84" fmla="*/ 1125 w 3278"/>
                  <a:gd name="T85" fmla="*/ 6355 h 6360"/>
                  <a:gd name="T86" fmla="*/ 1326 w 3278"/>
                  <a:gd name="T87" fmla="*/ 6360 h 6360"/>
                  <a:gd name="T88" fmla="*/ 1526 w 3278"/>
                  <a:gd name="T89" fmla="*/ 6360 h 6360"/>
                  <a:gd name="T90" fmla="*/ 1823 w 3278"/>
                  <a:gd name="T91" fmla="*/ 6337 h 6360"/>
                  <a:gd name="T92" fmla="*/ 2217 w 3278"/>
                  <a:gd name="T93" fmla="*/ 6278 h 6360"/>
                  <a:gd name="T94" fmla="*/ 2598 w 3278"/>
                  <a:gd name="T95" fmla="*/ 6186 h 6360"/>
                  <a:gd name="T96" fmla="*/ 2977 w 3278"/>
                  <a:gd name="T97" fmla="*/ 6063 h 6360"/>
                  <a:gd name="T98" fmla="*/ 3173 w 3278"/>
                  <a:gd name="T99" fmla="*/ 5878 h 6360"/>
                  <a:gd name="T100" fmla="*/ 3196 w 3278"/>
                  <a:gd name="T101" fmla="*/ 5655 h 6360"/>
                  <a:gd name="T102" fmla="*/ 3212 w 3278"/>
                  <a:gd name="T103" fmla="*/ 5320 h 6360"/>
                  <a:gd name="T104" fmla="*/ 3223 w 3278"/>
                  <a:gd name="T105" fmla="*/ 4931 h 6360"/>
                  <a:gd name="T106" fmla="*/ 3251 w 3278"/>
                  <a:gd name="T107" fmla="*/ 4438 h 6360"/>
                  <a:gd name="T108" fmla="*/ 3273 w 3278"/>
                  <a:gd name="T109" fmla="*/ 3948 h 6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78" h="6360">
                    <a:moveTo>
                      <a:pt x="3278" y="3786"/>
                    </a:moveTo>
                    <a:lnTo>
                      <a:pt x="3273" y="3636"/>
                    </a:lnTo>
                    <a:lnTo>
                      <a:pt x="3269" y="3491"/>
                    </a:lnTo>
                    <a:lnTo>
                      <a:pt x="3251" y="3197"/>
                    </a:lnTo>
                    <a:lnTo>
                      <a:pt x="3231" y="2901"/>
                    </a:lnTo>
                    <a:lnTo>
                      <a:pt x="3215" y="2608"/>
                    </a:lnTo>
                    <a:lnTo>
                      <a:pt x="3204" y="2396"/>
                    </a:lnTo>
                    <a:lnTo>
                      <a:pt x="3189" y="2189"/>
                    </a:lnTo>
                    <a:lnTo>
                      <a:pt x="3169" y="1976"/>
                    </a:lnTo>
                    <a:lnTo>
                      <a:pt x="3158" y="1872"/>
                    </a:lnTo>
                    <a:lnTo>
                      <a:pt x="3142" y="1768"/>
                    </a:lnTo>
                    <a:lnTo>
                      <a:pt x="3127" y="1668"/>
                    </a:lnTo>
                    <a:lnTo>
                      <a:pt x="3104" y="1564"/>
                    </a:lnTo>
                    <a:lnTo>
                      <a:pt x="3081" y="1464"/>
                    </a:lnTo>
                    <a:lnTo>
                      <a:pt x="3054" y="1364"/>
                    </a:lnTo>
                    <a:lnTo>
                      <a:pt x="3022" y="1264"/>
                    </a:lnTo>
                    <a:lnTo>
                      <a:pt x="2984" y="1164"/>
                    </a:lnTo>
                    <a:lnTo>
                      <a:pt x="2945" y="1067"/>
                    </a:lnTo>
                    <a:lnTo>
                      <a:pt x="2899" y="971"/>
                    </a:lnTo>
                    <a:lnTo>
                      <a:pt x="2841" y="856"/>
                    </a:lnTo>
                    <a:lnTo>
                      <a:pt x="2788" y="740"/>
                    </a:lnTo>
                    <a:lnTo>
                      <a:pt x="2730" y="621"/>
                    </a:lnTo>
                    <a:lnTo>
                      <a:pt x="2672" y="501"/>
                    </a:lnTo>
                    <a:lnTo>
                      <a:pt x="2607" y="385"/>
                    </a:lnTo>
                    <a:lnTo>
                      <a:pt x="2571" y="332"/>
                    </a:lnTo>
                    <a:lnTo>
                      <a:pt x="2537" y="278"/>
                    </a:lnTo>
                    <a:lnTo>
                      <a:pt x="2498" y="224"/>
                    </a:lnTo>
                    <a:lnTo>
                      <a:pt x="2460" y="174"/>
                    </a:lnTo>
                    <a:lnTo>
                      <a:pt x="2417" y="127"/>
                    </a:lnTo>
                    <a:lnTo>
                      <a:pt x="2371" y="81"/>
                    </a:lnTo>
                    <a:lnTo>
                      <a:pt x="2325" y="39"/>
                    </a:lnTo>
                    <a:lnTo>
                      <a:pt x="2271" y="0"/>
                    </a:lnTo>
                    <a:lnTo>
                      <a:pt x="1877" y="471"/>
                    </a:lnTo>
                    <a:lnTo>
                      <a:pt x="1693" y="686"/>
                    </a:lnTo>
                    <a:lnTo>
                      <a:pt x="1603" y="790"/>
                    </a:lnTo>
                    <a:lnTo>
                      <a:pt x="1515" y="887"/>
                    </a:lnTo>
                    <a:lnTo>
                      <a:pt x="1426" y="975"/>
                    </a:lnTo>
                    <a:lnTo>
                      <a:pt x="1338" y="1056"/>
                    </a:lnTo>
                    <a:lnTo>
                      <a:pt x="1253" y="1129"/>
                    </a:lnTo>
                    <a:lnTo>
                      <a:pt x="1172" y="1195"/>
                    </a:lnTo>
                    <a:lnTo>
                      <a:pt x="1087" y="1248"/>
                    </a:lnTo>
                    <a:lnTo>
                      <a:pt x="1006" y="1295"/>
                    </a:lnTo>
                    <a:lnTo>
                      <a:pt x="968" y="1314"/>
                    </a:lnTo>
                    <a:lnTo>
                      <a:pt x="929" y="1325"/>
                    </a:lnTo>
                    <a:lnTo>
                      <a:pt x="887" y="1341"/>
                    </a:lnTo>
                    <a:lnTo>
                      <a:pt x="848" y="1349"/>
                    </a:lnTo>
                    <a:lnTo>
                      <a:pt x="810" y="1442"/>
                    </a:lnTo>
                    <a:lnTo>
                      <a:pt x="767" y="1537"/>
                    </a:lnTo>
                    <a:lnTo>
                      <a:pt x="717" y="1637"/>
                    </a:lnTo>
                    <a:lnTo>
                      <a:pt x="663" y="1741"/>
                    </a:lnTo>
                    <a:lnTo>
                      <a:pt x="547" y="1957"/>
                    </a:lnTo>
                    <a:lnTo>
                      <a:pt x="431" y="2176"/>
                    </a:lnTo>
                    <a:lnTo>
                      <a:pt x="374" y="2289"/>
                    </a:lnTo>
                    <a:lnTo>
                      <a:pt x="320" y="2400"/>
                    </a:lnTo>
                    <a:lnTo>
                      <a:pt x="270" y="2508"/>
                    </a:lnTo>
                    <a:lnTo>
                      <a:pt x="223" y="2615"/>
                    </a:lnTo>
                    <a:lnTo>
                      <a:pt x="184" y="2724"/>
                    </a:lnTo>
                    <a:lnTo>
                      <a:pt x="154" y="2828"/>
                    </a:lnTo>
                    <a:lnTo>
                      <a:pt x="131" y="2928"/>
                    </a:lnTo>
                    <a:lnTo>
                      <a:pt x="123" y="2978"/>
                    </a:lnTo>
                    <a:lnTo>
                      <a:pt x="119" y="3024"/>
                    </a:lnTo>
                    <a:lnTo>
                      <a:pt x="84" y="3464"/>
                    </a:lnTo>
                    <a:lnTo>
                      <a:pt x="54" y="3894"/>
                    </a:lnTo>
                    <a:lnTo>
                      <a:pt x="42" y="4110"/>
                    </a:lnTo>
                    <a:lnTo>
                      <a:pt x="34" y="4326"/>
                    </a:lnTo>
                    <a:lnTo>
                      <a:pt x="30" y="4546"/>
                    </a:lnTo>
                    <a:lnTo>
                      <a:pt x="30" y="4765"/>
                    </a:lnTo>
                    <a:lnTo>
                      <a:pt x="30" y="5031"/>
                    </a:lnTo>
                    <a:lnTo>
                      <a:pt x="23" y="5300"/>
                    </a:lnTo>
                    <a:lnTo>
                      <a:pt x="19" y="5567"/>
                    </a:lnTo>
                    <a:lnTo>
                      <a:pt x="16" y="5836"/>
                    </a:lnTo>
                    <a:lnTo>
                      <a:pt x="11" y="5893"/>
                    </a:lnTo>
                    <a:lnTo>
                      <a:pt x="7" y="5966"/>
                    </a:lnTo>
                    <a:lnTo>
                      <a:pt x="3" y="6052"/>
                    </a:lnTo>
                    <a:lnTo>
                      <a:pt x="0" y="6140"/>
                    </a:lnTo>
                    <a:lnTo>
                      <a:pt x="100" y="6170"/>
                    </a:lnTo>
                    <a:lnTo>
                      <a:pt x="204" y="6201"/>
                    </a:lnTo>
                    <a:lnTo>
                      <a:pt x="308" y="6228"/>
                    </a:lnTo>
                    <a:lnTo>
                      <a:pt x="408" y="6251"/>
                    </a:lnTo>
                    <a:lnTo>
                      <a:pt x="513" y="6275"/>
                    </a:lnTo>
                    <a:lnTo>
                      <a:pt x="617" y="6294"/>
                    </a:lnTo>
                    <a:lnTo>
                      <a:pt x="717" y="6310"/>
                    </a:lnTo>
                    <a:lnTo>
                      <a:pt x="821" y="6325"/>
                    </a:lnTo>
                    <a:lnTo>
                      <a:pt x="921" y="6337"/>
                    </a:lnTo>
                    <a:lnTo>
                      <a:pt x="1025" y="6348"/>
                    </a:lnTo>
                    <a:lnTo>
                      <a:pt x="1125" y="6355"/>
                    </a:lnTo>
                    <a:lnTo>
                      <a:pt x="1226" y="6360"/>
                    </a:lnTo>
                    <a:lnTo>
                      <a:pt x="1326" y="6360"/>
                    </a:lnTo>
                    <a:lnTo>
                      <a:pt x="1426" y="6360"/>
                    </a:lnTo>
                    <a:lnTo>
                      <a:pt x="1526" y="6360"/>
                    </a:lnTo>
                    <a:lnTo>
                      <a:pt x="1627" y="6355"/>
                    </a:lnTo>
                    <a:lnTo>
                      <a:pt x="1823" y="6337"/>
                    </a:lnTo>
                    <a:lnTo>
                      <a:pt x="2020" y="6313"/>
                    </a:lnTo>
                    <a:lnTo>
                      <a:pt x="2217" y="6278"/>
                    </a:lnTo>
                    <a:lnTo>
                      <a:pt x="2410" y="6236"/>
                    </a:lnTo>
                    <a:lnTo>
                      <a:pt x="2598" y="6186"/>
                    </a:lnTo>
                    <a:lnTo>
                      <a:pt x="2788" y="6129"/>
                    </a:lnTo>
                    <a:lnTo>
                      <a:pt x="2977" y="6063"/>
                    </a:lnTo>
                    <a:lnTo>
                      <a:pt x="3158" y="5986"/>
                    </a:lnTo>
                    <a:lnTo>
                      <a:pt x="3173" y="5878"/>
                    </a:lnTo>
                    <a:lnTo>
                      <a:pt x="3185" y="5766"/>
                    </a:lnTo>
                    <a:lnTo>
                      <a:pt x="3196" y="5655"/>
                    </a:lnTo>
                    <a:lnTo>
                      <a:pt x="3201" y="5543"/>
                    </a:lnTo>
                    <a:lnTo>
                      <a:pt x="3212" y="5320"/>
                    </a:lnTo>
                    <a:lnTo>
                      <a:pt x="3215" y="5092"/>
                    </a:lnTo>
                    <a:lnTo>
                      <a:pt x="3223" y="4931"/>
                    </a:lnTo>
                    <a:lnTo>
                      <a:pt x="3231" y="4765"/>
                    </a:lnTo>
                    <a:lnTo>
                      <a:pt x="3251" y="4438"/>
                    </a:lnTo>
                    <a:lnTo>
                      <a:pt x="3269" y="4110"/>
                    </a:lnTo>
                    <a:lnTo>
                      <a:pt x="3273" y="3948"/>
                    </a:lnTo>
                    <a:lnTo>
                      <a:pt x="3278" y="378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5" name="Freeform 31"/>
              <p:cNvSpPr>
                <a:spLocks/>
              </p:cNvSpPr>
              <p:nvPr/>
            </p:nvSpPr>
            <p:spPr bwMode="auto">
              <a:xfrm>
                <a:off x="5055" y="1080"/>
                <a:ext cx="218" cy="416"/>
              </a:xfrm>
              <a:custGeom>
                <a:avLst/>
                <a:gdLst>
                  <a:gd name="T0" fmla="*/ 3223 w 3278"/>
                  <a:gd name="T1" fmla="*/ 4854 h 6244"/>
                  <a:gd name="T2" fmla="*/ 3251 w 3278"/>
                  <a:gd name="T3" fmla="*/ 4361 h 6244"/>
                  <a:gd name="T4" fmla="*/ 3273 w 3278"/>
                  <a:gd name="T5" fmla="*/ 3871 h 6244"/>
                  <a:gd name="T6" fmla="*/ 3273 w 3278"/>
                  <a:gd name="T7" fmla="*/ 3559 h 6244"/>
                  <a:gd name="T8" fmla="*/ 3251 w 3278"/>
                  <a:gd name="T9" fmla="*/ 3120 h 6244"/>
                  <a:gd name="T10" fmla="*/ 3215 w 3278"/>
                  <a:gd name="T11" fmla="*/ 2531 h 6244"/>
                  <a:gd name="T12" fmla="*/ 3189 w 3278"/>
                  <a:gd name="T13" fmla="*/ 2112 h 6244"/>
                  <a:gd name="T14" fmla="*/ 3158 w 3278"/>
                  <a:gd name="T15" fmla="*/ 1795 h 6244"/>
                  <a:gd name="T16" fmla="*/ 3127 w 3278"/>
                  <a:gd name="T17" fmla="*/ 1591 h 6244"/>
                  <a:gd name="T18" fmla="*/ 3081 w 3278"/>
                  <a:gd name="T19" fmla="*/ 1387 h 6244"/>
                  <a:gd name="T20" fmla="*/ 3022 w 3278"/>
                  <a:gd name="T21" fmla="*/ 1187 h 6244"/>
                  <a:gd name="T22" fmla="*/ 2945 w 3278"/>
                  <a:gd name="T23" fmla="*/ 990 h 6244"/>
                  <a:gd name="T24" fmla="*/ 2841 w 3278"/>
                  <a:gd name="T25" fmla="*/ 779 h 6244"/>
                  <a:gd name="T26" fmla="*/ 2730 w 3278"/>
                  <a:gd name="T27" fmla="*/ 544 h 6244"/>
                  <a:gd name="T28" fmla="*/ 2607 w 3278"/>
                  <a:gd name="T29" fmla="*/ 308 h 6244"/>
                  <a:gd name="T30" fmla="*/ 2537 w 3278"/>
                  <a:gd name="T31" fmla="*/ 201 h 6244"/>
                  <a:gd name="T32" fmla="*/ 2460 w 3278"/>
                  <a:gd name="T33" fmla="*/ 97 h 6244"/>
                  <a:gd name="T34" fmla="*/ 2371 w 3278"/>
                  <a:gd name="T35" fmla="*/ 4 h 6244"/>
                  <a:gd name="T36" fmla="*/ 2360 w 3278"/>
                  <a:gd name="T37" fmla="*/ 0 h 6244"/>
                  <a:gd name="T38" fmla="*/ 2333 w 3278"/>
                  <a:gd name="T39" fmla="*/ 27 h 6244"/>
                  <a:gd name="T40" fmla="*/ 2301 w 3278"/>
                  <a:gd name="T41" fmla="*/ 74 h 6244"/>
                  <a:gd name="T42" fmla="*/ 2271 w 3278"/>
                  <a:gd name="T43" fmla="*/ 101 h 6244"/>
                  <a:gd name="T44" fmla="*/ 2256 w 3278"/>
                  <a:gd name="T45" fmla="*/ 101 h 6244"/>
                  <a:gd name="T46" fmla="*/ 2221 w 3278"/>
                  <a:gd name="T47" fmla="*/ 136 h 6244"/>
                  <a:gd name="T48" fmla="*/ 2186 w 3278"/>
                  <a:gd name="T49" fmla="*/ 154 h 6244"/>
                  <a:gd name="T50" fmla="*/ 2113 w 3278"/>
                  <a:gd name="T51" fmla="*/ 174 h 6244"/>
                  <a:gd name="T52" fmla="*/ 2040 w 3278"/>
                  <a:gd name="T53" fmla="*/ 190 h 6244"/>
                  <a:gd name="T54" fmla="*/ 1977 w 3278"/>
                  <a:gd name="T55" fmla="*/ 220 h 6244"/>
                  <a:gd name="T56" fmla="*/ 1739 w 3278"/>
                  <a:gd name="T57" fmla="*/ 590 h 6244"/>
                  <a:gd name="T58" fmla="*/ 1306 w 3278"/>
                  <a:gd name="T59" fmla="*/ 1299 h 6244"/>
                  <a:gd name="T60" fmla="*/ 975 w 3278"/>
                  <a:gd name="T61" fmla="*/ 1827 h 6244"/>
                  <a:gd name="T62" fmla="*/ 744 w 3278"/>
                  <a:gd name="T63" fmla="*/ 2169 h 6244"/>
                  <a:gd name="T64" fmla="*/ 505 w 3278"/>
                  <a:gd name="T65" fmla="*/ 2500 h 6244"/>
                  <a:gd name="T66" fmla="*/ 250 w 3278"/>
                  <a:gd name="T67" fmla="*/ 2816 h 6244"/>
                  <a:gd name="T68" fmla="*/ 80 w 3278"/>
                  <a:gd name="T69" fmla="*/ 3401 h 6244"/>
                  <a:gd name="T70" fmla="*/ 42 w 3278"/>
                  <a:gd name="T71" fmla="*/ 4041 h 6244"/>
                  <a:gd name="T72" fmla="*/ 30 w 3278"/>
                  <a:gd name="T73" fmla="*/ 4472 h 6244"/>
                  <a:gd name="T74" fmla="*/ 30 w 3278"/>
                  <a:gd name="T75" fmla="*/ 4954 h 6244"/>
                  <a:gd name="T76" fmla="*/ 19 w 3278"/>
                  <a:gd name="T77" fmla="*/ 5490 h 6244"/>
                  <a:gd name="T78" fmla="*/ 11 w 3278"/>
                  <a:gd name="T79" fmla="*/ 5836 h 6244"/>
                  <a:gd name="T80" fmla="*/ 0 w 3278"/>
                  <a:gd name="T81" fmla="*/ 6047 h 6244"/>
                  <a:gd name="T82" fmla="*/ 184 w 3278"/>
                  <a:gd name="T83" fmla="*/ 6183 h 6244"/>
                  <a:gd name="T84" fmla="*/ 567 w 3278"/>
                  <a:gd name="T85" fmla="*/ 6221 h 6244"/>
                  <a:gd name="T86" fmla="*/ 956 w 3278"/>
                  <a:gd name="T87" fmla="*/ 6240 h 6244"/>
                  <a:gd name="T88" fmla="*/ 1353 w 3278"/>
                  <a:gd name="T89" fmla="*/ 6244 h 6244"/>
                  <a:gd name="T90" fmla="*/ 1758 w 3278"/>
                  <a:gd name="T91" fmla="*/ 6228 h 6244"/>
                  <a:gd name="T92" fmla="*/ 2159 w 3278"/>
                  <a:gd name="T93" fmla="*/ 6194 h 6244"/>
                  <a:gd name="T94" fmla="*/ 2557 w 3278"/>
                  <a:gd name="T95" fmla="*/ 6140 h 6244"/>
                  <a:gd name="T96" fmla="*/ 2949 w 3278"/>
                  <a:gd name="T97" fmla="*/ 6063 h 6244"/>
                  <a:gd name="T98" fmla="*/ 3158 w 3278"/>
                  <a:gd name="T99" fmla="*/ 5928 h 6244"/>
                  <a:gd name="T100" fmla="*/ 3185 w 3278"/>
                  <a:gd name="T101" fmla="*/ 5701 h 6244"/>
                  <a:gd name="T102" fmla="*/ 3201 w 3278"/>
                  <a:gd name="T103" fmla="*/ 5474 h 6244"/>
                  <a:gd name="T104" fmla="*/ 3215 w 3278"/>
                  <a:gd name="T105" fmla="*/ 5015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78" h="6244">
                    <a:moveTo>
                      <a:pt x="3215" y="5015"/>
                    </a:moveTo>
                    <a:lnTo>
                      <a:pt x="3223" y="4854"/>
                    </a:lnTo>
                    <a:lnTo>
                      <a:pt x="3231" y="4688"/>
                    </a:lnTo>
                    <a:lnTo>
                      <a:pt x="3251" y="4361"/>
                    </a:lnTo>
                    <a:lnTo>
                      <a:pt x="3269" y="4033"/>
                    </a:lnTo>
                    <a:lnTo>
                      <a:pt x="3273" y="3871"/>
                    </a:lnTo>
                    <a:lnTo>
                      <a:pt x="3278" y="3709"/>
                    </a:lnTo>
                    <a:lnTo>
                      <a:pt x="3273" y="3559"/>
                    </a:lnTo>
                    <a:lnTo>
                      <a:pt x="3269" y="3414"/>
                    </a:lnTo>
                    <a:lnTo>
                      <a:pt x="3251" y="3120"/>
                    </a:lnTo>
                    <a:lnTo>
                      <a:pt x="3231" y="2824"/>
                    </a:lnTo>
                    <a:lnTo>
                      <a:pt x="3215" y="2531"/>
                    </a:lnTo>
                    <a:lnTo>
                      <a:pt x="3204" y="2319"/>
                    </a:lnTo>
                    <a:lnTo>
                      <a:pt x="3189" y="2112"/>
                    </a:lnTo>
                    <a:lnTo>
                      <a:pt x="3169" y="1899"/>
                    </a:lnTo>
                    <a:lnTo>
                      <a:pt x="3158" y="1795"/>
                    </a:lnTo>
                    <a:lnTo>
                      <a:pt x="3142" y="1691"/>
                    </a:lnTo>
                    <a:lnTo>
                      <a:pt x="3127" y="1591"/>
                    </a:lnTo>
                    <a:lnTo>
                      <a:pt x="3104" y="1487"/>
                    </a:lnTo>
                    <a:lnTo>
                      <a:pt x="3081" y="1387"/>
                    </a:lnTo>
                    <a:lnTo>
                      <a:pt x="3054" y="1287"/>
                    </a:lnTo>
                    <a:lnTo>
                      <a:pt x="3022" y="1187"/>
                    </a:lnTo>
                    <a:lnTo>
                      <a:pt x="2984" y="1087"/>
                    </a:lnTo>
                    <a:lnTo>
                      <a:pt x="2945" y="990"/>
                    </a:lnTo>
                    <a:lnTo>
                      <a:pt x="2899" y="894"/>
                    </a:lnTo>
                    <a:lnTo>
                      <a:pt x="2841" y="779"/>
                    </a:lnTo>
                    <a:lnTo>
                      <a:pt x="2788" y="663"/>
                    </a:lnTo>
                    <a:lnTo>
                      <a:pt x="2730" y="544"/>
                    </a:lnTo>
                    <a:lnTo>
                      <a:pt x="2672" y="424"/>
                    </a:lnTo>
                    <a:lnTo>
                      <a:pt x="2607" y="308"/>
                    </a:lnTo>
                    <a:lnTo>
                      <a:pt x="2571" y="255"/>
                    </a:lnTo>
                    <a:lnTo>
                      <a:pt x="2537" y="201"/>
                    </a:lnTo>
                    <a:lnTo>
                      <a:pt x="2498" y="147"/>
                    </a:lnTo>
                    <a:lnTo>
                      <a:pt x="2460" y="97"/>
                    </a:lnTo>
                    <a:lnTo>
                      <a:pt x="2417" y="50"/>
                    </a:lnTo>
                    <a:lnTo>
                      <a:pt x="2371" y="4"/>
                    </a:lnTo>
                    <a:lnTo>
                      <a:pt x="2367" y="0"/>
                    </a:lnTo>
                    <a:lnTo>
                      <a:pt x="2360" y="0"/>
                    </a:lnTo>
                    <a:lnTo>
                      <a:pt x="2348" y="12"/>
                    </a:lnTo>
                    <a:lnTo>
                      <a:pt x="2333" y="27"/>
                    </a:lnTo>
                    <a:lnTo>
                      <a:pt x="2317" y="50"/>
                    </a:lnTo>
                    <a:lnTo>
                      <a:pt x="2301" y="74"/>
                    </a:lnTo>
                    <a:lnTo>
                      <a:pt x="2287" y="93"/>
                    </a:lnTo>
                    <a:lnTo>
                      <a:pt x="2271" y="101"/>
                    </a:lnTo>
                    <a:lnTo>
                      <a:pt x="2263" y="101"/>
                    </a:lnTo>
                    <a:lnTo>
                      <a:pt x="2256" y="101"/>
                    </a:lnTo>
                    <a:lnTo>
                      <a:pt x="2240" y="120"/>
                    </a:lnTo>
                    <a:lnTo>
                      <a:pt x="2221" y="136"/>
                    </a:lnTo>
                    <a:lnTo>
                      <a:pt x="2201" y="147"/>
                    </a:lnTo>
                    <a:lnTo>
                      <a:pt x="2186" y="154"/>
                    </a:lnTo>
                    <a:lnTo>
                      <a:pt x="2147" y="166"/>
                    </a:lnTo>
                    <a:lnTo>
                      <a:pt x="2113" y="174"/>
                    </a:lnTo>
                    <a:lnTo>
                      <a:pt x="2074" y="178"/>
                    </a:lnTo>
                    <a:lnTo>
                      <a:pt x="2040" y="190"/>
                    </a:lnTo>
                    <a:lnTo>
                      <a:pt x="1997" y="204"/>
                    </a:lnTo>
                    <a:lnTo>
                      <a:pt x="1977" y="220"/>
                    </a:lnTo>
                    <a:lnTo>
                      <a:pt x="1959" y="236"/>
                    </a:lnTo>
                    <a:lnTo>
                      <a:pt x="1739" y="590"/>
                    </a:lnTo>
                    <a:lnTo>
                      <a:pt x="1523" y="944"/>
                    </a:lnTo>
                    <a:lnTo>
                      <a:pt x="1306" y="1299"/>
                    </a:lnTo>
                    <a:lnTo>
                      <a:pt x="1087" y="1653"/>
                    </a:lnTo>
                    <a:lnTo>
                      <a:pt x="975" y="1827"/>
                    </a:lnTo>
                    <a:lnTo>
                      <a:pt x="860" y="1999"/>
                    </a:lnTo>
                    <a:lnTo>
                      <a:pt x="744" y="2169"/>
                    </a:lnTo>
                    <a:lnTo>
                      <a:pt x="624" y="2334"/>
                    </a:lnTo>
                    <a:lnTo>
                      <a:pt x="505" y="2500"/>
                    </a:lnTo>
                    <a:lnTo>
                      <a:pt x="377" y="2658"/>
                    </a:lnTo>
                    <a:lnTo>
                      <a:pt x="250" y="2816"/>
                    </a:lnTo>
                    <a:lnTo>
                      <a:pt x="116" y="2970"/>
                    </a:lnTo>
                    <a:lnTo>
                      <a:pt x="80" y="3401"/>
                    </a:lnTo>
                    <a:lnTo>
                      <a:pt x="54" y="3829"/>
                    </a:lnTo>
                    <a:lnTo>
                      <a:pt x="42" y="4041"/>
                    </a:lnTo>
                    <a:lnTo>
                      <a:pt x="34" y="4256"/>
                    </a:lnTo>
                    <a:lnTo>
                      <a:pt x="30" y="4472"/>
                    </a:lnTo>
                    <a:lnTo>
                      <a:pt x="30" y="4688"/>
                    </a:lnTo>
                    <a:lnTo>
                      <a:pt x="30" y="4954"/>
                    </a:lnTo>
                    <a:lnTo>
                      <a:pt x="23" y="5223"/>
                    </a:lnTo>
                    <a:lnTo>
                      <a:pt x="19" y="5490"/>
                    </a:lnTo>
                    <a:lnTo>
                      <a:pt x="16" y="5759"/>
                    </a:lnTo>
                    <a:lnTo>
                      <a:pt x="11" y="5836"/>
                    </a:lnTo>
                    <a:lnTo>
                      <a:pt x="3" y="5936"/>
                    </a:lnTo>
                    <a:lnTo>
                      <a:pt x="0" y="6047"/>
                    </a:lnTo>
                    <a:lnTo>
                      <a:pt x="0" y="6159"/>
                    </a:lnTo>
                    <a:lnTo>
                      <a:pt x="184" y="6183"/>
                    </a:lnTo>
                    <a:lnTo>
                      <a:pt x="374" y="6206"/>
                    </a:lnTo>
                    <a:lnTo>
                      <a:pt x="567" y="6221"/>
                    </a:lnTo>
                    <a:lnTo>
                      <a:pt x="760" y="6233"/>
                    </a:lnTo>
                    <a:lnTo>
                      <a:pt x="956" y="6240"/>
                    </a:lnTo>
                    <a:lnTo>
                      <a:pt x="1156" y="6244"/>
                    </a:lnTo>
                    <a:lnTo>
                      <a:pt x="1353" y="6244"/>
                    </a:lnTo>
                    <a:lnTo>
                      <a:pt x="1553" y="6236"/>
                    </a:lnTo>
                    <a:lnTo>
                      <a:pt x="1758" y="6228"/>
                    </a:lnTo>
                    <a:lnTo>
                      <a:pt x="1959" y="6213"/>
                    </a:lnTo>
                    <a:lnTo>
                      <a:pt x="2159" y="6194"/>
                    </a:lnTo>
                    <a:lnTo>
                      <a:pt x="2360" y="6167"/>
                    </a:lnTo>
                    <a:lnTo>
                      <a:pt x="2557" y="6140"/>
                    </a:lnTo>
                    <a:lnTo>
                      <a:pt x="2757" y="6102"/>
                    </a:lnTo>
                    <a:lnTo>
                      <a:pt x="2949" y="6063"/>
                    </a:lnTo>
                    <a:lnTo>
                      <a:pt x="3146" y="6017"/>
                    </a:lnTo>
                    <a:lnTo>
                      <a:pt x="3158" y="5928"/>
                    </a:lnTo>
                    <a:lnTo>
                      <a:pt x="3173" y="5816"/>
                    </a:lnTo>
                    <a:lnTo>
                      <a:pt x="3185" y="5701"/>
                    </a:lnTo>
                    <a:lnTo>
                      <a:pt x="3196" y="5590"/>
                    </a:lnTo>
                    <a:lnTo>
                      <a:pt x="3201" y="5474"/>
                    </a:lnTo>
                    <a:lnTo>
                      <a:pt x="3212" y="5246"/>
                    </a:lnTo>
                    <a:lnTo>
                      <a:pt x="3215" y="501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6" name="Freeform 32"/>
              <p:cNvSpPr>
                <a:spLocks/>
              </p:cNvSpPr>
              <p:nvPr/>
            </p:nvSpPr>
            <p:spPr bwMode="auto">
              <a:xfrm>
                <a:off x="5068" y="1095"/>
                <a:ext cx="118" cy="195"/>
              </a:xfrm>
              <a:custGeom>
                <a:avLst/>
                <a:gdLst>
                  <a:gd name="T0" fmla="*/ 551 w 1766"/>
                  <a:gd name="T1" fmla="*/ 878 h 2915"/>
                  <a:gd name="T2" fmla="*/ 478 w 1766"/>
                  <a:gd name="T3" fmla="*/ 1086 h 2915"/>
                  <a:gd name="T4" fmla="*/ 393 w 1766"/>
                  <a:gd name="T5" fmla="*/ 1328 h 2915"/>
                  <a:gd name="T6" fmla="*/ 308 w 1766"/>
                  <a:gd name="T7" fmla="*/ 1602 h 2915"/>
                  <a:gd name="T8" fmla="*/ 223 w 1766"/>
                  <a:gd name="T9" fmla="*/ 1890 h 2915"/>
                  <a:gd name="T10" fmla="*/ 143 w 1766"/>
                  <a:gd name="T11" fmla="*/ 2175 h 2915"/>
                  <a:gd name="T12" fmla="*/ 107 w 1766"/>
                  <a:gd name="T13" fmla="*/ 2318 h 2915"/>
                  <a:gd name="T14" fmla="*/ 77 w 1766"/>
                  <a:gd name="T15" fmla="*/ 2453 h 2915"/>
                  <a:gd name="T16" fmla="*/ 50 w 1766"/>
                  <a:gd name="T17" fmla="*/ 2580 h 2915"/>
                  <a:gd name="T18" fmla="*/ 27 w 1766"/>
                  <a:gd name="T19" fmla="*/ 2703 h 2915"/>
                  <a:gd name="T20" fmla="*/ 7 w 1766"/>
                  <a:gd name="T21" fmla="*/ 2815 h 2915"/>
                  <a:gd name="T22" fmla="*/ 0 w 1766"/>
                  <a:gd name="T23" fmla="*/ 2915 h 2915"/>
                  <a:gd name="T24" fmla="*/ 34 w 1766"/>
                  <a:gd name="T25" fmla="*/ 2823 h 2915"/>
                  <a:gd name="T26" fmla="*/ 73 w 1766"/>
                  <a:gd name="T27" fmla="*/ 2730 h 2915"/>
                  <a:gd name="T28" fmla="*/ 208 w 1766"/>
                  <a:gd name="T29" fmla="*/ 2565 h 2915"/>
                  <a:gd name="T30" fmla="*/ 331 w 1766"/>
                  <a:gd name="T31" fmla="*/ 2403 h 2915"/>
                  <a:gd name="T32" fmla="*/ 451 w 1766"/>
                  <a:gd name="T33" fmla="*/ 2237 h 2915"/>
                  <a:gd name="T34" fmla="*/ 562 w 1766"/>
                  <a:gd name="T35" fmla="*/ 2068 h 2915"/>
                  <a:gd name="T36" fmla="*/ 671 w 1766"/>
                  <a:gd name="T37" fmla="*/ 1903 h 2915"/>
                  <a:gd name="T38" fmla="*/ 775 w 1766"/>
                  <a:gd name="T39" fmla="*/ 1733 h 2915"/>
                  <a:gd name="T40" fmla="*/ 875 w 1766"/>
                  <a:gd name="T41" fmla="*/ 1564 h 2915"/>
                  <a:gd name="T42" fmla="*/ 971 w 1766"/>
                  <a:gd name="T43" fmla="*/ 1390 h 2915"/>
                  <a:gd name="T44" fmla="*/ 1165 w 1766"/>
                  <a:gd name="T45" fmla="*/ 1047 h 2915"/>
                  <a:gd name="T46" fmla="*/ 1357 w 1766"/>
                  <a:gd name="T47" fmla="*/ 701 h 2915"/>
                  <a:gd name="T48" fmla="*/ 1453 w 1766"/>
                  <a:gd name="T49" fmla="*/ 523 h 2915"/>
                  <a:gd name="T50" fmla="*/ 1553 w 1766"/>
                  <a:gd name="T51" fmla="*/ 350 h 2915"/>
                  <a:gd name="T52" fmla="*/ 1657 w 1766"/>
                  <a:gd name="T53" fmla="*/ 173 h 2915"/>
                  <a:gd name="T54" fmla="*/ 1766 w 1766"/>
                  <a:gd name="T55" fmla="*/ 0 h 2915"/>
                  <a:gd name="T56" fmla="*/ 1407 w 1766"/>
                  <a:gd name="T57" fmla="*/ 319 h 2915"/>
                  <a:gd name="T58" fmla="*/ 1245 w 1766"/>
                  <a:gd name="T59" fmla="*/ 462 h 2915"/>
                  <a:gd name="T60" fmla="*/ 1095 w 1766"/>
                  <a:gd name="T61" fmla="*/ 585 h 2915"/>
                  <a:gd name="T62" fmla="*/ 1022 w 1766"/>
                  <a:gd name="T63" fmla="*/ 643 h 2915"/>
                  <a:gd name="T64" fmla="*/ 952 w 1766"/>
                  <a:gd name="T65" fmla="*/ 693 h 2915"/>
                  <a:gd name="T66" fmla="*/ 882 w 1766"/>
                  <a:gd name="T67" fmla="*/ 739 h 2915"/>
                  <a:gd name="T68" fmla="*/ 813 w 1766"/>
                  <a:gd name="T69" fmla="*/ 778 h 2915"/>
                  <a:gd name="T70" fmla="*/ 748 w 1766"/>
                  <a:gd name="T71" fmla="*/ 812 h 2915"/>
                  <a:gd name="T72" fmla="*/ 682 w 1766"/>
                  <a:gd name="T73" fmla="*/ 843 h 2915"/>
                  <a:gd name="T74" fmla="*/ 617 w 1766"/>
                  <a:gd name="T75" fmla="*/ 862 h 2915"/>
                  <a:gd name="T76" fmla="*/ 551 w 1766"/>
                  <a:gd name="T77" fmla="*/ 878 h 2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6" h="2915">
                    <a:moveTo>
                      <a:pt x="551" y="878"/>
                    </a:moveTo>
                    <a:lnTo>
                      <a:pt x="478" y="1086"/>
                    </a:lnTo>
                    <a:lnTo>
                      <a:pt x="393" y="1328"/>
                    </a:lnTo>
                    <a:lnTo>
                      <a:pt x="308" y="1602"/>
                    </a:lnTo>
                    <a:lnTo>
                      <a:pt x="223" y="1890"/>
                    </a:lnTo>
                    <a:lnTo>
                      <a:pt x="143" y="2175"/>
                    </a:lnTo>
                    <a:lnTo>
                      <a:pt x="107" y="2318"/>
                    </a:lnTo>
                    <a:lnTo>
                      <a:pt x="77" y="2453"/>
                    </a:lnTo>
                    <a:lnTo>
                      <a:pt x="50" y="2580"/>
                    </a:lnTo>
                    <a:lnTo>
                      <a:pt x="27" y="2703"/>
                    </a:lnTo>
                    <a:lnTo>
                      <a:pt x="7" y="2815"/>
                    </a:lnTo>
                    <a:lnTo>
                      <a:pt x="0" y="2915"/>
                    </a:lnTo>
                    <a:lnTo>
                      <a:pt x="34" y="2823"/>
                    </a:lnTo>
                    <a:lnTo>
                      <a:pt x="73" y="2730"/>
                    </a:lnTo>
                    <a:lnTo>
                      <a:pt x="208" y="2565"/>
                    </a:lnTo>
                    <a:lnTo>
                      <a:pt x="331" y="2403"/>
                    </a:lnTo>
                    <a:lnTo>
                      <a:pt x="451" y="2237"/>
                    </a:lnTo>
                    <a:lnTo>
                      <a:pt x="562" y="2068"/>
                    </a:lnTo>
                    <a:lnTo>
                      <a:pt x="671" y="1903"/>
                    </a:lnTo>
                    <a:lnTo>
                      <a:pt x="775" y="1733"/>
                    </a:lnTo>
                    <a:lnTo>
                      <a:pt x="875" y="1564"/>
                    </a:lnTo>
                    <a:lnTo>
                      <a:pt x="971" y="1390"/>
                    </a:lnTo>
                    <a:lnTo>
                      <a:pt x="1165" y="1047"/>
                    </a:lnTo>
                    <a:lnTo>
                      <a:pt x="1357" y="701"/>
                    </a:lnTo>
                    <a:lnTo>
                      <a:pt x="1453" y="523"/>
                    </a:lnTo>
                    <a:lnTo>
                      <a:pt x="1553" y="350"/>
                    </a:lnTo>
                    <a:lnTo>
                      <a:pt x="1657" y="173"/>
                    </a:lnTo>
                    <a:lnTo>
                      <a:pt x="1766" y="0"/>
                    </a:lnTo>
                    <a:lnTo>
                      <a:pt x="1407" y="319"/>
                    </a:lnTo>
                    <a:lnTo>
                      <a:pt x="1245" y="462"/>
                    </a:lnTo>
                    <a:lnTo>
                      <a:pt x="1095" y="585"/>
                    </a:lnTo>
                    <a:lnTo>
                      <a:pt x="1022" y="643"/>
                    </a:lnTo>
                    <a:lnTo>
                      <a:pt x="952" y="693"/>
                    </a:lnTo>
                    <a:lnTo>
                      <a:pt x="882" y="739"/>
                    </a:lnTo>
                    <a:lnTo>
                      <a:pt x="813" y="778"/>
                    </a:lnTo>
                    <a:lnTo>
                      <a:pt x="748" y="812"/>
                    </a:lnTo>
                    <a:lnTo>
                      <a:pt x="682" y="843"/>
                    </a:lnTo>
                    <a:lnTo>
                      <a:pt x="617" y="862"/>
                    </a:lnTo>
                    <a:lnTo>
                      <a:pt x="551" y="8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7" name="Freeform 33"/>
              <p:cNvSpPr>
                <a:spLocks/>
              </p:cNvSpPr>
              <p:nvPr/>
            </p:nvSpPr>
            <p:spPr bwMode="auto">
              <a:xfrm>
                <a:off x="5064" y="1170"/>
                <a:ext cx="43" cy="121"/>
              </a:xfrm>
              <a:custGeom>
                <a:avLst/>
                <a:gdLst>
                  <a:gd name="T0" fmla="*/ 639 w 639"/>
                  <a:gd name="T1" fmla="*/ 100 h 1821"/>
                  <a:gd name="T2" fmla="*/ 612 w 639"/>
                  <a:gd name="T3" fmla="*/ 84 h 1821"/>
                  <a:gd name="T4" fmla="*/ 598 w 639"/>
                  <a:gd name="T5" fmla="*/ 69 h 1821"/>
                  <a:gd name="T6" fmla="*/ 578 w 639"/>
                  <a:gd name="T7" fmla="*/ 50 h 1821"/>
                  <a:gd name="T8" fmla="*/ 555 w 639"/>
                  <a:gd name="T9" fmla="*/ 27 h 1821"/>
                  <a:gd name="T10" fmla="*/ 535 w 639"/>
                  <a:gd name="T11" fmla="*/ 16 h 1821"/>
                  <a:gd name="T12" fmla="*/ 508 w 639"/>
                  <a:gd name="T13" fmla="*/ 0 h 1821"/>
                  <a:gd name="T14" fmla="*/ 366 w 639"/>
                  <a:gd name="T15" fmla="*/ 419 h 1821"/>
                  <a:gd name="T16" fmla="*/ 281 w 639"/>
                  <a:gd name="T17" fmla="*/ 659 h 1821"/>
                  <a:gd name="T18" fmla="*/ 204 w 639"/>
                  <a:gd name="T19" fmla="*/ 905 h 1821"/>
                  <a:gd name="T20" fmla="*/ 127 w 639"/>
                  <a:gd name="T21" fmla="*/ 1155 h 1821"/>
                  <a:gd name="T22" fmla="*/ 96 w 639"/>
                  <a:gd name="T23" fmla="*/ 1275 h 1821"/>
                  <a:gd name="T24" fmla="*/ 65 w 639"/>
                  <a:gd name="T25" fmla="*/ 1393 h 1821"/>
                  <a:gd name="T26" fmla="*/ 42 w 639"/>
                  <a:gd name="T27" fmla="*/ 1510 h 1821"/>
                  <a:gd name="T28" fmla="*/ 23 w 639"/>
                  <a:gd name="T29" fmla="*/ 1617 h 1821"/>
                  <a:gd name="T30" fmla="*/ 7 w 639"/>
                  <a:gd name="T31" fmla="*/ 1725 h 1821"/>
                  <a:gd name="T32" fmla="*/ 0 w 639"/>
                  <a:gd name="T33" fmla="*/ 1821 h 1821"/>
                  <a:gd name="T34" fmla="*/ 69 w 639"/>
                  <a:gd name="T35" fmla="*/ 1694 h 1821"/>
                  <a:gd name="T36" fmla="*/ 138 w 639"/>
                  <a:gd name="T37" fmla="*/ 1571 h 1821"/>
                  <a:gd name="T38" fmla="*/ 215 w 639"/>
                  <a:gd name="T39" fmla="*/ 1447 h 1821"/>
                  <a:gd name="T40" fmla="*/ 292 w 639"/>
                  <a:gd name="T41" fmla="*/ 1325 h 1821"/>
                  <a:gd name="T42" fmla="*/ 374 w 639"/>
                  <a:gd name="T43" fmla="*/ 1201 h 1821"/>
                  <a:gd name="T44" fmla="*/ 455 w 639"/>
                  <a:gd name="T45" fmla="*/ 1078 h 1821"/>
                  <a:gd name="T46" fmla="*/ 543 w 639"/>
                  <a:gd name="T47" fmla="*/ 958 h 1821"/>
                  <a:gd name="T48" fmla="*/ 632 w 639"/>
                  <a:gd name="T49" fmla="*/ 840 h 1821"/>
                  <a:gd name="T50" fmla="*/ 636 w 639"/>
                  <a:gd name="T51" fmla="*/ 743 h 1821"/>
                  <a:gd name="T52" fmla="*/ 632 w 639"/>
                  <a:gd name="T53" fmla="*/ 647 h 1821"/>
                  <a:gd name="T54" fmla="*/ 628 w 639"/>
                  <a:gd name="T55" fmla="*/ 454 h 1821"/>
                  <a:gd name="T56" fmla="*/ 628 w 639"/>
                  <a:gd name="T57" fmla="*/ 270 h 1821"/>
                  <a:gd name="T58" fmla="*/ 632 w 639"/>
                  <a:gd name="T59" fmla="*/ 181 h 1821"/>
                  <a:gd name="T60" fmla="*/ 639 w 639"/>
                  <a:gd name="T61" fmla="*/ 100 h 1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39" h="1821">
                    <a:moveTo>
                      <a:pt x="639" y="100"/>
                    </a:moveTo>
                    <a:lnTo>
                      <a:pt x="612" y="84"/>
                    </a:lnTo>
                    <a:lnTo>
                      <a:pt x="598" y="69"/>
                    </a:lnTo>
                    <a:lnTo>
                      <a:pt x="578" y="50"/>
                    </a:lnTo>
                    <a:lnTo>
                      <a:pt x="555" y="27"/>
                    </a:lnTo>
                    <a:lnTo>
                      <a:pt x="535" y="16"/>
                    </a:lnTo>
                    <a:lnTo>
                      <a:pt x="508" y="0"/>
                    </a:lnTo>
                    <a:lnTo>
                      <a:pt x="366" y="419"/>
                    </a:lnTo>
                    <a:lnTo>
                      <a:pt x="281" y="659"/>
                    </a:lnTo>
                    <a:lnTo>
                      <a:pt x="204" y="905"/>
                    </a:lnTo>
                    <a:lnTo>
                      <a:pt x="127" y="1155"/>
                    </a:lnTo>
                    <a:lnTo>
                      <a:pt x="96" y="1275"/>
                    </a:lnTo>
                    <a:lnTo>
                      <a:pt x="65" y="1393"/>
                    </a:lnTo>
                    <a:lnTo>
                      <a:pt x="42" y="1510"/>
                    </a:lnTo>
                    <a:lnTo>
                      <a:pt x="23" y="1617"/>
                    </a:lnTo>
                    <a:lnTo>
                      <a:pt x="7" y="1725"/>
                    </a:lnTo>
                    <a:lnTo>
                      <a:pt x="0" y="1821"/>
                    </a:lnTo>
                    <a:lnTo>
                      <a:pt x="69" y="1694"/>
                    </a:lnTo>
                    <a:lnTo>
                      <a:pt x="138" y="1571"/>
                    </a:lnTo>
                    <a:lnTo>
                      <a:pt x="215" y="1447"/>
                    </a:lnTo>
                    <a:lnTo>
                      <a:pt x="292" y="1325"/>
                    </a:lnTo>
                    <a:lnTo>
                      <a:pt x="374" y="1201"/>
                    </a:lnTo>
                    <a:lnTo>
                      <a:pt x="455" y="1078"/>
                    </a:lnTo>
                    <a:lnTo>
                      <a:pt x="543" y="958"/>
                    </a:lnTo>
                    <a:lnTo>
                      <a:pt x="632" y="840"/>
                    </a:lnTo>
                    <a:lnTo>
                      <a:pt x="636" y="743"/>
                    </a:lnTo>
                    <a:lnTo>
                      <a:pt x="632" y="647"/>
                    </a:lnTo>
                    <a:lnTo>
                      <a:pt x="628" y="454"/>
                    </a:lnTo>
                    <a:lnTo>
                      <a:pt x="628" y="270"/>
                    </a:lnTo>
                    <a:lnTo>
                      <a:pt x="632" y="181"/>
                    </a:lnTo>
                    <a:lnTo>
                      <a:pt x="639" y="10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8" name="Freeform 34"/>
              <p:cNvSpPr>
                <a:spLocks/>
              </p:cNvSpPr>
              <p:nvPr/>
            </p:nvSpPr>
            <p:spPr bwMode="auto">
              <a:xfrm>
                <a:off x="5069" y="1170"/>
                <a:ext cx="35" cy="121"/>
              </a:xfrm>
              <a:custGeom>
                <a:avLst/>
                <a:gdLst>
                  <a:gd name="T0" fmla="*/ 516 w 516"/>
                  <a:gd name="T1" fmla="*/ 119 h 1829"/>
                  <a:gd name="T2" fmla="*/ 494 w 516"/>
                  <a:gd name="T3" fmla="*/ 100 h 1829"/>
                  <a:gd name="T4" fmla="*/ 485 w 516"/>
                  <a:gd name="T5" fmla="*/ 84 h 1829"/>
                  <a:gd name="T6" fmla="*/ 482 w 516"/>
                  <a:gd name="T7" fmla="*/ 73 h 1829"/>
                  <a:gd name="T8" fmla="*/ 478 w 516"/>
                  <a:gd name="T9" fmla="*/ 57 h 1829"/>
                  <a:gd name="T10" fmla="*/ 478 w 516"/>
                  <a:gd name="T11" fmla="*/ 46 h 1829"/>
                  <a:gd name="T12" fmla="*/ 470 w 516"/>
                  <a:gd name="T13" fmla="*/ 30 h 1829"/>
                  <a:gd name="T14" fmla="*/ 458 w 516"/>
                  <a:gd name="T15" fmla="*/ 16 h 1829"/>
                  <a:gd name="T16" fmla="*/ 431 w 516"/>
                  <a:gd name="T17" fmla="*/ 0 h 1829"/>
                  <a:gd name="T18" fmla="*/ 370 w 516"/>
                  <a:gd name="T19" fmla="*/ 196 h 1829"/>
                  <a:gd name="T20" fmla="*/ 301 w 516"/>
                  <a:gd name="T21" fmla="*/ 424 h 1829"/>
                  <a:gd name="T22" fmla="*/ 231 w 516"/>
                  <a:gd name="T23" fmla="*/ 662 h 1829"/>
                  <a:gd name="T24" fmla="*/ 165 w 516"/>
                  <a:gd name="T25" fmla="*/ 908 h 1829"/>
                  <a:gd name="T26" fmla="*/ 104 w 516"/>
                  <a:gd name="T27" fmla="*/ 1159 h 1829"/>
                  <a:gd name="T28" fmla="*/ 77 w 516"/>
                  <a:gd name="T29" fmla="*/ 1282 h 1829"/>
                  <a:gd name="T30" fmla="*/ 54 w 516"/>
                  <a:gd name="T31" fmla="*/ 1402 h 1829"/>
                  <a:gd name="T32" fmla="*/ 34 w 516"/>
                  <a:gd name="T33" fmla="*/ 1513 h 1829"/>
                  <a:gd name="T34" fmla="*/ 19 w 516"/>
                  <a:gd name="T35" fmla="*/ 1625 h 1829"/>
                  <a:gd name="T36" fmla="*/ 7 w 516"/>
                  <a:gd name="T37" fmla="*/ 1729 h 1829"/>
                  <a:gd name="T38" fmla="*/ 0 w 516"/>
                  <a:gd name="T39" fmla="*/ 1829 h 1829"/>
                  <a:gd name="T40" fmla="*/ 115 w 516"/>
                  <a:gd name="T41" fmla="*/ 1614 h 1829"/>
                  <a:gd name="T42" fmla="*/ 165 w 516"/>
                  <a:gd name="T43" fmla="*/ 1524 h 1829"/>
                  <a:gd name="T44" fmla="*/ 212 w 516"/>
                  <a:gd name="T45" fmla="*/ 1444 h 1829"/>
                  <a:gd name="T46" fmla="*/ 265 w 516"/>
                  <a:gd name="T47" fmla="*/ 1363 h 1829"/>
                  <a:gd name="T48" fmla="*/ 324 w 516"/>
                  <a:gd name="T49" fmla="*/ 1278 h 1829"/>
                  <a:gd name="T50" fmla="*/ 478 w 516"/>
                  <a:gd name="T51" fmla="*/ 1071 h 1829"/>
                  <a:gd name="T52" fmla="*/ 489 w 516"/>
                  <a:gd name="T53" fmla="*/ 582 h 1829"/>
                  <a:gd name="T54" fmla="*/ 501 w 516"/>
                  <a:gd name="T55" fmla="*/ 324 h 1829"/>
                  <a:gd name="T56" fmla="*/ 509 w 516"/>
                  <a:gd name="T57" fmla="*/ 208 h 1829"/>
                  <a:gd name="T58" fmla="*/ 516 w 516"/>
                  <a:gd name="T59" fmla="*/ 119 h 1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6" h="1829">
                    <a:moveTo>
                      <a:pt x="516" y="119"/>
                    </a:moveTo>
                    <a:lnTo>
                      <a:pt x="494" y="100"/>
                    </a:lnTo>
                    <a:lnTo>
                      <a:pt x="485" y="84"/>
                    </a:lnTo>
                    <a:lnTo>
                      <a:pt x="482" y="73"/>
                    </a:lnTo>
                    <a:lnTo>
                      <a:pt x="478" y="57"/>
                    </a:lnTo>
                    <a:lnTo>
                      <a:pt x="478" y="46"/>
                    </a:lnTo>
                    <a:lnTo>
                      <a:pt x="470" y="30"/>
                    </a:lnTo>
                    <a:lnTo>
                      <a:pt x="458" y="16"/>
                    </a:lnTo>
                    <a:lnTo>
                      <a:pt x="431" y="0"/>
                    </a:lnTo>
                    <a:lnTo>
                      <a:pt x="370" y="196"/>
                    </a:lnTo>
                    <a:lnTo>
                      <a:pt x="301" y="424"/>
                    </a:lnTo>
                    <a:lnTo>
                      <a:pt x="231" y="662"/>
                    </a:lnTo>
                    <a:lnTo>
                      <a:pt x="165" y="908"/>
                    </a:lnTo>
                    <a:lnTo>
                      <a:pt x="104" y="1159"/>
                    </a:lnTo>
                    <a:lnTo>
                      <a:pt x="77" y="1282"/>
                    </a:lnTo>
                    <a:lnTo>
                      <a:pt x="54" y="1402"/>
                    </a:lnTo>
                    <a:lnTo>
                      <a:pt x="34" y="1513"/>
                    </a:lnTo>
                    <a:lnTo>
                      <a:pt x="19" y="1625"/>
                    </a:lnTo>
                    <a:lnTo>
                      <a:pt x="7" y="1729"/>
                    </a:lnTo>
                    <a:lnTo>
                      <a:pt x="0" y="1829"/>
                    </a:lnTo>
                    <a:lnTo>
                      <a:pt x="115" y="1614"/>
                    </a:lnTo>
                    <a:lnTo>
                      <a:pt x="165" y="1524"/>
                    </a:lnTo>
                    <a:lnTo>
                      <a:pt x="212" y="1444"/>
                    </a:lnTo>
                    <a:lnTo>
                      <a:pt x="265" y="1363"/>
                    </a:lnTo>
                    <a:lnTo>
                      <a:pt x="324" y="1278"/>
                    </a:lnTo>
                    <a:lnTo>
                      <a:pt x="478" y="1071"/>
                    </a:lnTo>
                    <a:lnTo>
                      <a:pt x="489" y="582"/>
                    </a:lnTo>
                    <a:lnTo>
                      <a:pt x="501" y="324"/>
                    </a:lnTo>
                    <a:lnTo>
                      <a:pt x="509" y="208"/>
                    </a:lnTo>
                    <a:lnTo>
                      <a:pt x="516" y="11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9" name="Freeform 35"/>
              <p:cNvSpPr>
                <a:spLocks/>
              </p:cNvSpPr>
              <p:nvPr/>
            </p:nvSpPr>
            <p:spPr bwMode="auto">
              <a:xfrm>
                <a:off x="5095" y="1155"/>
                <a:ext cx="25" cy="26"/>
              </a:xfrm>
              <a:custGeom>
                <a:avLst/>
                <a:gdLst>
                  <a:gd name="T0" fmla="*/ 243 w 366"/>
                  <a:gd name="T1" fmla="*/ 66 h 401"/>
                  <a:gd name="T2" fmla="*/ 177 w 366"/>
                  <a:gd name="T3" fmla="*/ 31 h 401"/>
                  <a:gd name="T4" fmla="*/ 150 w 366"/>
                  <a:gd name="T5" fmla="*/ 16 h 401"/>
                  <a:gd name="T6" fmla="*/ 127 w 366"/>
                  <a:gd name="T7" fmla="*/ 0 h 401"/>
                  <a:gd name="T8" fmla="*/ 96 w 366"/>
                  <a:gd name="T9" fmla="*/ 66 h 401"/>
                  <a:gd name="T10" fmla="*/ 42 w 366"/>
                  <a:gd name="T11" fmla="*/ 193 h 401"/>
                  <a:gd name="T12" fmla="*/ 19 w 366"/>
                  <a:gd name="T13" fmla="*/ 254 h 401"/>
                  <a:gd name="T14" fmla="*/ 3 w 366"/>
                  <a:gd name="T15" fmla="*/ 308 h 401"/>
                  <a:gd name="T16" fmla="*/ 0 w 366"/>
                  <a:gd name="T17" fmla="*/ 331 h 401"/>
                  <a:gd name="T18" fmla="*/ 0 w 366"/>
                  <a:gd name="T19" fmla="*/ 347 h 401"/>
                  <a:gd name="T20" fmla="*/ 3 w 366"/>
                  <a:gd name="T21" fmla="*/ 355 h 401"/>
                  <a:gd name="T22" fmla="*/ 12 w 366"/>
                  <a:gd name="T23" fmla="*/ 355 h 401"/>
                  <a:gd name="T24" fmla="*/ 35 w 366"/>
                  <a:gd name="T25" fmla="*/ 351 h 401"/>
                  <a:gd name="T26" fmla="*/ 55 w 366"/>
                  <a:gd name="T27" fmla="*/ 355 h 401"/>
                  <a:gd name="T28" fmla="*/ 73 w 366"/>
                  <a:gd name="T29" fmla="*/ 355 h 401"/>
                  <a:gd name="T30" fmla="*/ 93 w 366"/>
                  <a:gd name="T31" fmla="*/ 362 h 401"/>
                  <a:gd name="T32" fmla="*/ 127 w 366"/>
                  <a:gd name="T33" fmla="*/ 378 h 401"/>
                  <a:gd name="T34" fmla="*/ 166 w 366"/>
                  <a:gd name="T35" fmla="*/ 401 h 401"/>
                  <a:gd name="T36" fmla="*/ 173 w 366"/>
                  <a:gd name="T37" fmla="*/ 389 h 401"/>
                  <a:gd name="T38" fmla="*/ 193 w 366"/>
                  <a:gd name="T39" fmla="*/ 370 h 401"/>
                  <a:gd name="T40" fmla="*/ 262 w 366"/>
                  <a:gd name="T41" fmla="*/ 304 h 401"/>
                  <a:gd name="T42" fmla="*/ 332 w 366"/>
                  <a:gd name="T43" fmla="*/ 235 h 401"/>
                  <a:gd name="T44" fmla="*/ 359 w 366"/>
                  <a:gd name="T45" fmla="*/ 208 h 401"/>
                  <a:gd name="T46" fmla="*/ 366 w 366"/>
                  <a:gd name="T47" fmla="*/ 189 h 401"/>
                  <a:gd name="T48" fmla="*/ 366 w 366"/>
                  <a:gd name="T49" fmla="*/ 174 h 401"/>
                  <a:gd name="T50" fmla="*/ 359 w 366"/>
                  <a:gd name="T51" fmla="*/ 158 h 401"/>
                  <a:gd name="T52" fmla="*/ 347 w 366"/>
                  <a:gd name="T53" fmla="*/ 139 h 401"/>
                  <a:gd name="T54" fmla="*/ 332 w 366"/>
                  <a:gd name="T55" fmla="*/ 123 h 401"/>
                  <a:gd name="T56" fmla="*/ 293 w 366"/>
                  <a:gd name="T57" fmla="*/ 97 h 401"/>
                  <a:gd name="T58" fmla="*/ 243 w 366"/>
                  <a:gd name="T59" fmla="*/ 6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6" h="401">
                    <a:moveTo>
                      <a:pt x="243" y="66"/>
                    </a:moveTo>
                    <a:lnTo>
                      <a:pt x="177" y="31"/>
                    </a:lnTo>
                    <a:lnTo>
                      <a:pt x="150" y="16"/>
                    </a:lnTo>
                    <a:lnTo>
                      <a:pt x="127" y="0"/>
                    </a:lnTo>
                    <a:lnTo>
                      <a:pt x="96" y="66"/>
                    </a:lnTo>
                    <a:lnTo>
                      <a:pt x="42" y="193"/>
                    </a:lnTo>
                    <a:lnTo>
                      <a:pt x="19" y="254"/>
                    </a:lnTo>
                    <a:lnTo>
                      <a:pt x="3" y="308"/>
                    </a:lnTo>
                    <a:lnTo>
                      <a:pt x="0" y="331"/>
                    </a:lnTo>
                    <a:lnTo>
                      <a:pt x="0" y="347"/>
                    </a:lnTo>
                    <a:lnTo>
                      <a:pt x="3" y="355"/>
                    </a:lnTo>
                    <a:lnTo>
                      <a:pt x="12" y="355"/>
                    </a:lnTo>
                    <a:lnTo>
                      <a:pt x="35" y="351"/>
                    </a:lnTo>
                    <a:lnTo>
                      <a:pt x="55" y="355"/>
                    </a:lnTo>
                    <a:lnTo>
                      <a:pt x="73" y="355"/>
                    </a:lnTo>
                    <a:lnTo>
                      <a:pt x="93" y="362"/>
                    </a:lnTo>
                    <a:lnTo>
                      <a:pt x="127" y="378"/>
                    </a:lnTo>
                    <a:lnTo>
                      <a:pt x="166" y="401"/>
                    </a:lnTo>
                    <a:lnTo>
                      <a:pt x="173" y="389"/>
                    </a:lnTo>
                    <a:lnTo>
                      <a:pt x="193" y="370"/>
                    </a:lnTo>
                    <a:lnTo>
                      <a:pt x="262" y="304"/>
                    </a:lnTo>
                    <a:lnTo>
                      <a:pt x="332" y="235"/>
                    </a:lnTo>
                    <a:lnTo>
                      <a:pt x="359" y="208"/>
                    </a:lnTo>
                    <a:lnTo>
                      <a:pt x="366" y="189"/>
                    </a:lnTo>
                    <a:lnTo>
                      <a:pt x="366" y="174"/>
                    </a:lnTo>
                    <a:lnTo>
                      <a:pt x="359" y="158"/>
                    </a:lnTo>
                    <a:lnTo>
                      <a:pt x="347" y="139"/>
                    </a:lnTo>
                    <a:lnTo>
                      <a:pt x="332" y="123"/>
                    </a:lnTo>
                    <a:lnTo>
                      <a:pt x="293" y="97"/>
                    </a:lnTo>
                    <a:lnTo>
                      <a:pt x="243" y="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0" name="Freeform 36"/>
              <p:cNvSpPr>
                <a:spLocks/>
              </p:cNvSpPr>
              <p:nvPr/>
            </p:nvSpPr>
            <p:spPr bwMode="auto">
              <a:xfrm>
                <a:off x="5097" y="1159"/>
                <a:ext cx="12" cy="18"/>
              </a:xfrm>
              <a:custGeom>
                <a:avLst/>
                <a:gdLst>
                  <a:gd name="T0" fmla="*/ 158 w 193"/>
                  <a:gd name="T1" fmla="*/ 42 h 273"/>
                  <a:gd name="T2" fmla="*/ 151 w 193"/>
                  <a:gd name="T3" fmla="*/ 23 h 273"/>
                  <a:gd name="T4" fmla="*/ 139 w 193"/>
                  <a:gd name="T5" fmla="*/ 11 h 273"/>
                  <a:gd name="T6" fmla="*/ 124 w 193"/>
                  <a:gd name="T7" fmla="*/ 0 h 273"/>
                  <a:gd name="T8" fmla="*/ 116 w 193"/>
                  <a:gd name="T9" fmla="*/ 0 h 273"/>
                  <a:gd name="T10" fmla="*/ 108 w 193"/>
                  <a:gd name="T11" fmla="*/ 4 h 273"/>
                  <a:gd name="T12" fmla="*/ 93 w 193"/>
                  <a:gd name="T13" fmla="*/ 11 h 273"/>
                  <a:gd name="T14" fmla="*/ 81 w 193"/>
                  <a:gd name="T15" fmla="*/ 27 h 273"/>
                  <a:gd name="T16" fmla="*/ 58 w 193"/>
                  <a:gd name="T17" fmla="*/ 58 h 273"/>
                  <a:gd name="T18" fmla="*/ 43 w 193"/>
                  <a:gd name="T19" fmla="*/ 96 h 273"/>
                  <a:gd name="T20" fmla="*/ 20 w 193"/>
                  <a:gd name="T21" fmla="*/ 169 h 273"/>
                  <a:gd name="T22" fmla="*/ 0 w 193"/>
                  <a:gd name="T23" fmla="*/ 239 h 273"/>
                  <a:gd name="T24" fmla="*/ 0 w 193"/>
                  <a:gd name="T25" fmla="*/ 262 h 273"/>
                  <a:gd name="T26" fmla="*/ 0 w 193"/>
                  <a:gd name="T27" fmla="*/ 269 h 273"/>
                  <a:gd name="T28" fmla="*/ 4 w 193"/>
                  <a:gd name="T29" fmla="*/ 273 h 273"/>
                  <a:gd name="T30" fmla="*/ 36 w 193"/>
                  <a:gd name="T31" fmla="*/ 273 h 273"/>
                  <a:gd name="T32" fmla="*/ 66 w 193"/>
                  <a:gd name="T33" fmla="*/ 266 h 273"/>
                  <a:gd name="T34" fmla="*/ 93 w 193"/>
                  <a:gd name="T35" fmla="*/ 255 h 273"/>
                  <a:gd name="T36" fmla="*/ 120 w 193"/>
                  <a:gd name="T37" fmla="*/ 239 h 273"/>
                  <a:gd name="T38" fmla="*/ 147 w 193"/>
                  <a:gd name="T39" fmla="*/ 216 h 273"/>
                  <a:gd name="T40" fmla="*/ 174 w 193"/>
                  <a:gd name="T41" fmla="*/ 192 h 273"/>
                  <a:gd name="T42" fmla="*/ 181 w 193"/>
                  <a:gd name="T43" fmla="*/ 181 h 273"/>
                  <a:gd name="T44" fmla="*/ 190 w 193"/>
                  <a:gd name="T45" fmla="*/ 169 h 273"/>
                  <a:gd name="T46" fmla="*/ 193 w 193"/>
                  <a:gd name="T47" fmla="*/ 154 h 273"/>
                  <a:gd name="T48" fmla="*/ 190 w 193"/>
                  <a:gd name="T49" fmla="*/ 135 h 273"/>
                  <a:gd name="T50" fmla="*/ 178 w 193"/>
                  <a:gd name="T51" fmla="*/ 88 h 273"/>
                  <a:gd name="T52" fmla="*/ 170 w 193"/>
                  <a:gd name="T53" fmla="*/ 65 h 273"/>
                  <a:gd name="T54" fmla="*/ 158 w 193"/>
                  <a:gd name="T55" fmla="*/ 4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3" h="273">
                    <a:moveTo>
                      <a:pt x="158" y="42"/>
                    </a:moveTo>
                    <a:lnTo>
                      <a:pt x="151" y="23"/>
                    </a:lnTo>
                    <a:lnTo>
                      <a:pt x="139" y="11"/>
                    </a:lnTo>
                    <a:lnTo>
                      <a:pt x="124" y="0"/>
                    </a:lnTo>
                    <a:lnTo>
                      <a:pt x="116" y="0"/>
                    </a:lnTo>
                    <a:lnTo>
                      <a:pt x="108" y="4"/>
                    </a:lnTo>
                    <a:lnTo>
                      <a:pt x="93" y="11"/>
                    </a:lnTo>
                    <a:lnTo>
                      <a:pt x="81" y="27"/>
                    </a:lnTo>
                    <a:lnTo>
                      <a:pt x="58" y="58"/>
                    </a:lnTo>
                    <a:lnTo>
                      <a:pt x="43" y="96"/>
                    </a:lnTo>
                    <a:lnTo>
                      <a:pt x="20" y="169"/>
                    </a:lnTo>
                    <a:lnTo>
                      <a:pt x="0" y="239"/>
                    </a:lnTo>
                    <a:lnTo>
                      <a:pt x="0" y="262"/>
                    </a:lnTo>
                    <a:lnTo>
                      <a:pt x="0" y="269"/>
                    </a:lnTo>
                    <a:lnTo>
                      <a:pt x="4" y="273"/>
                    </a:lnTo>
                    <a:lnTo>
                      <a:pt x="36" y="273"/>
                    </a:lnTo>
                    <a:lnTo>
                      <a:pt x="66" y="266"/>
                    </a:lnTo>
                    <a:lnTo>
                      <a:pt x="93" y="255"/>
                    </a:lnTo>
                    <a:lnTo>
                      <a:pt x="120" y="239"/>
                    </a:lnTo>
                    <a:lnTo>
                      <a:pt x="147" y="216"/>
                    </a:lnTo>
                    <a:lnTo>
                      <a:pt x="174" y="192"/>
                    </a:lnTo>
                    <a:lnTo>
                      <a:pt x="181" y="181"/>
                    </a:lnTo>
                    <a:lnTo>
                      <a:pt x="190" y="169"/>
                    </a:lnTo>
                    <a:lnTo>
                      <a:pt x="193" y="154"/>
                    </a:lnTo>
                    <a:lnTo>
                      <a:pt x="190" y="135"/>
                    </a:lnTo>
                    <a:lnTo>
                      <a:pt x="178" y="88"/>
                    </a:lnTo>
                    <a:lnTo>
                      <a:pt x="170" y="65"/>
                    </a:lnTo>
                    <a:lnTo>
                      <a:pt x="158" y="4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1" name="Freeform 37"/>
              <p:cNvSpPr>
                <a:spLocks/>
              </p:cNvSpPr>
              <p:nvPr/>
            </p:nvSpPr>
            <p:spPr bwMode="auto">
              <a:xfrm>
                <a:off x="5103" y="1155"/>
                <a:ext cx="17" cy="19"/>
              </a:xfrm>
              <a:custGeom>
                <a:avLst/>
                <a:gdLst>
                  <a:gd name="T0" fmla="*/ 131 w 254"/>
                  <a:gd name="T1" fmla="*/ 66 h 285"/>
                  <a:gd name="T2" fmla="*/ 65 w 254"/>
                  <a:gd name="T3" fmla="*/ 31 h 285"/>
                  <a:gd name="T4" fmla="*/ 38 w 254"/>
                  <a:gd name="T5" fmla="*/ 16 h 285"/>
                  <a:gd name="T6" fmla="*/ 15 w 254"/>
                  <a:gd name="T7" fmla="*/ 0 h 285"/>
                  <a:gd name="T8" fmla="*/ 0 w 254"/>
                  <a:gd name="T9" fmla="*/ 39 h 285"/>
                  <a:gd name="T10" fmla="*/ 11 w 254"/>
                  <a:gd name="T11" fmla="*/ 43 h 285"/>
                  <a:gd name="T12" fmla="*/ 27 w 254"/>
                  <a:gd name="T13" fmla="*/ 54 h 285"/>
                  <a:gd name="T14" fmla="*/ 54 w 254"/>
                  <a:gd name="T15" fmla="*/ 77 h 285"/>
                  <a:gd name="T16" fmla="*/ 81 w 254"/>
                  <a:gd name="T17" fmla="*/ 108 h 285"/>
                  <a:gd name="T18" fmla="*/ 104 w 254"/>
                  <a:gd name="T19" fmla="*/ 147 h 285"/>
                  <a:gd name="T20" fmla="*/ 127 w 254"/>
                  <a:gd name="T21" fmla="*/ 185 h 285"/>
                  <a:gd name="T22" fmla="*/ 147 w 254"/>
                  <a:gd name="T23" fmla="*/ 224 h 285"/>
                  <a:gd name="T24" fmla="*/ 158 w 254"/>
                  <a:gd name="T25" fmla="*/ 258 h 285"/>
                  <a:gd name="T26" fmla="*/ 165 w 254"/>
                  <a:gd name="T27" fmla="*/ 285 h 285"/>
                  <a:gd name="T28" fmla="*/ 220 w 254"/>
                  <a:gd name="T29" fmla="*/ 231 h 285"/>
                  <a:gd name="T30" fmla="*/ 243 w 254"/>
                  <a:gd name="T31" fmla="*/ 204 h 285"/>
                  <a:gd name="T32" fmla="*/ 254 w 254"/>
                  <a:gd name="T33" fmla="*/ 189 h 285"/>
                  <a:gd name="T34" fmla="*/ 254 w 254"/>
                  <a:gd name="T35" fmla="*/ 174 h 285"/>
                  <a:gd name="T36" fmla="*/ 247 w 254"/>
                  <a:gd name="T37" fmla="*/ 158 h 285"/>
                  <a:gd name="T38" fmla="*/ 235 w 254"/>
                  <a:gd name="T39" fmla="*/ 139 h 285"/>
                  <a:gd name="T40" fmla="*/ 220 w 254"/>
                  <a:gd name="T41" fmla="*/ 123 h 285"/>
                  <a:gd name="T42" fmla="*/ 181 w 254"/>
                  <a:gd name="T43" fmla="*/ 97 h 285"/>
                  <a:gd name="T44" fmla="*/ 131 w 254"/>
                  <a:gd name="T45" fmla="*/ 6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4" h="285">
                    <a:moveTo>
                      <a:pt x="131" y="66"/>
                    </a:moveTo>
                    <a:lnTo>
                      <a:pt x="65" y="31"/>
                    </a:lnTo>
                    <a:lnTo>
                      <a:pt x="38" y="16"/>
                    </a:lnTo>
                    <a:lnTo>
                      <a:pt x="15" y="0"/>
                    </a:lnTo>
                    <a:lnTo>
                      <a:pt x="0" y="39"/>
                    </a:lnTo>
                    <a:lnTo>
                      <a:pt x="11" y="43"/>
                    </a:lnTo>
                    <a:lnTo>
                      <a:pt x="27" y="54"/>
                    </a:lnTo>
                    <a:lnTo>
                      <a:pt x="54" y="77"/>
                    </a:lnTo>
                    <a:lnTo>
                      <a:pt x="81" y="108"/>
                    </a:lnTo>
                    <a:lnTo>
                      <a:pt x="104" y="147"/>
                    </a:lnTo>
                    <a:lnTo>
                      <a:pt x="127" y="185"/>
                    </a:lnTo>
                    <a:lnTo>
                      <a:pt x="147" y="224"/>
                    </a:lnTo>
                    <a:lnTo>
                      <a:pt x="158" y="258"/>
                    </a:lnTo>
                    <a:lnTo>
                      <a:pt x="165" y="285"/>
                    </a:lnTo>
                    <a:lnTo>
                      <a:pt x="220" y="231"/>
                    </a:lnTo>
                    <a:lnTo>
                      <a:pt x="243" y="204"/>
                    </a:lnTo>
                    <a:lnTo>
                      <a:pt x="254" y="189"/>
                    </a:lnTo>
                    <a:lnTo>
                      <a:pt x="254" y="174"/>
                    </a:lnTo>
                    <a:lnTo>
                      <a:pt x="247" y="158"/>
                    </a:lnTo>
                    <a:lnTo>
                      <a:pt x="235" y="139"/>
                    </a:lnTo>
                    <a:lnTo>
                      <a:pt x="220" y="123"/>
                    </a:lnTo>
                    <a:lnTo>
                      <a:pt x="181" y="97"/>
                    </a:lnTo>
                    <a:lnTo>
                      <a:pt x="131" y="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2" name="Freeform 38"/>
              <p:cNvSpPr>
                <a:spLocks/>
              </p:cNvSpPr>
              <p:nvPr/>
            </p:nvSpPr>
            <p:spPr bwMode="auto">
              <a:xfrm>
                <a:off x="5102" y="1124"/>
                <a:ext cx="87" cy="60"/>
              </a:xfrm>
              <a:custGeom>
                <a:avLst/>
                <a:gdLst>
                  <a:gd name="T0" fmla="*/ 1292 w 1296"/>
                  <a:gd name="T1" fmla="*/ 267 h 902"/>
                  <a:gd name="T2" fmla="*/ 1296 w 1296"/>
                  <a:gd name="T3" fmla="*/ 324 h 902"/>
                  <a:gd name="T4" fmla="*/ 1264 w 1296"/>
                  <a:gd name="T5" fmla="*/ 401 h 902"/>
                  <a:gd name="T6" fmla="*/ 1211 w 1296"/>
                  <a:gd name="T7" fmla="*/ 494 h 902"/>
                  <a:gd name="T8" fmla="*/ 1173 w 1296"/>
                  <a:gd name="T9" fmla="*/ 528 h 902"/>
                  <a:gd name="T10" fmla="*/ 1103 w 1296"/>
                  <a:gd name="T11" fmla="*/ 575 h 902"/>
                  <a:gd name="T12" fmla="*/ 949 w 1296"/>
                  <a:gd name="T13" fmla="*/ 652 h 902"/>
                  <a:gd name="T14" fmla="*/ 748 w 1296"/>
                  <a:gd name="T15" fmla="*/ 759 h 902"/>
                  <a:gd name="T16" fmla="*/ 617 w 1296"/>
                  <a:gd name="T17" fmla="*/ 825 h 902"/>
                  <a:gd name="T18" fmla="*/ 516 w 1296"/>
                  <a:gd name="T19" fmla="*/ 860 h 902"/>
                  <a:gd name="T20" fmla="*/ 455 w 1296"/>
                  <a:gd name="T21" fmla="*/ 887 h 902"/>
                  <a:gd name="T22" fmla="*/ 405 w 1296"/>
                  <a:gd name="T23" fmla="*/ 902 h 902"/>
                  <a:gd name="T24" fmla="*/ 371 w 1296"/>
                  <a:gd name="T25" fmla="*/ 899 h 902"/>
                  <a:gd name="T26" fmla="*/ 328 w 1296"/>
                  <a:gd name="T27" fmla="*/ 871 h 902"/>
                  <a:gd name="T28" fmla="*/ 278 w 1296"/>
                  <a:gd name="T29" fmla="*/ 822 h 902"/>
                  <a:gd name="T30" fmla="*/ 219 w 1296"/>
                  <a:gd name="T31" fmla="*/ 725 h 902"/>
                  <a:gd name="T32" fmla="*/ 158 w 1296"/>
                  <a:gd name="T33" fmla="*/ 605 h 902"/>
                  <a:gd name="T34" fmla="*/ 119 w 1296"/>
                  <a:gd name="T35" fmla="*/ 536 h 902"/>
                  <a:gd name="T36" fmla="*/ 81 w 1296"/>
                  <a:gd name="T37" fmla="*/ 494 h 902"/>
                  <a:gd name="T38" fmla="*/ 50 w 1296"/>
                  <a:gd name="T39" fmla="*/ 478 h 902"/>
                  <a:gd name="T40" fmla="*/ 19 w 1296"/>
                  <a:gd name="T41" fmla="*/ 475 h 902"/>
                  <a:gd name="T42" fmla="*/ 4 w 1296"/>
                  <a:gd name="T43" fmla="*/ 467 h 902"/>
                  <a:gd name="T44" fmla="*/ 31 w 1296"/>
                  <a:gd name="T45" fmla="*/ 437 h 902"/>
                  <a:gd name="T46" fmla="*/ 62 w 1296"/>
                  <a:gd name="T47" fmla="*/ 417 h 902"/>
                  <a:gd name="T48" fmla="*/ 166 w 1296"/>
                  <a:gd name="T49" fmla="*/ 374 h 902"/>
                  <a:gd name="T50" fmla="*/ 335 w 1296"/>
                  <a:gd name="T51" fmla="*/ 317 h 902"/>
                  <a:gd name="T52" fmla="*/ 521 w 1296"/>
                  <a:gd name="T53" fmla="*/ 247 h 902"/>
                  <a:gd name="T54" fmla="*/ 656 w 1296"/>
                  <a:gd name="T55" fmla="*/ 201 h 902"/>
                  <a:gd name="T56" fmla="*/ 779 w 1296"/>
                  <a:gd name="T57" fmla="*/ 147 h 902"/>
                  <a:gd name="T58" fmla="*/ 945 w 1296"/>
                  <a:gd name="T59" fmla="*/ 77 h 902"/>
                  <a:gd name="T60" fmla="*/ 1030 w 1296"/>
                  <a:gd name="T61" fmla="*/ 39 h 902"/>
                  <a:gd name="T62" fmla="*/ 1114 w 1296"/>
                  <a:gd name="T63" fmla="*/ 0 h 902"/>
                  <a:gd name="T64" fmla="*/ 1157 w 1296"/>
                  <a:gd name="T65" fmla="*/ 0 h 902"/>
                  <a:gd name="T66" fmla="*/ 1199 w 1296"/>
                  <a:gd name="T67" fmla="*/ 12 h 902"/>
                  <a:gd name="T68" fmla="*/ 1234 w 1296"/>
                  <a:gd name="T69" fmla="*/ 39 h 902"/>
                  <a:gd name="T70" fmla="*/ 1257 w 1296"/>
                  <a:gd name="T71" fmla="*/ 74 h 902"/>
                  <a:gd name="T72" fmla="*/ 1264 w 1296"/>
                  <a:gd name="T73" fmla="*/ 105 h 902"/>
                  <a:gd name="T74" fmla="*/ 1288 w 1296"/>
                  <a:gd name="T75" fmla="*/ 236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96" h="902">
                    <a:moveTo>
                      <a:pt x="1288" y="236"/>
                    </a:moveTo>
                    <a:lnTo>
                      <a:pt x="1292" y="267"/>
                    </a:lnTo>
                    <a:lnTo>
                      <a:pt x="1296" y="294"/>
                    </a:lnTo>
                    <a:lnTo>
                      <a:pt x="1296" y="324"/>
                    </a:lnTo>
                    <a:lnTo>
                      <a:pt x="1284" y="351"/>
                    </a:lnTo>
                    <a:lnTo>
                      <a:pt x="1264" y="401"/>
                    </a:lnTo>
                    <a:lnTo>
                      <a:pt x="1242" y="451"/>
                    </a:lnTo>
                    <a:lnTo>
                      <a:pt x="1211" y="494"/>
                    </a:lnTo>
                    <a:lnTo>
                      <a:pt x="1192" y="514"/>
                    </a:lnTo>
                    <a:lnTo>
                      <a:pt x="1173" y="528"/>
                    </a:lnTo>
                    <a:lnTo>
                      <a:pt x="1137" y="555"/>
                    </a:lnTo>
                    <a:lnTo>
                      <a:pt x="1103" y="575"/>
                    </a:lnTo>
                    <a:lnTo>
                      <a:pt x="1026" y="613"/>
                    </a:lnTo>
                    <a:lnTo>
                      <a:pt x="949" y="652"/>
                    </a:lnTo>
                    <a:lnTo>
                      <a:pt x="876" y="686"/>
                    </a:lnTo>
                    <a:lnTo>
                      <a:pt x="748" y="759"/>
                    </a:lnTo>
                    <a:lnTo>
                      <a:pt x="683" y="794"/>
                    </a:lnTo>
                    <a:lnTo>
                      <a:pt x="617" y="825"/>
                    </a:lnTo>
                    <a:lnTo>
                      <a:pt x="552" y="849"/>
                    </a:lnTo>
                    <a:lnTo>
                      <a:pt x="516" y="860"/>
                    </a:lnTo>
                    <a:lnTo>
                      <a:pt x="486" y="871"/>
                    </a:lnTo>
                    <a:lnTo>
                      <a:pt x="455" y="887"/>
                    </a:lnTo>
                    <a:lnTo>
                      <a:pt x="421" y="899"/>
                    </a:lnTo>
                    <a:lnTo>
                      <a:pt x="405" y="902"/>
                    </a:lnTo>
                    <a:lnTo>
                      <a:pt x="389" y="902"/>
                    </a:lnTo>
                    <a:lnTo>
                      <a:pt x="371" y="899"/>
                    </a:lnTo>
                    <a:lnTo>
                      <a:pt x="355" y="890"/>
                    </a:lnTo>
                    <a:lnTo>
                      <a:pt x="328" y="871"/>
                    </a:lnTo>
                    <a:lnTo>
                      <a:pt x="301" y="849"/>
                    </a:lnTo>
                    <a:lnTo>
                      <a:pt x="278" y="822"/>
                    </a:lnTo>
                    <a:lnTo>
                      <a:pt x="258" y="790"/>
                    </a:lnTo>
                    <a:lnTo>
                      <a:pt x="219" y="725"/>
                    </a:lnTo>
                    <a:lnTo>
                      <a:pt x="189" y="663"/>
                    </a:lnTo>
                    <a:lnTo>
                      <a:pt x="158" y="605"/>
                    </a:lnTo>
                    <a:lnTo>
                      <a:pt x="139" y="567"/>
                    </a:lnTo>
                    <a:lnTo>
                      <a:pt x="119" y="536"/>
                    </a:lnTo>
                    <a:lnTo>
                      <a:pt x="92" y="505"/>
                    </a:lnTo>
                    <a:lnTo>
                      <a:pt x="81" y="494"/>
                    </a:lnTo>
                    <a:lnTo>
                      <a:pt x="65" y="482"/>
                    </a:lnTo>
                    <a:lnTo>
                      <a:pt x="50" y="478"/>
                    </a:lnTo>
                    <a:lnTo>
                      <a:pt x="35" y="475"/>
                    </a:lnTo>
                    <a:lnTo>
                      <a:pt x="19" y="475"/>
                    </a:lnTo>
                    <a:lnTo>
                      <a:pt x="0" y="482"/>
                    </a:lnTo>
                    <a:lnTo>
                      <a:pt x="4" y="467"/>
                    </a:lnTo>
                    <a:lnTo>
                      <a:pt x="12" y="455"/>
                    </a:lnTo>
                    <a:lnTo>
                      <a:pt x="31" y="437"/>
                    </a:lnTo>
                    <a:lnTo>
                      <a:pt x="47" y="424"/>
                    </a:lnTo>
                    <a:lnTo>
                      <a:pt x="62" y="417"/>
                    </a:lnTo>
                    <a:lnTo>
                      <a:pt x="97" y="401"/>
                    </a:lnTo>
                    <a:lnTo>
                      <a:pt x="166" y="374"/>
                    </a:lnTo>
                    <a:lnTo>
                      <a:pt x="243" y="348"/>
                    </a:lnTo>
                    <a:lnTo>
                      <a:pt x="335" y="317"/>
                    </a:lnTo>
                    <a:lnTo>
                      <a:pt x="428" y="283"/>
                    </a:lnTo>
                    <a:lnTo>
                      <a:pt x="521" y="247"/>
                    </a:lnTo>
                    <a:lnTo>
                      <a:pt x="613" y="217"/>
                    </a:lnTo>
                    <a:lnTo>
                      <a:pt x="656" y="201"/>
                    </a:lnTo>
                    <a:lnTo>
                      <a:pt x="698" y="186"/>
                    </a:lnTo>
                    <a:lnTo>
                      <a:pt x="779" y="147"/>
                    </a:lnTo>
                    <a:lnTo>
                      <a:pt x="863" y="109"/>
                    </a:lnTo>
                    <a:lnTo>
                      <a:pt x="945" y="77"/>
                    </a:lnTo>
                    <a:lnTo>
                      <a:pt x="987" y="59"/>
                    </a:lnTo>
                    <a:lnTo>
                      <a:pt x="1030" y="39"/>
                    </a:lnTo>
                    <a:lnTo>
                      <a:pt x="1072" y="16"/>
                    </a:lnTo>
                    <a:lnTo>
                      <a:pt x="1114" y="0"/>
                    </a:lnTo>
                    <a:lnTo>
                      <a:pt x="1134" y="0"/>
                    </a:lnTo>
                    <a:lnTo>
                      <a:pt x="1157" y="0"/>
                    </a:lnTo>
                    <a:lnTo>
                      <a:pt x="1176" y="5"/>
                    </a:lnTo>
                    <a:lnTo>
                      <a:pt x="1199" y="12"/>
                    </a:lnTo>
                    <a:lnTo>
                      <a:pt x="1219" y="24"/>
                    </a:lnTo>
                    <a:lnTo>
                      <a:pt x="1234" y="39"/>
                    </a:lnTo>
                    <a:lnTo>
                      <a:pt x="1250" y="55"/>
                    </a:lnTo>
                    <a:lnTo>
                      <a:pt x="1257" y="74"/>
                    </a:lnTo>
                    <a:lnTo>
                      <a:pt x="1264" y="89"/>
                    </a:lnTo>
                    <a:lnTo>
                      <a:pt x="1264" y="105"/>
                    </a:lnTo>
                    <a:lnTo>
                      <a:pt x="1269" y="140"/>
                    </a:lnTo>
                    <a:lnTo>
                      <a:pt x="1288" y="23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3" name="Freeform 39"/>
              <p:cNvSpPr>
                <a:spLocks/>
              </p:cNvSpPr>
              <p:nvPr/>
            </p:nvSpPr>
            <p:spPr bwMode="auto">
              <a:xfrm>
                <a:off x="5062" y="1087"/>
                <a:ext cx="173" cy="315"/>
              </a:xfrm>
              <a:custGeom>
                <a:avLst/>
                <a:gdLst>
                  <a:gd name="T0" fmla="*/ 2603 w 2603"/>
                  <a:gd name="T1" fmla="*/ 376 h 4725"/>
                  <a:gd name="T2" fmla="*/ 2576 w 2603"/>
                  <a:gd name="T3" fmla="*/ 392 h 4725"/>
                  <a:gd name="T4" fmla="*/ 2544 w 2603"/>
                  <a:gd name="T5" fmla="*/ 412 h 4725"/>
                  <a:gd name="T6" fmla="*/ 2514 w 2603"/>
                  <a:gd name="T7" fmla="*/ 435 h 4725"/>
                  <a:gd name="T8" fmla="*/ 2483 w 2603"/>
                  <a:gd name="T9" fmla="*/ 466 h 4725"/>
                  <a:gd name="T10" fmla="*/ 2414 w 2603"/>
                  <a:gd name="T11" fmla="*/ 539 h 4725"/>
                  <a:gd name="T12" fmla="*/ 2340 w 2603"/>
                  <a:gd name="T13" fmla="*/ 623 h 4725"/>
                  <a:gd name="T14" fmla="*/ 2267 w 2603"/>
                  <a:gd name="T15" fmla="*/ 720 h 4725"/>
                  <a:gd name="T16" fmla="*/ 2194 w 2603"/>
                  <a:gd name="T17" fmla="*/ 824 h 4725"/>
                  <a:gd name="T18" fmla="*/ 2117 w 2603"/>
                  <a:gd name="T19" fmla="*/ 931 h 4725"/>
                  <a:gd name="T20" fmla="*/ 2047 w 2603"/>
                  <a:gd name="T21" fmla="*/ 1043 h 4725"/>
                  <a:gd name="T22" fmla="*/ 1912 w 2603"/>
                  <a:gd name="T23" fmla="*/ 1255 h 4725"/>
                  <a:gd name="T24" fmla="*/ 1805 w 2603"/>
                  <a:gd name="T25" fmla="*/ 1440 h 4725"/>
                  <a:gd name="T26" fmla="*/ 1705 w 2603"/>
                  <a:gd name="T27" fmla="*/ 1613 h 4725"/>
                  <a:gd name="T28" fmla="*/ 1102 w 2603"/>
                  <a:gd name="T29" fmla="*/ 1841 h 4725"/>
                  <a:gd name="T30" fmla="*/ 1080 w 2603"/>
                  <a:gd name="T31" fmla="*/ 2611 h 4725"/>
                  <a:gd name="T32" fmla="*/ 1010 w 2603"/>
                  <a:gd name="T33" fmla="*/ 2649 h 4725"/>
                  <a:gd name="T34" fmla="*/ 941 w 2603"/>
                  <a:gd name="T35" fmla="*/ 2699 h 4725"/>
                  <a:gd name="T36" fmla="*/ 871 w 2603"/>
                  <a:gd name="T37" fmla="*/ 2753 h 4725"/>
                  <a:gd name="T38" fmla="*/ 810 w 2603"/>
                  <a:gd name="T39" fmla="*/ 2815 h 4725"/>
                  <a:gd name="T40" fmla="*/ 748 w 2603"/>
                  <a:gd name="T41" fmla="*/ 2880 h 4725"/>
                  <a:gd name="T42" fmla="*/ 690 w 2603"/>
                  <a:gd name="T43" fmla="*/ 2950 h 4725"/>
                  <a:gd name="T44" fmla="*/ 636 w 2603"/>
                  <a:gd name="T45" fmla="*/ 3027 h 4725"/>
                  <a:gd name="T46" fmla="*/ 582 w 2603"/>
                  <a:gd name="T47" fmla="*/ 3104 h 4725"/>
                  <a:gd name="T48" fmla="*/ 532 w 2603"/>
                  <a:gd name="T49" fmla="*/ 3188 h 4725"/>
                  <a:gd name="T50" fmla="*/ 482 w 2603"/>
                  <a:gd name="T51" fmla="*/ 3274 h 4725"/>
                  <a:gd name="T52" fmla="*/ 440 w 2603"/>
                  <a:gd name="T53" fmla="*/ 3362 h 4725"/>
                  <a:gd name="T54" fmla="*/ 397 w 2603"/>
                  <a:gd name="T55" fmla="*/ 3450 h 4725"/>
                  <a:gd name="T56" fmla="*/ 354 w 2603"/>
                  <a:gd name="T57" fmla="*/ 3543 h 4725"/>
                  <a:gd name="T58" fmla="*/ 316 w 2603"/>
                  <a:gd name="T59" fmla="*/ 3631 h 4725"/>
                  <a:gd name="T60" fmla="*/ 246 w 2603"/>
                  <a:gd name="T61" fmla="*/ 3813 h 4725"/>
                  <a:gd name="T62" fmla="*/ 189 w 2603"/>
                  <a:gd name="T63" fmla="*/ 3989 h 4725"/>
                  <a:gd name="T64" fmla="*/ 135 w 2603"/>
                  <a:gd name="T65" fmla="*/ 4159 h 4725"/>
                  <a:gd name="T66" fmla="*/ 93 w 2603"/>
                  <a:gd name="T67" fmla="*/ 4313 h 4725"/>
                  <a:gd name="T68" fmla="*/ 58 w 2603"/>
                  <a:gd name="T69" fmla="*/ 4447 h 4725"/>
                  <a:gd name="T70" fmla="*/ 15 w 2603"/>
                  <a:gd name="T71" fmla="*/ 4652 h 4725"/>
                  <a:gd name="T72" fmla="*/ 0 w 2603"/>
                  <a:gd name="T73" fmla="*/ 4725 h 4725"/>
                  <a:gd name="T74" fmla="*/ 89 w 2603"/>
                  <a:gd name="T75" fmla="*/ 3007 h 4725"/>
                  <a:gd name="T76" fmla="*/ 551 w 2603"/>
                  <a:gd name="T77" fmla="*/ 2233 h 4725"/>
                  <a:gd name="T78" fmla="*/ 930 w 2603"/>
                  <a:gd name="T79" fmla="*/ 1617 h 4725"/>
                  <a:gd name="T80" fmla="*/ 1091 w 2603"/>
                  <a:gd name="T81" fmla="*/ 1355 h 4725"/>
                  <a:gd name="T82" fmla="*/ 1215 w 2603"/>
                  <a:gd name="T83" fmla="*/ 1162 h 4725"/>
                  <a:gd name="T84" fmla="*/ 1265 w 2603"/>
                  <a:gd name="T85" fmla="*/ 1093 h 4725"/>
                  <a:gd name="T86" fmla="*/ 1326 w 2603"/>
                  <a:gd name="T87" fmla="*/ 1016 h 4725"/>
                  <a:gd name="T88" fmla="*/ 1395 w 2603"/>
                  <a:gd name="T89" fmla="*/ 931 h 4725"/>
                  <a:gd name="T90" fmla="*/ 1472 w 2603"/>
                  <a:gd name="T91" fmla="*/ 847 h 4725"/>
                  <a:gd name="T92" fmla="*/ 1639 w 2603"/>
                  <a:gd name="T93" fmla="*/ 670 h 4725"/>
                  <a:gd name="T94" fmla="*/ 1812 w 2603"/>
                  <a:gd name="T95" fmla="*/ 492 h 4725"/>
                  <a:gd name="T96" fmla="*/ 2129 w 2603"/>
                  <a:gd name="T97" fmla="*/ 184 h 4725"/>
                  <a:gd name="T98" fmla="*/ 2240 w 2603"/>
                  <a:gd name="T99" fmla="*/ 68 h 4725"/>
                  <a:gd name="T100" fmla="*/ 2302 w 2603"/>
                  <a:gd name="T101" fmla="*/ 0 h 4725"/>
                  <a:gd name="T102" fmla="*/ 2310 w 2603"/>
                  <a:gd name="T103" fmla="*/ 3 h 4725"/>
                  <a:gd name="T104" fmla="*/ 2317 w 2603"/>
                  <a:gd name="T105" fmla="*/ 14 h 4725"/>
                  <a:gd name="T106" fmla="*/ 2352 w 2603"/>
                  <a:gd name="T107" fmla="*/ 53 h 4725"/>
                  <a:gd name="T108" fmla="*/ 2456 w 2603"/>
                  <a:gd name="T109" fmla="*/ 184 h 4725"/>
                  <a:gd name="T110" fmla="*/ 2603 w 2603"/>
                  <a:gd name="T111" fmla="*/ 376 h 4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03" h="4725">
                    <a:moveTo>
                      <a:pt x="2603" y="376"/>
                    </a:moveTo>
                    <a:lnTo>
                      <a:pt x="2576" y="392"/>
                    </a:lnTo>
                    <a:lnTo>
                      <a:pt x="2544" y="412"/>
                    </a:lnTo>
                    <a:lnTo>
                      <a:pt x="2514" y="435"/>
                    </a:lnTo>
                    <a:lnTo>
                      <a:pt x="2483" y="466"/>
                    </a:lnTo>
                    <a:lnTo>
                      <a:pt x="2414" y="539"/>
                    </a:lnTo>
                    <a:lnTo>
                      <a:pt x="2340" y="623"/>
                    </a:lnTo>
                    <a:lnTo>
                      <a:pt x="2267" y="720"/>
                    </a:lnTo>
                    <a:lnTo>
                      <a:pt x="2194" y="824"/>
                    </a:lnTo>
                    <a:lnTo>
                      <a:pt x="2117" y="931"/>
                    </a:lnTo>
                    <a:lnTo>
                      <a:pt x="2047" y="1043"/>
                    </a:lnTo>
                    <a:lnTo>
                      <a:pt x="1912" y="1255"/>
                    </a:lnTo>
                    <a:lnTo>
                      <a:pt x="1805" y="1440"/>
                    </a:lnTo>
                    <a:lnTo>
                      <a:pt x="1705" y="1613"/>
                    </a:lnTo>
                    <a:lnTo>
                      <a:pt x="1102" y="1841"/>
                    </a:lnTo>
                    <a:lnTo>
                      <a:pt x="1080" y="2611"/>
                    </a:lnTo>
                    <a:lnTo>
                      <a:pt x="1010" y="2649"/>
                    </a:lnTo>
                    <a:lnTo>
                      <a:pt x="941" y="2699"/>
                    </a:lnTo>
                    <a:lnTo>
                      <a:pt x="871" y="2753"/>
                    </a:lnTo>
                    <a:lnTo>
                      <a:pt x="810" y="2815"/>
                    </a:lnTo>
                    <a:lnTo>
                      <a:pt x="748" y="2880"/>
                    </a:lnTo>
                    <a:lnTo>
                      <a:pt x="690" y="2950"/>
                    </a:lnTo>
                    <a:lnTo>
                      <a:pt x="636" y="3027"/>
                    </a:lnTo>
                    <a:lnTo>
                      <a:pt x="582" y="3104"/>
                    </a:lnTo>
                    <a:lnTo>
                      <a:pt x="532" y="3188"/>
                    </a:lnTo>
                    <a:lnTo>
                      <a:pt x="482" y="3274"/>
                    </a:lnTo>
                    <a:lnTo>
                      <a:pt x="440" y="3362"/>
                    </a:lnTo>
                    <a:lnTo>
                      <a:pt x="397" y="3450"/>
                    </a:lnTo>
                    <a:lnTo>
                      <a:pt x="354" y="3543"/>
                    </a:lnTo>
                    <a:lnTo>
                      <a:pt x="316" y="3631"/>
                    </a:lnTo>
                    <a:lnTo>
                      <a:pt x="246" y="3813"/>
                    </a:lnTo>
                    <a:lnTo>
                      <a:pt x="189" y="3989"/>
                    </a:lnTo>
                    <a:lnTo>
                      <a:pt x="135" y="4159"/>
                    </a:lnTo>
                    <a:lnTo>
                      <a:pt x="93" y="4313"/>
                    </a:lnTo>
                    <a:lnTo>
                      <a:pt x="58" y="4447"/>
                    </a:lnTo>
                    <a:lnTo>
                      <a:pt x="15" y="4652"/>
                    </a:lnTo>
                    <a:lnTo>
                      <a:pt x="0" y="4725"/>
                    </a:lnTo>
                    <a:lnTo>
                      <a:pt x="89" y="3007"/>
                    </a:lnTo>
                    <a:lnTo>
                      <a:pt x="551" y="2233"/>
                    </a:lnTo>
                    <a:lnTo>
                      <a:pt x="930" y="1617"/>
                    </a:lnTo>
                    <a:lnTo>
                      <a:pt x="1091" y="1355"/>
                    </a:lnTo>
                    <a:lnTo>
                      <a:pt x="1215" y="1162"/>
                    </a:lnTo>
                    <a:lnTo>
                      <a:pt x="1265" y="1093"/>
                    </a:lnTo>
                    <a:lnTo>
                      <a:pt x="1326" y="1016"/>
                    </a:lnTo>
                    <a:lnTo>
                      <a:pt x="1395" y="931"/>
                    </a:lnTo>
                    <a:lnTo>
                      <a:pt x="1472" y="847"/>
                    </a:lnTo>
                    <a:lnTo>
                      <a:pt x="1639" y="670"/>
                    </a:lnTo>
                    <a:lnTo>
                      <a:pt x="1812" y="492"/>
                    </a:lnTo>
                    <a:lnTo>
                      <a:pt x="2129" y="184"/>
                    </a:lnTo>
                    <a:lnTo>
                      <a:pt x="2240" y="68"/>
                    </a:lnTo>
                    <a:lnTo>
                      <a:pt x="2302" y="0"/>
                    </a:lnTo>
                    <a:lnTo>
                      <a:pt x="2310" y="3"/>
                    </a:lnTo>
                    <a:lnTo>
                      <a:pt x="2317" y="14"/>
                    </a:lnTo>
                    <a:lnTo>
                      <a:pt x="2352" y="53"/>
                    </a:lnTo>
                    <a:lnTo>
                      <a:pt x="2456" y="184"/>
                    </a:lnTo>
                    <a:lnTo>
                      <a:pt x="2603" y="3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4" name="Freeform 40"/>
              <p:cNvSpPr>
                <a:spLocks/>
              </p:cNvSpPr>
              <p:nvPr/>
            </p:nvSpPr>
            <p:spPr bwMode="auto">
              <a:xfrm>
                <a:off x="5057" y="1077"/>
                <a:ext cx="174" cy="315"/>
              </a:xfrm>
              <a:custGeom>
                <a:avLst/>
                <a:gdLst>
                  <a:gd name="T0" fmla="*/ 2604 w 2604"/>
                  <a:gd name="T1" fmla="*/ 378 h 4726"/>
                  <a:gd name="T2" fmla="*/ 2577 w 2604"/>
                  <a:gd name="T3" fmla="*/ 393 h 4726"/>
                  <a:gd name="T4" fmla="*/ 2545 w 2604"/>
                  <a:gd name="T5" fmla="*/ 412 h 4726"/>
                  <a:gd name="T6" fmla="*/ 2515 w 2604"/>
                  <a:gd name="T7" fmla="*/ 436 h 4726"/>
                  <a:gd name="T8" fmla="*/ 2484 w 2604"/>
                  <a:gd name="T9" fmla="*/ 466 h 4726"/>
                  <a:gd name="T10" fmla="*/ 2414 w 2604"/>
                  <a:gd name="T11" fmla="*/ 539 h 4726"/>
                  <a:gd name="T12" fmla="*/ 2341 w 2604"/>
                  <a:gd name="T13" fmla="*/ 624 h 4726"/>
                  <a:gd name="T14" fmla="*/ 2268 w 2604"/>
                  <a:gd name="T15" fmla="*/ 720 h 4726"/>
                  <a:gd name="T16" fmla="*/ 2191 w 2604"/>
                  <a:gd name="T17" fmla="*/ 824 h 4726"/>
                  <a:gd name="T18" fmla="*/ 2117 w 2604"/>
                  <a:gd name="T19" fmla="*/ 932 h 4726"/>
                  <a:gd name="T20" fmla="*/ 2044 w 2604"/>
                  <a:gd name="T21" fmla="*/ 1044 h 4726"/>
                  <a:gd name="T22" fmla="*/ 1909 w 2604"/>
                  <a:gd name="T23" fmla="*/ 1256 h 4726"/>
                  <a:gd name="T24" fmla="*/ 1802 w 2604"/>
                  <a:gd name="T25" fmla="*/ 1441 h 4726"/>
                  <a:gd name="T26" fmla="*/ 1702 w 2604"/>
                  <a:gd name="T27" fmla="*/ 1614 h 4726"/>
                  <a:gd name="T28" fmla="*/ 1099 w 2604"/>
                  <a:gd name="T29" fmla="*/ 1841 h 4726"/>
                  <a:gd name="T30" fmla="*/ 1081 w 2604"/>
                  <a:gd name="T31" fmla="*/ 2612 h 4726"/>
                  <a:gd name="T32" fmla="*/ 1007 w 2604"/>
                  <a:gd name="T33" fmla="*/ 2650 h 4726"/>
                  <a:gd name="T34" fmla="*/ 938 w 2604"/>
                  <a:gd name="T35" fmla="*/ 2700 h 4726"/>
                  <a:gd name="T36" fmla="*/ 872 w 2604"/>
                  <a:gd name="T37" fmla="*/ 2754 h 4726"/>
                  <a:gd name="T38" fmla="*/ 807 w 2604"/>
                  <a:gd name="T39" fmla="*/ 2816 h 4726"/>
                  <a:gd name="T40" fmla="*/ 748 w 2604"/>
                  <a:gd name="T41" fmla="*/ 2881 h 4726"/>
                  <a:gd name="T42" fmla="*/ 691 w 2604"/>
                  <a:gd name="T43" fmla="*/ 2950 h 4726"/>
                  <a:gd name="T44" fmla="*/ 633 w 2604"/>
                  <a:gd name="T45" fmla="*/ 3027 h 4726"/>
                  <a:gd name="T46" fmla="*/ 578 w 2604"/>
                  <a:gd name="T47" fmla="*/ 3104 h 4726"/>
                  <a:gd name="T48" fmla="*/ 528 w 2604"/>
                  <a:gd name="T49" fmla="*/ 3189 h 4726"/>
                  <a:gd name="T50" fmla="*/ 483 w 2604"/>
                  <a:gd name="T51" fmla="*/ 3274 h 4726"/>
                  <a:gd name="T52" fmla="*/ 437 w 2604"/>
                  <a:gd name="T53" fmla="*/ 3362 h 4726"/>
                  <a:gd name="T54" fmla="*/ 394 w 2604"/>
                  <a:gd name="T55" fmla="*/ 3452 h 4726"/>
                  <a:gd name="T56" fmla="*/ 356 w 2604"/>
                  <a:gd name="T57" fmla="*/ 3543 h 4726"/>
                  <a:gd name="T58" fmla="*/ 317 w 2604"/>
                  <a:gd name="T59" fmla="*/ 3632 h 4726"/>
                  <a:gd name="T60" fmla="*/ 247 w 2604"/>
                  <a:gd name="T61" fmla="*/ 3813 h 4726"/>
                  <a:gd name="T62" fmla="*/ 186 w 2604"/>
                  <a:gd name="T63" fmla="*/ 3991 h 4726"/>
                  <a:gd name="T64" fmla="*/ 136 w 2604"/>
                  <a:gd name="T65" fmla="*/ 4160 h 4726"/>
                  <a:gd name="T66" fmla="*/ 93 w 2604"/>
                  <a:gd name="T67" fmla="*/ 4314 h 4726"/>
                  <a:gd name="T68" fmla="*/ 59 w 2604"/>
                  <a:gd name="T69" fmla="*/ 4448 h 4726"/>
                  <a:gd name="T70" fmla="*/ 16 w 2604"/>
                  <a:gd name="T71" fmla="*/ 4652 h 4726"/>
                  <a:gd name="T72" fmla="*/ 0 w 2604"/>
                  <a:gd name="T73" fmla="*/ 4726 h 4726"/>
                  <a:gd name="T74" fmla="*/ 86 w 2604"/>
                  <a:gd name="T75" fmla="*/ 3008 h 4726"/>
                  <a:gd name="T76" fmla="*/ 552 w 2604"/>
                  <a:gd name="T77" fmla="*/ 2234 h 4726"/>
                  <a:gd name="T78" fmla="*/ 926 w 2604"/>
                  <a:gd name="T79" fmla="*/ 1618 h 4726"/>
                  <a:gd name="T80" fmla="*/ 1088 w 2604"/>
                  <a:gd name="T81" fmla="*/ 1356 h 4726"/>
                  <a:gd name="T82" fmla="*/ 1212 w 2604"/>
                  <a:gd name="T83" fmla="*/ 1163 h 4726"/>
                  <a:gd name="T84" fmla="*/ 1265 w 2604"/>
                  <a:gd name="T85" fmla="*/ 1094 h 4726"/>
                  <a:gd name="T86" fmla="*/ 1328 w 2604"/>
                  <a:gd name="T87" fmla="*/ 1017 h 4726"/>
                  <a:gd name="T88" fmla="*/ 1396 w 2604"/>
                  <a:gd name="T89" fmla="*/ 932 h 4726"/>
                  <a:gd name="T90" fmla="*/ 1469 w 2604"/>
                  <a:gd name="T91" fmla="*/ 848 h 4726"/>
                  <a:gd name="T92" fmla="*/ 1639 w 2604"/>
                  <a:gd name="T93" fmla="*/ 670 h 4726"/>
                  <a:gd name="T94" fmla="*/ 1813 w 2604"/>
                  <a:gd name="T95" fmla="*/ 493 h 4726"/>
                  <a:gd name="T96" fmla="*/ 2126 w 2604"/>
                  <a:gd name="T97" fmla="*/ 185 h 4726"/>
                  <a:gd name="T98" fmla="*/ 2237 w 2604"/>
                  <a:gd name="T99" fmla="*/ 70 h 4726"/>
                  <a:gd name="T100" fmla="*/ 2303 w 2604"/>
                  <a:gd name="T101" fmla="*/ 0 h 4726"/>
                  <a:gd name="T102" fmla="*/ 2307 w 2604"/>
                  <a:gd name="T103" fmla="*/ 4 h 4726"/>
                  <a:gd name="T104" fmla="*/ 2318 w 2604"/>
                  <a:gd name="T105" fmla="*/ 15 h 4726"/>
                  <a:gd name="T106" fmla="*/ 2353 w 2604"/>
                  <a:gd name="T107" fmla="*/ 54 h 4726"/>
                  <a:gd name="T108" fmla="*/ 2457 w 2604"/>
                  <a:gd name="T109" fmla="*/ 185 h 4726"/>
                  <a:gd name="T110" fmla="*/ 2604 w 2604"/>
                  <a:gd name="T111" fmla="*/ 378 h 4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04" h="4726">
                    <a:moveTo>
                      <a:pt x="2604" y="378"/>
                    </a:moveTo>
                    <a:lnTo>
                      <a:pt x="2577" y="393"/>
                    </a:lnTo>
                    <a:lnTo>
                      <a:pt x="2545" y="412"/>
                    </a:lnTo>
                    <a:lnTo>
                      <a:pt x="2515" y="436"/>
                    </a:lnTo>
                    <a:lnTo>
                      <a:pt x="2484" y="466"/>
                    </a:lnTo>
                    <a:lnTo>
                      <a:pt x="2414" y="539"/>
                    </a:lnTo>
                    <a:lnTo>
                      <a:pt x="2341" y="624"/>
                    </a:lnTo>
                    <a:lnTo>
                      <a:pt x="2268" y="720"/>
                    </a:lnTo>
                    <a:lnTo>
                      <a:pt x="2191" y="824"/>
                    </a:lnTo>
                    <a:lnTo>
                      <a:pt x="2117" y="932"/>
                    </a:lnTo>
                    <a:lnTo>
                      <a:pt x="2044" y="1044"/>
                    </a:lnTo>
                    <a:lnTo>
                      <a:pt x="1909" y="1256"/>
                    </a:lnTo>
                    <a:lnTo>
                      <a:pt x="1802" y="1441"/>
                    </a:lnTo>
                    <a:lnTo>
                      <a:pt x="1702" y="1614"/>
                    </a:lnTo>
                    <a:lnTo>
                      <a:pt x="1099" y="1841"/>
                    </a:lnTo>
                    <a:lnTo>
                      <a:pt x="1081" y="2612"/>
                    </a:lnTo>
                    <a:lnTo>
                      <a:pt x="1007" y="2650"/>
                    </a:lnTo>
                    <a:lnTo>
                      <a:pt x="938" y="2700"/>
                    </a:lnTo>
                    <a:lnTo>
                      <a:pt x="872" y="2754"/>
                    </a:lnTo>
                    <a:lnTo>
                      <a:pt x="807" y="2816"/>
                    </a:lnTo>
                    <a:lnTo>
                      <a:pt x="748" y="2881"/>
                    </a:lnTo>
                    <a:lnTo>
                      <a:pt x="691" y="2950"/>
                    </a:lnTo>
                    <a:lnTo>
                      <a:pt x="633" y="3027"/>
                    </a:lnTo>
                    <a:lnTo>
                      <a:pt x="578" y="3104"/>
                    </a:lnTo>
                    <a:lnTo>
                      <a:pt x="528" y="3189"/>
                    </a:lnTo>
                    <a:lnTo>
                      <a:pt x="483" y="3274"/>
                    </a:lnTo>
                    <a:lnTo>
                      <a:pt x="437" y="3362"/>
                    </a:lnTo>
                    <a:lnTo>
                      <a:pt x="394" y="3452"/>
                    </a:lnTo>
                    <a:lnTo>
                      <a:pt x="356" y="3543"/>
                    </a:lnTo>
                    <a:lnTo>
                      <a:pt x="317" y="3632"/>
                    </a:lnTo>
                    <a:lnTo>
                      <a:pt x="247" y="3813"/>
                    </a:lnTo>
                    <a:lnTo>
                      <a:pt x="186" y="3991"/>
                    </a:lnTo>
                    <a:lnTo>
                      <a:pt x="136" y="4160"/>
                    </a:lnTo>
                    <a:lnTo>
                      <a:pt x="93" y="4314"/>
                    </a:lnTo>
                    <a:lnTo>
                      <a:pt x="59" y="4448"/>
                    </a:lnTo>
                    <a:lnTo>
                      <a:pt x="16" y="4652"/>
                    </a:lnTo>
                    <a:lnTo>
                      <a:pt x="0" y="4726"/>
                    </a:lnTo>
                    <a:lnTo>
                      <a:pt x="86" y="3008"/>
                    </a:lnTo>
                    <a:lnTo>
                      <a:pt x="552" y="2234"/>
                    </a:lnTo>
                    <a:lnTo>
                      <a:pt x="926" y="1618"/>
                    </a:lnTo>
                    <a:lnTo>
                      <a:pt x="1088" y="1356"/>
                    </a:lnTo>
                    <a:lnTo>
                      <a:pt x="1212" y="1163"/>
                    </a:lnTo>
                    <a:lnTo>
                      <a:pt x="1265" y="1094"/>
                    </a:lnTo>
                    <a:lnTo>
                      <a:pt x="1328" y="1017"/>
                    </a:lnTo>
                    <a:lnTo>
                      <a:pt x="1396" y="932"/>
                    </a:lnTo>
                    <a:lnTo>
                      <a:pt x="1469" y="848"/>
                    </a:lnTo>
                    <a:lnTo>
                      <a:pt x="1639" y="670"/>
                    </a:lnTo>
                    <a:lnTo>
                      <a:pt x="1813" y="493"/>
                    </a:lnTo>
                    <a:lnTo>
                      <a:pt x="2126" y="185"/>
                    </a:lnTo>
                    <a:lnTo>
                      <a:pt x="2237" y="70"/>
                    </a:lnTo>
                    <a:lnTo>
                      <a:pt x="2303" y="0"/>
                    </a:lnTo>
                    <a:lnTo>
                      <a:pt x="2307" y="4"/>
                    </a:lnTo>
                    <a:lnTo>
                      <a:pt x="2318" y="15"/>
                    </a:lnTo>
                    <a:lnTo>
                      <a:pt x="2353" y="54"/>
                    </a:lnTo>
                    <a:lnTo>
                      <a:pt x="2457" y="185"/>
                    </a:lnTo>
                    <a:lnTo>
                      <a:pt x="2604"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5" name="Freeform 41"/>
              <p:cNvSpPr>
                <a:spLocks/>
              </p:cNvSpPr>
              <p:nvPr/>
            </p:nvSpPr>
            <p:spPr bwMode="auto">
              <a:xfrm>
                <a:off x="4460" y="858"/>
                <a:ext cx="254" cy="295"/>
              </a:xfrm>
              <a:custGeom>
                <a:avLst/>
                <a:gdLst>
                  <a:gd name="T0" fmla="*/ 1064 w 3810"/>
                  <a:gd name="T1" fmla="*/ 4194 h 4421"/>
                  <a:gd name="T2" fmla="*/ 960 w 3810"/>
                  <a:gd name="T3" fmla="*/ 4144 h 4421"/>
                  <a:gd name="T4" fmla="*/ 860 w 3810"/>
                  <a:gd name="T5" fmla="*/ 4082 h 4421"/>
                  <a:gd name="T6" fmla="*/ 717 w 3810"/>
                  <a:gd name="T7" fmla="*/ 3974 h 4421"/>
                  <a:gd name="T8" fmla="*/ 548 w 3810"/>
                  <a:gd name="T9" fmla="*/ 3808 h 4421"/>
                  <a:gd name="T10" fmla="*/ 398 w 3810"/>
                  <a:gd name="T11" fmla="*/ 3616 h 4421"/>
                  <a:gd name="T12" fmla="*/ 266 w 3810"/>
                  <a:gd name="T13" fmla="*/ 3408 h 4421"/>
                  <a:gd name="T14" fmla="*/ 158 w 3810"/>
                  <a:gd name="T15" fmla="*/ 3189 h 4421"/>
                  <a:gd name="T16" fmla="*/ 69 w 3810"/>
                  <a:gd name="T17" fmla="*/ 2970 h 4421"/>
                  <a:gd name="T18" fmla="*/ 4 w 3810"/>
                  <a:gd name="T19" fmla="*/ 2749 h 4421"/>
                  <a:gd name="T20" fmla="*/ 4 w 3810"/>
                  <a:gd name="T21" fmla="*/ 2715 h 4421"/>
                  <a:gd name="T22" fmla="*/ 24 w 3810"/>
                  <a:gd name="T23" fmla="*/ 2665 h 4421"/>
                  <a:gd name="T24" fmla="*/ 115 w 3810"/>
                  <a:gd name="T25" fmla="*/ 2534 h 4421"/>
                  <a:gd name="T26" fmla="*/ 266 w 3810"/>
                  <a:gd name="T27" fmla="*/ 2361 h 4421"/>
                  <a:gd name="T28" fmla="*/ 466 w 3810"/>
                  <a:gd name="T29" fmla="*/ 2153 h 4421"/>
                  <a:gd name="T30" fmla="*/ 706 w 3810"/>
                  <a:gd name="T31" fmla="*/ 1926 h 4421"/>
                  <a:gd name="T32" fmla="*/ 983 w 3810"/>
                  <a:gd name="T33" fmla="*/ 1675 h 4421"/>
                  <a:gd name="T34" fmla="*/ 1284 w 3810"/>
                  <a:gd name="T35" fmla="*/ 1421 h 4421"/>
                  <a:gd name="T36" fmla="*/ 1600 w 3810"/>
                  <a:gd name="T37" fmla="*/ 1163 h 4421"/>
                  <a:gd name="T38" fmla="*/ 1920 w 3810"/>
                  <a:gd name="T39" fmla="*/ 912 h 4421"/>
                  <a:gd name="T40" fmla="*/ 2241 w 3810"/>
                  <a:gd name="T41" fmla="*/ 677 h 4421"/>
                  <a:gd name="T42" fmla="*/ 2552 w 3810"/>
                  <a:gd name="T43" fmla="*/ 466 h 4421"/>
                  <a:gd name="T44" fmla="*/ 2842 w 3810"/>
                  <a:gd name="T45" fmla="*/ 285 h 4421"/>
                  <a:gd name="T46" fmla="*/ 3104 w 3810"/>
                  <a:gd name="T47" fmla="*/ 142 h 4421"/>
                  <a:gd name="T48" fmla="*/ 3331 w 3810"/>
                  <a:gd name="T49" fmla="*/ 42 h 4421"/>
                  <a:gd name="T50" fmla="*/ 3428 w 3810"/>
                  <a:gd name="T51" fmla="*/ 15 h 4421"/>
                  <a:gd name="T52" fmla="*/ 3513 w 3810"/>
                  <a:gd name="T53" fmla="*/ 0 h 4421"/>
                  <a:gd name="T54" fmla="*/ 3582 w 3810"/>
                  <a:gd name="T55" fmla="*/ 0 h 4421"/>
                  <a:gd name="T56" fmla="*/ 3637 w 3810"/>
                  <a:gd name="T57" fmla="*/ 18 h 4421"/>
                  <a:gd name="T58" fmla="*/ 3644 w 3810"/>
                  <a:gd name="T59" fmla="*/ 354 h 4421"/>
                  <a:gd name="T60" fmla="*/ 3675 w 3810"/>
                  <a:gd name="T61" fmla="*/ 901 h 4421"/>
                  <a:gd name="T62" fmla="*/ 3728 w 3810"/>
                  <a:gd name="T63" fmla="*/ 1433 h 4421"/>
                  <a:gd name="T64" fmla="*/ 3737 w 3810"/>
                  <a:gd name="T65" fmla="*/ 1578 h 4421"/>
                  <a:gd name="T66" fmla="*/ 3714 w 3810"/>
                  <a:gd name="T67" fmla="*/ 1718 h 4421"/>
                  <a:gd name="T68" fmla="*/ 3675 w 3810"/>
                  <a:gd name="T69" fmla="*/ 1933 h 4421"/>
                  <a:gd name="T70" fmla="*/ 3667 w 3810"/>
                  <a:gd name="T71" fmla="*/ 2041 h 4421"/>
                  <a:gd name="T72" fmla="*/ 3671 w 3810"/>
                  <a:gd name="T73" fmla="*/ 2168 h 4421"/>
                  <a:gd name="T74" fmla="*/ 3687 w 3810"/>
                  <a:gd name="T75" fmla="*/ 2291 h 4421"/>
                  <a:gd name="T76" fmla="*/ 3732 w 3810"/>
                  <a:gd name="T77" fmla="*/ 2538 h 4421"/>
                  <a:gd name="T78" fmla="*/ 3782 w 3810"/>
                  <a:gd name="T79" fmla="*/ 2784 h 4421"/>
                  <a:gd name="T80" fmla="*/ 3805 w 3810"/>
                  <a:gd name="T81" fmla="*/ 2970 h 4421"/>
                  <a:gd name="T82" fmla="*/ 3732 w 3810"/>
                  <a:gd name="T83" fmla="*/ 3058 h 4421"/>
                  <a:gd name="T84" fmla="*/ 3582 w 3810"/>
                  <a:gd name="T85" fmla="*/ 3100 h 4421"/>
                  <a:gd name="T86" fmla="*/ 3505 w 3810"/>
                  <a:gd name="T87" fmla="*/ 3108 h 4421"/>
                  <a:gd name="T88" fmla="*/ 3474 w 3810"/>
                  <a:gd name="T89" fmla="*/ 3328 h 4421"/>
                  <a:gd name="T90" fmla="*/ 3440 w 3810"/>
                  <a:gd name="T91" fmla="*/ 3493 h 4421"/>
                  <a:gd name="T92" fmla="*/ 3393 w 3810"/>
                  <a:gd name="T93" fmla="*/ 3663 h 4421"/>
                  <a:gd name="T94" fmla="*/ 3331 w 3810"/>
                  <a:gd name="T95" fmla="*/ 3824 h 4421"/>
                  <a:gd name="T96" fmla="*/ 3254 w 3810"/>
                  <a:gd name="T97" fmla="*/ 3978 h 4421"/>
                  <a:gd name="T98" fmla="*/ 3162 w 3810"/>
                  <a:gd name="T99" fmla="*/ 4109 h 4421"/>
                  <a:gd name="T100" fmla="*/ 3084 w 3810"/>
                  <a:gd name="T101" fmla="*/ 4190 h 4421"/>
                  <a:gd name="T102" fmla="*/ 3023 w 3810"/>
                  <a:gd name="T103" fmla="*/ 4236 h 4421"/>
                  <a:gd name="T104" fmla="*/ 2942 w 3810"/>
                  <a:gd name="T105" fmla="*/ 4279 h 4421"/>
                  <a:gd name="T106" fmla="*/ 2839 w 3810"/>
                  <a:gd name="T107" fmla="*/ 4325 h 4421"/>
                  <a:gd name="T108" fmla="*/ 2730 w 3810"/>
                  <a:gd name="T109" fmla="*/ 4360 h 4421"/>
                  <a:gd name="T110" fmla="*/ 2556 w 3810"/>
                  <a:gd name="T111" fmla="*/ 4398 h 4421"/>
                  <a:gd name="T112" fmla="*/ 2313 w 3810"/>
                  <a:gd name="T113" fmla="*/ 4421 h 4421"/>
                  <a:gd name="T114" fmla="*/ 2063 w 3810"/>
                  <a:gd name="T115" fmla="*/ 4417 h 4421"/>
                  <a:gd name="T116" fmla="*/ 1808 w 3810"/>
                  <a:gd name="T117" fmla="*/ 4394 h 4421"/>
                  <a:gd name="T118" fmla="*/ 1565 w 3810"/>
                  <a:gd name="T119" fmla="*/ 4349 h 4421"/>
                  <a:gd name="T120" fmla="*/ 1330 w 3810"/>
                  <a:gd name="T121" fmla="*/ 4286 h 4421"/>
                  <a:gd name="T122" fmla="*/ 1118 w 3810"/>
                  <a:gd name="T123" fmla="*/ 4217 h 4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10" h="4421">
                    <a:moveTo>
                      <a:pt x="1118" y="4217"/>
                    </a:moveTo>
                    <a:lnTo>
                      <a:pt x="1064" y="4194"/>
                    </a:lnTo>
                    <a:lnTo>
                      <a:pt x="1010" y="4171"/>
                    </a:lnTo>
                    <a:lnTo>
                      <a:pt x="960" y="4144"/>
                    </a:lnTo>
                    <a:lnTo>
                      <a:pt x="910" y="4113"/>
                    </a:lnTo>
                    <a:lnTo>
                      <a:pt x="860" y="4082"/>
                    </a:lnTo>
                    <a:lnTo>
                      <a:pt x="810" y="4048"/>
                    </a:lnTo>
                    <a:lnTo>
                      <a:pt x="717" y="3974"/>
                    </a:lnTo>
                    <a:lnTo>
                      <a:pt x="632" y="3894"/>
                    </a:lnTo>
                    <a:lnTo>
                      <a:pt x="548" y="3808"/>
                    </a:lnTo>
                    <a:lnTo>
                      <a:pt x="470" y="3713"/>
                    </a:lnTo>
                    <a:lnTo>
                      <a:pt x="398" y="3616"/>
                    </a:lnTo>
                    <a:lnTo>
                      <a:pt x="328" y="3512"/>
                    </a:lnTo>
                    <a:lnTo>
                      <a:pt x="266" y="3408"/>
                    </a:lnTo>
                    <a:lnTo>
                      <a:pt x="208" y="3301"/>
                    </a:lnTo>
                    <a:lnTo>
                      <a:pt x="158" y="3189"/>
                    </a:lnTo>
                    <a:lnTo>
                      <a:pt x="112" y="3081"/>
                    </a:lnTo>
                    <a:lnTo>
                      <a:pt x="69" y="2970"/>
                    </a:lnTo>
                    <a:lnTo>
                      <a:pt x="35" y="2857"/>
                    </a:lnTo>
                    <a:lnTo>
                      <a:pt x="4" y="2749"/>
                    </a:lnTo>
                    <a:lnTo>
                      <a:pt x="0" y="2734"/>
                    </a:lnTo>
                    <a:lnTo>
                      <a:pt x="4" y="2715"/>
                    </a:lnTo>
                    <a:lnTo>
                      <a:pt x="11" y="2692"/>
                    </a:lnTo>
                    <a:lnTo>
                      <a:pt x="24" y="2665"/>
                    </a:lnTo>
                    <a:lnTo>
                      <a:pt x="62" y="2603"/>
                    </a:lnTo>
                    <a:lnTo>
                      <a:pt x="115" y="2534"/>
                    </a:lnTo>
                    <a:lnTo>
                      <a:pt x="181" y="2449"/>
                    </a:lnTo>
                    <a:lnTo>
                      <a:pt x="266" y="2361"/>
                    </a:lnTo>
                    <a:lnTo>
                      <a:pt x="359" y="2261"/>
                    </a:lnTo>
                    <a:lnTo>
                      <a:pt x="466" y="2153"/>
                    </a:lnTo>
                    <a:lnTo>
                      <a:pt x="582" y="2041"/>
                    </a:lnTo>
                    <a:lnTo>
                      <a:pt x="706" y="1926"/>
                    </a:lnTo>
                    <a:lnTo>
                      <a:pt x="840" y="1802"/>
                    </a:lnTo>
                    <a:lnTo>
                      <a:pt x="983" y="1675"/>
                    </a:lnTo>
                    <a:lnTo>
                      <a:pt x="1130" y="1548"/>
                    </a:lnTo>
                    <a:lnTo>
                      <a:pt x="1284" y="1421"/>
                    </a:lnTo>
                    <a:lnTo>
                      <a:pt x="1438" y="1294"/>
                    </a:lnTo>
                    <a:lnTo>
                      <a:pt x="1600" y="1163"/>
                    </a:lnTo>
                    <a:lnTo>
                      <a:pt x="1758" y="1036"/>
                    </a:lnTo>
                    <a:lnTo>
                      <a:pt x="1920" y="912"/>
                    </a:lnTo>
                    <a:lnTo>
                      <a:pt x="2082" y="793"/>
                    </a:lnTo>
                    <a:lnTo>
                      <a:pt x="2241" y="677"/>
                    </a:lnTo>
                    <a:lnTo>
                      <a:pt x="2399" y="570"/>
                    </a:lnTo>
                    <a:lnTo>
                      <a:pt x="2552" y="466"/>
                    </a:lnTo>
                    <a:lnTo>
                      <a:pt x="2699" y="369"/>
                    </a:lnTo>
                    <a:lnTo>
                      <a:pt x="2842" y="285"/>
                    </a:lnTo>
                    <a:lnTo>
                      <a:pt x="2977" y="208"/>
                    </a:lnTo>
                    <a:lnTo>
                      <a:pt x="3104" y="142"/>
                    </a:lnTo>
                    <a:lnTo>
                      <a:pt x="3224" y="84"/>
                    </a:lnTo>
                    <a:lnTo>
                      <a:pt x="3331" y="42"/>
                    </a:lnTo>
                    <a:lnTo>
                      <a:pt x="3381" y="27"/>
                    </a:lnTo>
                    <a:lnTo>
                      <a:pt x="3428" y="15"/>
                    </a:lnTo>
                    <a:lnTo>
                      <a:pt x="3470" y="4"/>
                    </a:lnTo>
                    <a:lnTo>
                      <a:pt x="3513" y="0"/>
                    </a:lnTo>
                    <a:lnTo>
                      <a:pt x="3547" y="0"/>
                    </a:lnTo>
                    <a:lnTo>
                      <a:pt x="3582" y="0"/>
                    </a:lnTo>
                    <a:lnTo>
                      <a:pt x="3613" y="7"/>
                    </a:lnTo>
                    <a:lnTo>
                      <a:pt x="3637" y="18"/>
                    </a:lnTo>
                    <a:lnTo>
                      <a:pt x="3640" y="192"/>
                    </a:lnTo>
                    <a:lnTo>
                      <a:pt x="3644" y="354"/>
                    </a:lnTo>
                    <a:lnTo>
                      <a:pt x="3655" y="647"/>
                    </a:lnTo>
                    <a:lnTo>
                      <a:pt x="3675" y="901"/>
                    </a:lnTo>
                    <a:lnTo>
                      <a:pt x="3694" y="1116"/>
                    </a:lnTo>
                    <a:lnTo>
                      <a:pt x="3728" y="1433"/>
                    </a:lnTo>
                    <a:lnTo>
                      <a:pt x="3737" y="1540"/>
                    </a:lnTo>
                    <a:lnTo>
                      <a:pt x="3737" y="1578"/>
                    </a:lnTo>
                    <a:lnTo>
                      <a:pt x="3732" y="1610"/>
                    </a:lnTo>
                    <a:lnTo>
                      <a:pt x="3714" y="1718"/>
                    </a:lnTo>
                    <a:lnTo>
                      <a:pt x="3694" y="1825"/>
                    </a:lnTo>
                    <a:lnTo>
                      <a:pt x="3675" y="1933"/>
                    </a:lnTo>
                    <a:lnTo>
                      <a:pt x="3671" y="1987"/>
                    </a:lnTo>
                    <a:lnTo>
                      <a:pt x="3667" y="2041"/>
                    </a:lnTo>
                    <a:lnTo>
                      <a:pt x="3667" y="2106"/>
                    </a:lnTo>
                    <a:lnTo>
                      <a:pt x="3671" y="2168"/>
                    </a:lnTo>
                    <a:lnTo>
                      <a:pt x="3678" y="2230"/>
                    </a:lnTo>
                    <a:lnTo>
                      <a:pt x="3687" y="2291"/>
                    </a:lnTo>
                    <a:lnTo>
                      <a:pt x="3710" y="2415"/>
                    </a:lnTo>
                    <a:lnTo>
                      <a:pt x="3732" y="2538"/>
                    </a:lnTo>
                    <a:lnTo>
                      <a:pt x="3760" y="2661"/>
                    </a:lnTo>
                    <a:lnTo>
                      <a:pt x="3782" y="2784"/>
                    </a:lnTo>
                    <a:lnTo>
                      <a:pt x="3802" y="2907"/>
                    </a:lnTo>
                    <a:lnTo>
                      <a:pt x="3805" y="2970"/>
                    </a:lnTo>
                    <a:lnTo>
                      <a:pt x="3810" y="3031"/>
                    </a:lnTo>
                    <a:lnTo>
                      <a:pt x="3732" y="3058"/>
                    </a:lnTo>
                    <a:lnTo>
                      <a:pt x="3660" y="3081"/>
                    </a:lnTo>
                    <a:lnTo>
                      <a:pt x="3582" y="3100"/>
                    </a:lnTo>
                    <a:lnTo>
                      <a:pt x="3544" y="3104"/>
                    </a:lnTo>
                    <a:lnTo>
                      <a:pt x="3505" y="3108"/>
                    </a:lnTo>
                    <a:lnTo>
                      <a:pt x="3490" y="3251"/>
                    </a:lnTo>
                    <a:lnTo>
                      <a:pt x="3474" y="3328"/>
                    </a:lnTo>
                    <a:lnTo>
                      <a:pt x="3458" y="3408"/>
                    </a:lnTo>
                    <a:lnTo>
                      <a:pt x="3440" y="3493"/>
                    </a:lnTo>
                    <a:lnTo>
                      <a:pt x="3420" y="3577"/>
                    </a:lnTo>
                    <a:lnTo>
                      <a:pt x="3393" y="3663"/>
                    </a:lnTo>
                    <a:lnTo>
                      <a:pt x="3366" y="3743"/>
                    </a:lnTo>
                    <a:lnTo>
                      <a:pt x="3331" y="3824"/>
                    </a:lnTo>
                    <a:lnTo>
                      <a:pt x="3297" y="3901"/>
                    </a:lnTo>
                    <a:lnTo>
                      <a:pt x="3254" y="3978"/>
                    </a:lnTo>
                    <a:lnTo>
                      <a:pt x="3213" y="4048"/>
                    </a:lnTo>
                    <a:lnTo>
                      <a:pt x="3162" y="4109"/>
                    </a:lnTo>
                    <a:lnTo>
                      <a:pt x="3112" y="4167"/>
                    </a:lnTo>
                    <a:lnTo>
                      <a:pt x="3084" y="4190"/>
                    </a:lnTo>
                    <a:lnTo>
                      <a:pt x="3054" y="4213"/>
                    </a:lnTo>
                    <a:lnTo>
                      <a:pt x="3023" y="4236"/>
                    </a:lnTo>
                    <a:lnTo>
                      <a:pt x="2992" y="4252"/>
                    </a:lnTo>
                    <a:lnTo>
                      <a:pt x="2942" y="4279"/>
                    </a:lnTo>
                    <a:lnTo>
                      <a:pt x="2892" y="4302"/>
                    </a:lnTo>
                    <a:lnTo>
                      <a:pt x="2839" y="4325"/>
                    </a:lnTo>
                    <a:lnTo>
                      <a:pt x="2784" y="4340"/>
                    </a:lnTo>
                    <a:lnTo>
                      <a:pt x="2730" y="4360"/>
                    </a:lnTo>
                    <a:lnTo>
                      <a:pt x="2672" y="4375"/>
                    </a:lnTo>
                    <a:lnTo>
                      <a:pt x="2556" y="4398"/>
                    </a:lnTo>
                    <a:lnTo>
                      <a:pt x="2437" y="4413"/>
                    </a:lnTo>
                    <a:lnTo>
                      <a:pt x="2313" y="4421"/>
                    </a:lnTo>
                    <a:lnTo>
                      <a:pt x="2186" y="4421"/>
                    </a:lnTo>
                    <a:lnTo>
                      <a:pt x="2063" y="4417"/>
                    </a:lnTo>
                    <a:lnTo>
                      <a:pt x="1935" y="4410"/>
                    </a:lnTo>
                    <a:lnTo>
                      <a:pt x="1808" y="4394"/>
                    </a:lnTo>
                    <a:lnTo>
                      <a:pt x="1685" y="4371"/>
                    </a:lnTo>
                    <a:lnTo>
                      <a:pt x="1565" y="4349"/>
                    </a:lnTo>
                    <a:lnTo>
                      <a:pt x="1446" y="4321"/>
                    </a:lnTo>
                    <a:lnTo>
                      <a:pt x="1330" y="4286"/>
                    </a:lnTo>
                    <a:lnTo>
                      <a:pt x="1223" y="4256"/>
                    </a:lnTo>
                    <a:lnTo>
                      <a:pt x="1118" y="421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6" name="Freeform 43"/>
              <p:cNvSpPr>
                <a:spLocks/>
              </p:cNvSpPr>
              <p:nvPr/>
            </p:nvSpPr>
            <p:spPr bwMode="auto">
              <a:xfrm>
                <a:off x="4460" y="858"/>
                <a:ext cx="242" cy="295"/>
              </a:xfrm>
              <a:custGeom>
                <a:avLst/>
                <a:gdLst>
                  <a:gd name="T0" fmla="*/ 2368 w 3640"/>
                  <a:gd name="T1" fmla="*/ 3520 h 4421"/>
                  <a:gd name="T2" fmla="*/ 2336 w 3640"/>
                  <a:gd name="T3" fmla="*/ 3316 h 4421"/>
                  <a:gd name="T4" fmla="*/ 2318 w 3640"/>
                  <a:gd name="T5" fmla="*/ 3131 h 4421"/>
                  <a:gd name="T6" fmla="*/ 2313 w 3640"/>
                  <a:gd name="T7" fmla="*/ 2961 h 4421"/>
                  <a:gd name="T8" fmla="*/ 2321 w 3640"/>
                  <a:gd name="T9" fmla="*/ 2807 h 4421"/>
                  <a:gd name="T10" fmla="*/ 2341 w 3640"/>
                  <a:gd name="T11" fmla="*/ 2661 h 4421"/>
                  <a:gd name="T12" fmla="*/ 2372 w 3640"/>
                  <a:gd name="T13" fmla="*/ 2526 h 4421"/>
                  <a:gd name="T14" fmla="*/ 2413 w 3640"/>
                  <a:gd name="T15" fmla="*/ 2395 h 4421"/>
                  <a:gd name="T16" fmla="*/ 2463 w 3640"/>
                  <a:gd name="T17" fmla="*/ 2264 h 4421"/>
                  <a:gd name="T18" fmla="*/ 2560 w 3640"/>
                  <a:gd name="T19" fmla="*/ 2076 h 4421"/>
                  <a:gd name="T20" fmla="*/ 2722 w 3640"/>
                  <a:gd name="T21" fmla="*/ 1806 h 4421"/>
                  <a:gd name="T22" fmla="*/ 3027 w 3640"/>
                  <a:gd name="T23" fmla="*/ 1336 h 4421"/>
                  <a:gd name="T24" fmla="*/ 3131 w 3640"/>
                  <a:gd name="T25" fmla="*/ 1028 h 4421"/>
                  <a:gd name="T26" fmla="*/ 3084 w 3640"/>
                  <a:gd name="T27" fmla="*/ 747 h 4421"/>
                  <a:gd name="T28" fmla="*/ 3054 w 3640"/>
                  <a:gd name="T29" fmla="*/ 547 h 4421"/>
                  <a:gd name="T30" fmla="*/ 3093 w 3640"/>
                  <a:gd name="T31" fmla="*/ 466 h 4421"/>
                  <a:gd name="T32" fmla="*/ 3177 w 3640"/>
                  <a:gd name="T33" fmla="*/ 431 h 4421"/>
                  <a:gd name="T34" fmla="*/ 3308 w 3640"/>
                  <a:gd name="T35" fmla="*/ 408 h 4421"/>
                  <a:gd name="T36" fmla="*/ 3470 w 3640"/>
                  <a:gd name="T37" fmla="*/ 381 h 4421"/>
                  <a:gd name="T38" fmla="*/ 3540 w 3640"/>
                  <a:gd name="T39" fmla="*/ 358 h 4421"/>
                  <a:gd name="T40" fmla="*/ 3598 w 3640"/>
                  <a:gd name="T41" fmla="*/ 319 h 4421"/>
                  <a:gd name="T42" fmla="*/ 3640 w 3640"/>
                  <a:gd name="T43" fmla="*/ 262 h 4421"/>
                  <a:gd name="T44" fmla="*/ 3613 w 3640"/>
                  <a:gd name="T45" fmla="*/ 7 h 4421"/>
                  <a:gd name="T46" fmla="*/ 3547 w 3640"/>
                  <a:gd name="T47" fmla="*/ 0 h 4421"/>
                  <a:gd name="T48" fmla="*/ 3470 w 3640"/>
                  <a:gd name="T49" fmla="*/ 4 h 4421"/>
                  <a:gd name="T50" fmla="*/ 3381 w 3640"/>
                  <a:gd name="T51" fmla="*/ 27 h 4421"/>
                  <a:gd name="T52" fmla="*/ 3224 w 3640"/>
                  <a:gd name="T53" fmla="*/ 84 h 4421"/>
                  <a:gd name="T54" fmla="*/ 2977 w 3640"/>
                  <a:gd name="T55" fmla="*/ 208 h 4421"/>
                  <a:gd name="T56" fmla="*/ 2699 w 3640"/>
                  <a:gd name="T57" fmla="*/ 369 h 4421"/>
                  <a:gd name="T58" fmla="*/ 2399 w 3640"/>
                  <a:gd name="T59" fmla="*/ 570 h 4421"/>
                  <a:gd name="T60" fmla="*/ 2082 w 3640"/>
                  <a:gd name="T61" fmla="*/ 793 h 4421"/>
                  <a:gd name="T62" fmla="*/ 1758 w 3640"/>
                  <a:gd name="T63" fmla="*/ 1036 h 4421"/>
                  <a:gd name="T64" fmla="*/ 1438 w 3640"/>
                  <a:gd name="T65" fmla="*/ 1294 h 4421"/>
                  <a:gd name="T66" fmla="*/ 1130 w 3640"/>
                  <a:gd name="T67" fmla="*/ 1548 h 4421"/>
                  <a:gd name="T68" fmla="*/ 840 w 3640"/>
                  <a:gd name="T69" fmla="*/ 1802 h 4421"/>
                  <a:gd name="T70" fmla="*/ 582 w 3640"/>
                  <a:gd name="T71" fmla="*/ 2041 h 4421"/>
                  <a:gd name="T72" fmla="*/ 359 w 3640"/>
                  <a:gd name="T73" fmla="*/ 2261 h 4421"/>
                  <a:gd name="T74" fmla="*/ 181 w 3640"/>
                  <a:gd name="T75" fmla="*/ 2449 h 4421"/>
                  <a:gd name="T76" fmla="*/ 62 w 3640"/>
                  <a:gd name="T77" fmla="*/ 2603 h 4421"/>
                  <a:gd name="T78" fmla="*/ 11 w 3640"/>
                  <a:gd name="T79" fmla="*/ 2692 h 4421"/>
                  <a:gd name="T80" fmla="*/ 0 w 3640"/>
                  <a:gd name="T81" fmla="*/ 2734 h 4421"/>
                  <a:gd name="T82" fmla="*/ 35 w 3640"/>
                  <a:gd name="T83" fmla="*/ 2857 h 4421"/>
                  <a:gd name="T84" fmla="*/ 112 w 3640"/>
                  <a:gd name="T85" fmla="*/ 3081 h 4421"/>
                  <a:gd name="T86" fmla="*/ 208 w 3640"/>
                  <a:gd name="T87" fmla="*/ 3301 h 4421"/>
                  <a:gd name="T88" fmla="*/ 328 w 3640"/>
                  <a:gd name="T89" fmla="*/ 3512 h 4421"/>
                  <a:gd name="T90" fmla="*/ 470 w 3640"/>
                  <a:gd name="T91" fmla="*/ 3713 h 4421"/>
                  <a:gd name="T92" fmla="*/ 632 w 3640"/>
                  <a:gd name="T93" fmla="*/ 3894 h 4421"/>
                  <a:gd name="T94" fmla="*/ 810 w 3640"/>
                  <a:gd name="T95" fmla="*/ 4048 h 4421"/>
                  <a:gd name="T96" fmla="*/ 910 w 3640"/>
                  <a:gd name="T97" fmla="*/ 4113 h 4421"/>
                  <a:gd name="T98" fmla="*/ 1010 w 3640"/>
                  <a:gd name="T99" fmla="*/ 4171 h 4421"/>
                  <a:gd name="T100" fmla="*/ 1118 w 3640"/>
                  <a:gd name="T101" fmla="*/ 4217 h 4421"/>
                  <a:gd name="T102" fmla="*/ 1296 w 3640"/>
                  <a:gd name="T103" fmla="*/ 4279 h 4421"/>
                  <a:gd name="T104" fmla="*/ 1493 w 3640"/>
                  <a:gd name="T105" fmla="*/ 4333 h 4421"/>
                  <a:gd name="T106" fmla="*/ 1697 w 3640"/>
                  <a:gd name="T107" fmla="*/ 4375 h 4421"/>
                  <a:gd name="T108" fmla="*/ 1908 w 3640"/>
                  <a:gd name="T109" fmla="*/ 4402 h 4421"/>
                  <a:gd name="T110" fmla="*/ 2121 w 3640"/>
                  <a:gd name="T111" fmla="*/ 4417 h 4421"/>
                  <a:gd name="T112" fmla="*/ 2333 w 3640"/>
                  <a:gd name="T113" fmla="*/ 4417 h 4421"/>
                  <a:gd name="T114" fmla="*/ 2541 w 3640"/>
                  <a:gd name="T115" fmla="*/ 4398 h 4421"/>
                  <a:gd name="T116" fmla="*/ 2738 w 3640"/>
                  <a:gd name="T117" fmla="*/ 4356 h 4421"/>
                  <a:gd name="T118" fmla="*/ 2618 w 3640"/>
                  <a:gd name="T119" fmla="*/ 4221 h 4421"/>
                  <a:gd name="T120" fmla="*/ 2518 w 3640"/>
                  <a:gd name="T121" fmla="*/ 4059 h 4421"/>
                  <a:gd name="T122" fmla="*/ 2441 w 3640"/>
                  <a:gd name="T123" fmla="*/ 3863 h 4421"/>
                  <a:gd name="T124" fmla="*/ 2386 w 3640"/>
                  <a:gd name="T125" fmla="*/ 3627 h 4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40" h="4421">
                    <a:moveTo>
                      <a:pt x="2386" y="3627"/>
                    </a:moveTo>
                    <a:lnTo>
                      <a:pt x="2368" y="3520"/>
                    </a:lnTo>
                    <a:lnTo>
                      <a:pt x="2348" y="3416"/>
                    </a:lnTo>
                    <a:lnTo>
                      <a:pt x="2336" y="3316"/>
                    </a:lnTo>
                    <a:lnTo>
                      <a:pt x="2325" y="3224"/>
                    </a:lnTo>
                    <a:lnTo>
                      <a:pt x="2318" y="3131"/>
                    </a:lnTo>
                    <a:lnTo>
                      <a:pt x="2313" y="3047"/>
                    </a:lnTo>
                    <a:lnTo>
                      <a:pt x="2313" y="2961"/>
                    </a:lnTo>
                    <a:lnTo>
                      <a:pt x="2313" y="2884"/>
                    </a:lnTo>
                    <a:lnTo>
                      <a:pt x="2321" y="2807"/>
                    </a:lnTo>
                    <a:lnTo>
                      <a:pt x="2329" y="2734"/>
                    </a:lnTo>
                    <a:lnTo>
                      <a:pt x="2341" y="2661"/>
                    </a:lnTo>
                    <a:lnTo>
                      <a:pt x="2352" y="2592"/>
                    </a:lnTo>
                    <a:lnTo>
                      <a:pt x="2372" y="2526"/>
                    </a:lnTo>
                    <a:lnTo>
                      <a:pt x="2391" y="2457"/>
                    </a:lnTo>
                    <a:lnTo>
                      <a:pt x="2413" y="2395"/>
                    </a:lnTo>
                    <a:lnTo>
                      <a:pt x="2437" y="2330"/>
                    </a:lnTo>
                    <a:lnTo>
                      <a:pt x="2463" y="2264"/>
                    </a:lnTo>
                    <a:lnTo>
                      <a:pt x="2495" y="2203"/>
                    </a:lnTo>
                    <a:lnTo>
                      <a:pt x="2560" y="2076"/>
                    </a:lnTo>
                    <a:lnTo>
                      <a:pt x="2637" y="1945"/>
                    </a:lnTo>
                    <a:lnTo>
                      <a:pt x="2722" y="1806"/>
                    </a:lnTo>
                    <a:lnTo>
                      <a:pt x="2919" y="1506"/>
                    </a:lnTo>
                    <a:lnTo>
                      <a:pt x="3027" y="1336"/>
                    </a:lnTo>
                    <a:lnTo>
                      <a:pt x="3146" y="1152"/>
                    </a:lnTo>
                    <a:lnTo>
                      <a:pt x="3131" y="1028"/>
                    </a:lnTo>
                    <a:lnTo>
                      <a:pt x="3116" y="924"/>
                    </a:lnTo>
                    <a:lnTo>
                      <a:pt x="3084" y="747"/>
                    </a:lnTo>
                    <a:lnTo>
                      <a:pt x="3062" y="609"/>
                    </a:lnTo>
                    <a:lnTo>
                      <a:pt x="3054" y="547"/>
                    </a:lnTo>
                    <a:lnTo>
                      <a:pt x="3054" y="485"/>
                    </a:lnTo>
                    <a:lnTo>
                      <a:pt x="3093" y="466"/>
                    </a:lnTo>
                    <a:lnTo>
                      <a:pt x="3134" y="446"/>
                    </a:lnTo>
                    <a:lnTo>
                      <a:pt x="3177" y="431"/>
                    </a:lnTo>
                    <a:lnTo>
                      <a:pt x="3220" y="423"/>
                    </a:lnTo>
                    <a:lnTo>
                      <a:pt x="3308" y="408"/>
                    </a:lnTo>
                    <a:lnTo>
                      <a:pt x="3393" y="392"/>
                    </a:lnTo>
                    <a:lnTo>
                      <a:pt x="3470" y="381"/>
                    </a:lnTo>
                    <a:lnTo>
                      <a:pt x="3505" y="369"/>
                    </a:lnTo>
                    <a:lnTo>
                      <a:pt x="3540" y="358"/>
                    </a:lnTo>
                    <a:lnTo>
                      <a:pt x="3571" y="342"/>
                    </a:lnTo>
                    <a:lnTo>
                      <a:pt x="3598" y="319"/>
                    </a:lnTo>
                    <a:lnTo>
                      <a:pt x="3621" y="296"/>
                    </a:lnTo>
                    <a:lnTo>
                      <a:pt x="3640" y="262"/>
                    </a:lnTo>
                    <a:lnTo>
                      <a:pt x="3637" y="18"/>
                    </a:lnTo>
                    <a:lnTo>
                      <a:pt x="3613" y="7"/>
                    </a:lnTo>
                    <a:lnTo>
                      <a:pt x="3582" y="0"/>
                    </a:lnTo>
                    <a:lnTo>
                      <a:pt x="3547" y="0"/>
                    </a:lnTo>
                    <a:lnTo>
                      <a:pt x="3513" y="0"/>
                    </a:lnTo>
                    <a:lnTo>
                      <a:pt x="3470" y="4"/>
                    </a:lnTo>
                    <a:lnTo>
                      <a:pt x="3428" y="15"/>
                    </a:lnTo>
                    <a:lnTo>
                      <a:pt x="3381" y="27"/>
                    </a:lnTo>
                    <a:lnTo>
                      <a:pt x="3331" y="42"/>
                    </a:lnTo>
                    <a:lnTo>
                      <a:pt x="3224" y="84"/>
                    </a:lnTo>
                    <a:lnTo>
                      <a:pt x="3104" y="142"/>
                    </a:lnTo>
                    <a:lnTo>
                      <a:pt x="2977" y="208"/>
                    </a:lnTo>
                    <a:lnTo>
                      <a:pt x="2842" y="285"/>
                    </a:lnTo>
                    <a:lnTo>
                      <a:pt x="2699" y="369"/>
                    </a:lnTo>
                    <a:lnTo>
                      <a:pt x="2552" y="466"/>
                    </a:lnTo>
                    <a:lnTo>
                      <a:pt x="2399" y="570"/>
                    </a:lnTo>
                    <a:lnTo>
                      <a:pt x="2241" y="677"/>
                    </a:lnTo>
                    <a:lnTo>
                      <a:pt x="2082" y="793"/>
                    </a:lnTo>
                    <a:lnTo>
                      <a:pt x="1920" y="912"/>
                    </a:lnTo>
                    <a:lnTo>
                      <a:pt x="1758" y="1036"/>
                    </a:lnTo>
                    <a:lnTo>
                      <a:pt x="1600" y="1163"/>
                    </a:lnTo>
                    <a:lnTo>
                      <a:pt x="1438" y="1294"/>
                    </a:lnTo>
                    <a:lnTo>
                      <a:pt x="1284" y="1421"/>
                    </a:lnTo>
                    <a:lnTo>
                      <a:pt x="1130" y="1548"/>
                    </a:lnTo>
                    <a:lnTo>
                      <a:pt x="983" y="1675"/>
                    </a:lnTo>
                    <a:lnTo>
                      <a:pt x="840" y="1802"/>
                    </a:lnTo>
                    <a:lnTo>
                      <a:pt x="706" y="1926"/>
                    </a:lnTo>
                    <a:lnTo>
                      <a:pt x="582" y="2041"/>
                    </a:lnTo>
                    <a:lnTo>
                      <a:pt x="466" y="2153"/>
                    </a:lnTo>
                    <a:lnTo>
                      <a:pt x="359" y="2261"/>
                    </a:lnTo>
                    <a:lnTo>
                      <a:pt x="266" y="2361"/>
                    </a:lnTo>
                    <a:lnTo>
                      <a:pt x="181" y="2449"/>
                    </a:lnTo>
                    <a:lnTo>
                      <a:pt x="115" y="2534"/>
                    </a:lnTo>
                    <a:lnTo>
                      <a:pt x="62" y="2603"/>
                    </a:lnTo>
                    <a:lnTo>
                      <a:pt x="24" y="2665"/>
                    </a:lnTo>
                    <a:lnTo>
                      <a:pt x="11" y="2692"/>
                    </a:lnTo>
                    <a:lnTo>
                      <a:pt x="4" y="2715"/>
                    </a:lnTo>
                    <a:lnTo>
                      <a:pt x="0" y="2734"/>
                    </a:lnTo>
                    <a:lnTo>
                      <a:pt x="4" y="2749"/>
                    </a:lnTo>
                    <a:lnTo>
                      <a:pt x="35" y="2857"/>
                    </a:lnTo>
                    <a:lnTo>
                      <a:pt x="69" y="2970"/>
                    </a:lnTo>
                    <a:lnTo>
                      <a:pt x="112" y="3081"/>
                    </a:lnTo>
                    <a:lnTo>
                      <a:pt x="158" y="3189"/>
                    </a:lnTo>
                    <a:lnTo>
                      <a:pt x="208" y="3301"/>
                    </a:lnTo>
                    <a:lnTo>
                      <a:pt x="266" y="3408"/>
                    </a:lnTo>
                    <a:lnTo>
                      <a:pt x="328" y="3512"/>
                    </a:lnTo>
                    <a:lnTo>
                      <a:pt x="398" y="3616"/>
                    </a:lnTo>
                    <a:lnTo>
                      <a:pt x="470" y="3713"/>
                    </a:lnTo>
                    <a:lnTo>
                      <a:pt x="548" y="3808"/>
                    </a:lnTo>
                    <a:lnTo>
                      <a:pt x="632" y="3894"/>
                    </a:lnTo>
                    <a:lnTo>
                      <a:pt x="717" y="3974"/>
                    </a:lnTo>
                    <a:lnTo>
                      <a:pt x="810" y="4048"/>
                    </a:lnTo>
                    <a:lnTo>
                      <a:pt x="860" y="4082"/>
                    </a:lnTo>
                    <a:lnTo>
                      <a:pt x="910" y="4113"/>
                    </a:lnTo>
                    <a:lnTo>
                      <a:pt x="960" y="4144"/>
                    </a:lnTo>
                    <a:lnTo>
                      <a:pt x="1010" y="4171"/>
                    </a:lnTo>
                    <a:lnTo>
                      <a:pt x="1064" y="4194"/>
                    </a:lnTo>
                    <a:lnTo>
                      <a:pt x="1118" y="4217"/>
                    </a:lnTo>
                    <a:lnTo>
                      <a:pt x="1203" y="4248"/>
                    </a:lnTo>
                    <a:lnTo>
                      <a:pt x="1296" y="4279"/>
                    </a:lnTo>
                    <a:lnTo>
                      <a:pt x="1391" y="4306"/>
                    </a:lnTo>
                    <a:lnTo>
                      <a:pt x="1493" y="4333"/>
                    </a:lnTo>
                    <a:lnTo>
                      <a:pt x="1593" y="4352"/>
                    </a:lnTo>
                    <a:lnTo>
                      <a:pt x="1697" y="4375"/>
                    </a:lnTo>
                    <a:lnTo>
                      <a:pt x="1801" y="4390"/>
                    </a:lnTo>
                    <a:lnTo>
                      <a:pt x="1908" y="4402"/>
                    </a:lnTo>
                    <a:lnTo>
                      <a:pt x="2012" y="4413"/>
                    </a:lnTo>
                    <a:lnTo>
                      <a:pt x="2121" y="4417"/>
                    </a:lnTo>
                    <a:lnTo>
                      <a:pt x="2229" y="4421"/>
                    </a:lnTo>
                    <a:lnTo>
                      <a:pt x="2333" y="4417"/>
                    </a:lnTo>
                    <a:lnTo>
                      <a:pt x="2437" y="4410"/>
                    </a:lnTo>
                    <a:lnTo>
                      <a:pt x="2541" y="4398"/>
                    </a:lnTo>
                    <a:lnTo>
                      <a:pt x="2637" y="4379"/>
                    </a:lnTo>
                    <a:lnTo>
                      <a:pt x="2738" y="4356"/>
                    </a:lnTo>
                    <a:lnTo>
                      <a:pt x="2676" y="4290"/>
                    </a:lnTo>
                    <a:lnTo>
                      <a:pt x="2618" y="4221"/>
                    </a:lnTo>
                    <a:lnTo>
                      <a:pt x="2568" y="4144"/>
                    </a:lnTo>
                    <a:lnTo>
                      <a:pt x="2518" y="4059"/>
                    </a:lnTo>
                    <a:lnTo>
                      <a:pt x="2479" y="3962"/>
                    </a:lnTo>
                    <a:lnTo>
                      <a:pt x="2441" y="3863"/>
                    </a:lnTo>
                    <a:lnTo>
                      <a:pt x="2410" y="3751"/>
                    </a:lnTo>
                    <a:lnTo>
                      <a:pt x="2386" y="362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7" name="Freeform 44"/>
              <p:cNvSpPr>
                <a:spLocks/>
              </p:cNvSpPr>
              <p:nvPr/>
            </p:nvSpPr>
            <p:spPr bwMode="auto">
              <a:xfrm>
                <a:off x="4426" y="799"/>
                <a:ext cx="300" cy="266"/>
              </a:xfrm>
              <a:custGeom>
                <a:avLst/>
                <a:gdLst>
                  <a:gd name="T0" fmla="*/ 3629 w 4493"/>
                  <a:gd name="T1" fmla="*/ 1248 h 3987"/>
                  <a:gd name="T2" fmla="*/ 3969 w 4493"/>
                  <a:gd name="T3" fmla="*/ 1221 h 3987"/>
                  <a:gd name="T4" fmla="*/ 4208 w 4493"/>
                  <a:gd name="T5" fmla="*/ 1141 h 3987"/>
                  <a:gd name="T6" fmla="*/ 4311 w 4493"/>
                  <a:gd name="T7" fmla="*/ 1051 h 3987"/>
                  <a:gd name="T8" fmla="*/ 4404 w 4493"/>
                  <a:gd name="T9" fmla="*/ 913 h 3987"/>
                  <a:gd name="T10" fmla="*/ 4485 w 4493"/>
                  <a:gd name="T11" fmla="*/ 666 h 3987"/>
                  <a:gd name="T12" fmla="*/ 4478 w 4493"/>
                  <a:gd name="T13" fmla="*/ 419 h 3987"/>
                  <a:gd name="T14" fmla="*/ 4385 w 4493"/>
                  <a:gd name="T15" fmla="*/ 238 h 3987"/>
                  <a:gd name="T16" fmla="*/ 4293 w 4493"/>
                  <a:gd name="T17" fmla="*/ 165 h 3987"/>
                  <a:gd name="T18" fmla="*/ 4166 w 4493"/>
                  <a:gd name="T19" fmla="*/ 123 h 3987"/>
                  <a:gd name="T20" fmla="*/ 3799 w 4493"/>
                  <a:gd name="T21" fmla="*/ 111 h 3987"/>
                  <a:gd name="T22" fmla="*/ 3239 w 4493"/>
                  <a:gd name="T23" fmla="*/ 143 h 3987"/>
                  <a:gd name="T24" fmla="*/ 2724 w 4493"/>
                  <a:gd name="T25" fmla="*/ 81 h 3987"/>
                  <a:gd name="T26" fmla="*/ 2110 w 4493"/>
                  <a:gd name="T27" fmla="*/ 4 h 3987"/>
                  <a:gd name="T28" fmla="*/ 1813 w 4493"/>
                  <a:gd name="T29" fmla="*/ 11 h 3987"/>
                  <a:gd name="T30" fmla="*/ 1547 w 4493"/>
                  <a:gd name="T31" fmla="*/ 73 h 3987"/>
                  <a:gd name="T32" fmla="*/ 1328 w 4493"/>
                  <a:gd name="T33" fmla="*/ 208 h 3987"/>
                  <a:gd name="T34" fmla="*/ 1181 w 4493"/>
                  <a:gd name="T35" fmla="*/ 439 h 3987"/>
                  <a:gd name="T36" fmla="*/ 934 w 4493"/>
                  <a:gd name="T37" fmla="*/ 493 h 3987"/>
                  <a:gd name="T38" fmla="*/ 714 w 4493"/>
                  <a:gd name="T39" fmla="*/ 612 h 3987"/>
                  <a:gd name="T40" fmla="*/ 517 w 4493"/>
                  <a:gd name="T41" fmla="*/ 790 h 3987"/>
                  <a:gd name="T42" fmla="*/ 351 w 4493"/>
                  <a:gd name="T43" fmla="*/ 1005 h 3987"/>
                  <a:gd name="T44" fmla="*/ 159 w 4493"/>
                  <a:gd name="T45" fmla="*/ 1379 h 3987"/>
                  <a:gd name="T46" fmla="*/ 16 w 4493"/>
                  <a:gd name="T47" fmla="*/ 1888 h 3987"/>
                  <a:gd name="T48" fmla="*/ 20 w 4493"/>
                  <a:gd name="T49" fmla="*/ 2407 h 3987"/>
                  <a:gd name="T50" fmla="*/ 124 w 4493"/>
                  <a:gd name="T51" fmla="*/ 2908 h 3987"/>
                  <a:gd name="T52" fmla="*/ 336 w 4493"/>
                  <a:gd name="T53" fmla="*/ 3505 h 3987"/>
                  <a:gd name="T54" fmla="*/ 610 w 4493"/>
                  <a:gd name="T55" fmla="*/ 3963 h 3987"/>
                  <a:gd name="T56" fmla="*/ 1099 w 4493"/>
                  <a:gd name="T57" fmla="*/ 3856 h 3987"/>
                  <a:gd name="T58" fmla="*/ 1328 w 4493"/>
                  <a:gd name="T59" fmla="*/ 3747 h 3987"/>
                  <a:gd name="T60" fmla="*/ 1536 w 4493"/>
                  <a:gd name="T61" fmla="*/ 3602 h 3987"/>
                  <a:gd name="T62" fmla="*/ 1639 w 4493"/>
                  <a:gd name="T63" fmla="*/ 3489 h 3987"/>
                  <a:gd name="T64" fmla="*/ 1632 w 4493"/>
                  <a:gd name="T65" fmla="*/ 3231 h 3987"/>
                  <a:gd name="T66" fmla="*/ 1628 w 4493"/>
                  <a:gd name="T67" fmla="*/ 2957 h 3987"/>
                  <a:gd name="T68" fmla="*/ 1686 w 4493"/>
                  <a:gd name="T69" fmla="*/ 2769 h 3987"/>
                  <a:gd name="T70" fmla="*/ 1802 w 4493"/>
                  <a:gd name="T71" fmla="*/ 2588 h 3987"/>
                  <a:gd name="T72" fmla="*/ 1956 w 4493"/>
                  <a:gd name="T73" fmla="*/ 2468 h 3987"/>
                  <a:gd name="T74" fmla="*/ 2149 w 4493"/>
                  <a:gd name="T75" fmla="*/ 2457 h 3987"/>
                  <a:gd name="T76" fmla="*/ 2307 w 4493"/>
                  <a:gd name="T77" fmla="*/ 2534 h 3987"/>
                  <a:gd name="T78" fmla="*/ 2445 w 4493"/>
                  <a:gd name="T79" fmla="*/ 2712 h 3987"/>
                  <a:gd name="T80" fmla="*/ 2577 w 4493"/>
                  <a:gd name="T81" fmla="*/ 2962 h 3987"/>
                  <a:gd name="T82" fmla="*/ 2704 w 4493"/>
                  <a:gd name="T83" fmla="*/ 3081 h 3987"/>
                  <a:gd name="T84" fmla="*/ 2815 w 4493"/>
                  <a:gd name="T85" fmla="*/ 3113 h 3987"/>
                  <a:gd name="T86" fmla="*/ 2924 w 4493"/>
                  <a:gd name="T87" fmla="*/ 3081 h 3987"/>
                  <a:gd name="T88" fmla="*/ 2989 w 4493"/>
                  <a:gd name="T89" fmla="*/ 2935 h 3987"/>
                  <a:gd name="T90" fmla="*/ 3051 w 4493"/>
                  <a:gd name="T91" fmla="*/ 2735 h 3987"/>
                  <a:gd name="T92" fmla="*/ 3121 w 4493"/>
                  <a:gd name="T93" fmla="*/ 2654 h 3987"/>
                  <a:gd name="T94" fmla="*/ 3244 w 4493"/>
                  <a:gd name="T95" fmla="*/ 2415 h 3987"/>
                  <a:gd name="T96" fmla="*/ 3340 w 4493"/>
                  <a:gd name="T97" fmla="*/ 2249 h 3987"/>
                  <a:gd name="T98" fmla="*/ 3483 w 4493"/>
                  <a:gd name="T99" fmla="*/ 2083 h 3987"/>
                  <a:gd name="T100" fmla="*/ 3518 w 4493"/>
                  <a:gd name="T101" fmla="*/ 1856 h 3987"/>
                  <a:gd name="T102" fmla="*/ 3417 w 4493"/>
                  <a:gd name="T103" fmla="*/ 1386 h 3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93" h="3987">
                    <a:moveTo>
                      <a:pt x="3409" y="1290"/>
                    </a:moveTo>
                    <a:lnTo>
                      <a:pt x="3483" y="1271"/>
                    </a:lnTo>
                    <a:lnTo>
                      <a:pt x="3556" y="1256"/>
                    </a:lnTo>
                    <a:lnTo>
                      <a:pt x="3629" y="1248"/>
                    </a:lnTo>
                    <a:lnTo>
                      <a:pt x="3699" y="1244"/>
                    </a:lnTo>
                    <a:lnTo>
                      <a:pt x="3837" y="1236"/>
                    </a:lnTo>
                    <a:lnTo>
                      <a:pt x="3903" y="1229"/>
                    </a:lnTo>
                    <a:lnTo>
                      <a:pt x="3969" y="1221"/>
                    </a:lnTo>
                    <a:lnTo>
                      <a:pt x="4030" y="1209"/>
                    </a:lnTo>
                    <a:lnTo>
                      <a:pt x="4092" y="1194"/>
                    </a:lnTo>
                    <a:lnTo>
                      <a:pt x="4150" y="1171"/>
                    </a:lnTo>
                    <a:lnTo>
                      <a:pt x="4208" y="1141"/>
                    </a:lnTo>
                    <a:lnTo>
                      <a:pt x="4234" y="1121"/>
                    </a:lnTo>
                    <a:lnTo>
                      <a:pt x="4261" y="1102"/>
                    </a:lnTo>
                    <a:lnTo>
                      <a:pt x="4285" y="1078"/>
                    </a:lnTo>
                    <a:lnTo>
                      <a:pt x="4311" y="1051"/>
                    </a:lnTo>
                    <a:lnTo>
                      <a:pt x="4335" y="1021"/>
                    </a:lnTo>
                    <a:lnTo>
                      <a:pt x="4358" y="985"/>
                    </a:lnTo>
                    <a:lnTo>
                      <a:pt x="4381" y="951"/>
                    </a:lnTo>
                    <a:lnTo>
                      <a:pt x="4404" y="913"/>
                    </a:lnTo>
                    <a:lnTo>
                      <a:pt x="4431" y="855"/>
                    </a:lnTo>
                    <a:lnTo>
                      <a:pt x="4454" y="793"/>
                    </a:lnTo>
                    <a:lnTo>
                      <a:pt x="4474" y="732"/>
                    </a:lnTo>
                    <a:lnTo>
                      <a:pt x="4485" y="666"/>
                    </a:lnTo>
                    <a:lnTo>
                      <a:pt x="4493" y="605"/>
                    </a:lnTo>
                    <a:lnTo>
                      <a:pt x="4493" y="539"/>
                    </a:lnTo>
                    <a:lnTo>
                      <a:pt x="4490" y="478"/>
                    </a:lnTo>
                    <a:lnTo>
                      <a:pt x="4478" y="419"/>
                    </a:lnTo>
                    <a:lnTo>
                      <a:pt x="4462" y="362"/>
                    </a:lnTo>
                    <a:lnTo>
                      <a:pt x="4435" y="312"/>
                    </a:lnTo>
                    <a:lnTo>
                      <a:pt x="4404" y="262"/>
                    </a:lnTo>
                    <a:lnTo>
                      <a:pt x="4385" y="238"/>
                    </a:lnTo>
                    <a:lnTo>
                      <a:pt x="4366" y="220"/>
                    </a:lnTo>
                    <a:lnTo>
                      <a:pt x="4343" y="200"/>
                    </a:lnTo>
                    <a:lnTo>
                      <a:pt x="4320" y="181"/>
                    </a:lnTo>
                    <a:lnTo>
                      <a:pt x="4293" y="165"/>
                    </a:lnTo>
                    <a:lnTo>
                      <a:pt x="4261" y="154"/>
                    </a:lnTo>
                    <a:lnTo>
                      <a:pt x="4231" y="143"/>
                    </a:lnTo>
                    <a:lnTo>
                      <a:pt x="4200" y="131"/>
                    </a:lnTo>
                    <a:lnTo>
                      <a:pt x="4166" y="123"/>
                    </a:lnTo>
                    <a:lnTo>
                      <a:pt x="4127" y="116"/>
                    </a:lnTo>
                    <a:lnTo>
                      <a:pt x="4019" y="108"/>
                    </a:lnTo>
                    <a:lnTo>
                      <a:pt x="3911" y="108"/>
                    </a:lnTo>
                    <a:lnTo>
                      <a:pt x="3799" y="111"/>
                    </a:lnTo>
                    <a:lnTo>
                      <a:pt x="3683" y="120"/>
                    </a:lnTo>
                    <a:lnTo>
                      <a:pt x="3460" y="135"/>
                    </a:lnTo>
                    <a:lnTo>
                      <a:pt x="3352" y="143"/>
                    </a:lnTo>
                    <a:lnTo>
                      <a:pt x="3239" y="143"/>
                    </a:lnTo>
                    <a:lnTo>
                      <a:pt x="3128" y="138"/>
                    </a:lnTo>
                    <a:lnTo>
                      <a:pt x="3001" y="123"/>
                    </a:lnTo>
                    <a:lnTo>
                      <a:pt x="2865" y="104"/>
                    </a:lnTo>
                    <a:lnTo>
                      <a:pt x="2724" y="81"/>
                    </a:lnTo>
                    <a:lnTo>
                      <a:pt x="2573" y="58"/>
                    </a:lnTo>
                    <a:lnTo>
                      <a:pt x="2418" y="34"/>
                    </a:lnTo>
                    <a:lnTo>
                      <a:pt x="2264" y="16"/>
                    </a:lnTo>
                    <a:lnTo>
                      <a:pt x="2110" y="4"/>
                    </a:lnTo>
                    <a:lnTo>
                      <a:pt x="2033" y="0"/>
                    </a:lnTo>
                    <a:lnTo>
                      <a:pt x="1956" y="0"/>
                    </a:lnTo>
                    <a:lnTo>
                      <a:pt x="1883" y="4"/>
                    </a:lnTo>
                    <a:lnTo>
                      <a:pt x="1813" y="11"/>
                    </a:lnTo>
                    <a:lnTo>
                      <a:pt x="1740" y="19"/>
                    </a:lnTo>
                    <a:lnTo>
                      <a:pt x="1674" y="31"/>
                    </a:lnTo>
                    <a:lnTo>
                      <a:pt x="1609" y="50"/>
                    </a:lnTo>
                    <a:lnTo>
                      <a:pt x="1547" y="73"/>
                    </a:lnTo>
                    <a:lnTo>
                      <a:pt x="1485" y="96"/>
                    </a:lnTo>
                    <a:lnTo>
                      <a:pt x="1432" y="131"/>
                    </a:lnTo>
                    <a:lnTo>
                      <a:pt x="1378" y="165"/>
                    </a:lnTo>
                    <a:lnTo>
                      <a:pt x="1328" y="208"/>
                    </a:lnTo>
                    <a:lnTo>
                      <a:pt x="1285" y="258"/>
                    </a:lnTo>
                    <a:lnTo>
                      <a:pt x="1246" y="312"/>
                    </a:lnTo>
                    <a:lnTo>
                      <a:pt x="1208" y="374"/>
                    </a:lnTo>
                    <a:lnTo>
                      <a:pt x="1181" y="439"/>
                    </a:lnTo>
                    <a:lnTo>
                      <a:pt x="1115" y="446"/>
                    </a:lnTo>
                    <a:lnTo>
                      <a:pt x="1054" y="458"/>
                    </a:lnTo>
                    <a:lnTo>
                      <a:pt x="995" y="473"/>
                    </a:lnTo>
                    <a:lnTo>
                      <a:pt x="934" y="493"/>
                    </a:lnTo>
                    <a:lnTo>
                      <a:pt x="880" y="516"/>
                    </a:lnTo>
                    <a:lnTo>
                      <a:pt x="822" y="547"/>
                    </a:lnTo>
                    <a:lnTo>
                      <a:pt x="768" y="578"/>
                    </a:lnTo>
                    <a:lnTo>
                      <a:pt x="714" y="612"/>
                    </a:lnTo>
                    <a:lnTo>
                      <a:pt x="664" y="655"/>
                    </a:lnTo>
                    <a:lnTo>
                      <a:pt x="614" y="697"/>
                    </a:lnTo>
                    <a:lnTo>
                      <a:pt x="564" y="740"/>
                    </a:lnTo>
                    <a:lnTo>
                      <a:pt x="517" y="790"/>
                    </a:lnTo>
                    <a:lnTo>
                      <a:pt x="475" y="840"/>
                    </a:lnTo>
                    <a:lnTo>
                      <a:pt x="433" y="894"/>
                    </a:lnTo>
                    <a:lnTo>
                      <a:pt x="390" y="948"/>
                    </a:lnTo>
                    <a:lnTo>
                      <a:pt x="351" y="1005"/>
                    </a:lnTo>
                    <a:lnTo>
                      <a:pt x="313" y="1064"/>
                    </a:lnTo>
                    <a:lnTo>
                      <a:pt x="278" y="1125"/>
                    </a:lnTo>
                    <a:lnTo>
                      <a:pt x="213" y="1248"/>
                    </a:lnTo>
                    <a:lnTo>
                      <a:pt x="159" y="1379"/>
                    </a:lnTo>
                    <a:lnTo>
                      <a:pt x="109" y="1506"/>
                    </a:lnTo>
                    <a:lnTo>
                      <a:pt x="70" y="1637"/>
                    </a:lnTo>
                    <a:lnTo>
                      <a:pt x="40" y="1764"/>
                    </a:lnTo>
                    <a:lnTo>
                      <a:pt x="16" y="1888"/>
                    </a:lnTo>
                    <a:lnTo>
                      <a:pt x="4" y="2006"/>
                    </a:lnTo>
                    <a:lnTo>
                      <a:pt x="0" y="2142"/>
                    </a:lnTo>
                    <a:lnTo>
                      <a:pt x="4" y="2276"/>
                    </a:lnTo>
                    <a:lnTo>
                      <a:pt x="20" y="2407"/>
                    </a:lnTo>
                    <a:lnTo>
                      <a:pt x="36" y="2534"/>
                    </a:lnTo>
                    <a:lnTo>
                      <a:pt x="63" y="2661"/>
                    </a:lnTo>
                    <a:lnTo>
                      <a:pt x="90" y="2785"/>
                    </a:lnTo>
                    <a:lnTo>
                      <a:pt x="124" y="2908"/>
                    </a:lnTo>
                    <a:lnTo>
                      <a:pt x="163" y="3027"/>
                    </a:lnTo>
                    <a:lnTo>
                      <a:pt x="206" y="3147"/>
                    </a:lnTo>
                    <a:lnTo>
                      <a:pt x="247" y="3267"/>
                    </a:lnTo>
                    <a:lnTo>
                      <a:pt x="336" y="3505"/>
                    </a:lnTo>
                    <a:lnTo>
                      <a:pt x="425" y="3743"/>
                    </a:lnTo>
                    <a:lnTo>
                      <a:pt x="467" y="3863"/>
                    </a:lnTo>
                    <a:lnTo>
                      <a:pt x="506" y="3987"/>
                    </a:lnTo>
                    <a:lnTo>
                      <a:pt x="610" y="3963"/>
                    </a:lnTo>
                    <a:lnTo>
                      <a:pt x="710" y="3944"/>
                    </a:lnTo>
                    <a:lnTo>
                      <a:pt x="907" y="3905"/>
                    </a:lnTo>
                    <a:lnTo>
                      <a:pt x="1004" y="3883"/>
                    </a:lnTo>
                    <a:lnTo>
                      <a:pt x="1099" y="3856"/>
                    </a:lnTo>
                    <a:lnTo>
                      <a:pt x="1192" y="3817"/>
                    </a:lnTo>
                    <a:lnTo>
                      <a:pt x="1239" y="3797"/>
                    </a:lnTo>
                    <a:lnTo>
                      <a:pt x="1285" y="3770"/>
                    </a:lnTo>
                    <a:lnTo>
                      <a:pt x="1328" y="3747"/>
                    </a:lnTo>
                    <a:lnTo>
                      <a:pt x="1369" y="3720"/>
                    </a:lnTo>
                    <a:lnTo>
                      <a:pt x="1455" y="3655"/>
                    </a:lnTo>
                    <a:lnTo>
                      <a:pt x="1497" y="3628"/>
                    </a:lnTo>
                    <a:lnTo>
                      <a:pt x="1536" y="3602"/>
                    </a:lnTo>
                    <a:lnTo>
                      <a:pt x="1578" y="3582"/>
                    </a:lnTo>
                    <a:lnTo>
                      <a:pt x="1620" y="3566"/>
                    </a:lnTo>
                    <a:lnTo>
                      <a:pt x="1632" y="3528"/>
                    </a:lnTo>
                    <a:lnTo>
                      <a:pt x="1639" y="3489"/>
                    </a:lnTo>
                    <a:lnTo>
                      <a:pt x="1643" y="3448"/>
                    </a:lnTo>
                    <a:lnTo>
                      <a:pt x="1643" y="3405"/>
                    </a:lnTo>
                    <a:lnTo>
                      <a:pt x="1639" y="3320"/>
                    </a:lnTo>
                    <a:lnTo>
                      <a:pt x="1632" y="3231"/>
                    </a:lnTo>
                    <a:lnTo>
                      <a:pt x="1624" y="3143"/>
                    </a:lnTo>
                    <a:lnTo>
                      <a:pt x="1620" y="3050"/>
                    </a:lnTo>
                    <a:lnTo>
                      <a:pt x="1620" y="3004"/>
                    </a:lnTo>
                    <a:lnTo>
                      <a:pt x="1628" y="2957"/>
                    </a:lnTo>
                    <a:lnTo>
                      <a:pt x="1636" y="2912"/>
                    </a:lnTo>
                    <a:lnTo>
                      <a:pt x="1647" y="2869"/>
                    </a:lnTo>
                    <a:lnTo>
                      <a:pt x="1666" y="2819"/>
                    </a:lnTo>
                    <a:lnTo>
                      <a:pt x="1686" y="2769"/>
                    </a:lnTo>
                    <a:lnTo>
                      <a:pt x="1709" y="2719"/>
                    </a:lnTo>
                    <a:lnTo>
                      <a:pt x="1736" y="2673"/>
                    </a:lnTo>
                    <a:lnTo>
                      <a:pt x="1767" y="2631"/>
                    </a:lnTo>
                    <a:lnTo>
                      <a:pt x="1802" y="2588"/>
                    </a:lnTo>
                    <a:lnTo>
                      <a:pt x="1836" y="2550"/>
                    </a:lnTo>
                    <a:lnTo>
                      <a:pt x="1871" y="2519"/>
                    </a:lnTo>
                    <a:lnTo>
                      <a:pt x="1913" y="2492"/>
                    </a:lnTo>
                    <a:lnTo>
                      <a:pt x="1956" y="2468"/>
                    </a:lnTo>
                    <a:lnTo>
                      <a:pt x="2002" y="2454"/>
                    </a:lnTo>
                    <a:lnTo>
                      <a:pt x="2049" y="2445"/>
                    </a:lnTo>
                    <a:lnTo>
                      <a:pt x="2099" y="2445"/>
                    </a:lnTo>
                    <a:lnTo>
                      <a:pt x="2149" y="2457"/>
                    </a:lnTo>
                    <a:lnTo>
                      <a:pt x="2203" y="2473"/>
                    </a:lnTo>
                    <a:lnTo>
                      <a:pt x="2260" y="2500"/>
                    </a:lnTo>
                    <a:lnTo>
                      <a:pt x="2284" y="2515"/>
                    </a:lnTo>
                    <a:lnTo>
                      <a:pt x="2307" y="2534"/>
                    </a:lnTo>
                    <a:lnTo>
                      <a:pt x="2350" y="2572"/>
                    </a:lnTo>
                    <a:lnTo>
                      <a:pt x="2388" y="2615"/>
                    </a:lnTo>
                    <a:lnTo>
                      <a:pt x="2418" y="2665"/>
                    </a:lnTo>
                    <a:lnTo>
                      <a:pt x="2445" y="2712"/>
                    </a:lnTo>
                    <a:lnTo>
                      <a:pt x="2473" y="2765"/>
                    </a:lnTo>
                    <a:lnTo>
                      <a:pt x="2523" y="2866"/>
                    </a:lnTo>
                    <a:lnTo>
                      <a:pt x="2545" y="2916"/>
                    </a:lnTo>
                    <a:lnTo>
                      <a:pt x="2577" y="2962"/>
                    </a:lnTo>
                    <a:lnTo>
                      <a:pt x="2608" y="3004"/>
                    </a:lnTo>
                    <a:lnTo>
                      <a:pt x="2642" y="3039"/>
                    </a:lnTo>
                    <a:lnTo>
                      <a:pt x="2681" y="3070"/>
                    </a:lnTo>
                    <a:lnTo>
                      <a:pt x="2704" y="3081"/>
                    </a:lnTo>
                    <a:lnTo>
                      <a:pt x="2731" y="3093"/>
                    </a:lnTo>
                    <a:lnTo>
                      <a:pt x="2754" y="3100"/>
                    </a:lnTo>
                    <a:lnTo>
                      <a:pt x="2785" y="3108"/>
                    </a:lnTo>
                    <a:lnTo>
                      <a:pt x="2815" y="3113"/>
                    </a:lnTo>
                    <a:lnTo>
                      <a:pt x="2847" y="3113"/>
                    </a:lnTo>
                    <a:lnTo>
                      <a:pt x="2878" y="3108"/>
                    </a:lnTo>
                    <a:lnTo>
                      <a:pt x="2905" y="3100"/>
                    </a:lnTo>
                    <a:lnTo>
                      <a:pt x="2924" y="3081"/>
                    </a:lnTo>
                    <a:lnTo>
                      <a:pt x="2943" y="3058"/>
                    </a:lnTo>
                    <a:lnTo>
                      <a:pt x="2955" y="3031"/>
                    </a:lnTo>
                    <a:lnTo>
                      <a:pt x="2969" y="3004"/>
                    </a:lnTo>
                    <a:lnTo>
                      <a:pt x="2989" y="2935"/>
                    </a:lnTo>
                    <a:lnTo>
                      <a:pt x="3005" y="2862"/>
                    </a:lnTo>
                    <a:lnTo>
                      <a:pt x="3024" y="2792"/>
                    </a:lnTo>
                    <a:lnTo>
                      <a:pt x="3035" y="2762"/>
                    </a:lnTo>
                    <a:lnTo>
                      <a:pt x="3051" y="2735"/>
                    </a:lnTo>
                    <a:lnTo>
                      <a:pt x="3066" y="2708"/>
                    </a:lnTo>
                    <a:lnTo>
                      <a:pt x="3085" y="2688"/>
                    </a:lnTo>
                    <a:lnTo>
                      <a:pt x="3105" y="2673"/>
                    </a:lnTo>
                    <a:lnTo>
                      <a:pt x="3121" y="2654"/>
                    </a:lnTo>
                    <a:lnTo>
                      <a:pt x="3155" y="2608"/>
                    </a:lnTo>
                    <a:lnTo>
                      <a:pt x="3186" y="2545"/>
                    </a:lnTo>
                    <a:lnTo>
                      <a:pt x="3216" y="2481"/>
                    </a:lnTo>
                    <a:lnTo>
                      <a:pt x="3244" y="2415"/>
                    </a:lnTo>
                    <a:lnTo>
                      <a:pt x="3275" y="2350"/>
                    </a:lnTo>
                    <a:lnTo>
                      <a:pt x="3305" y="2296"/>
                    </a:lnTo>
                    <a:lnTo>
                      <a:pt x="3325" y="2269"/>
                    </a:lnTo>
                    <a:lnTo>
                      <a:pt x="3340" y="2249"/>
                    </a:lnTo>
                    <a:lnTo>
                      <a:pt x="3395" y="2184"/>
                    </a:lnTo>
                    <a:lnTo>
                      <a:pt x="3436" y="2130"/>
                    </a:lnTo>
                    <a:lnTo>
                      <a:pt x="3460" y="2107"/>
                    </a:lnTo>
                    <a:lnTo>
                      <a:pt x="3483" y="2083"/>
                    </a:lnTo>
                    <a:lnTo>
                      <a:pt x="3513" y="2065"/>
                    </a:lnTo>
                    <a:lnTo>
                      <a:pt x="3552" y="2045"/>
                    </a:lnTo>
                    <a:lnTo>
                      <a:pt x="3536" y="1949"/>
                    </a:lnTo>
                    <a:lnTo>
                      <a:pt x="3518" y="1856"/>
                    </a:lnTo>
                    <a:lnTo>
                      <a:pt x="3472" y="1668"/>
                    </a:lnTo>
                    <a:lnTo>
                      <a:pt x="3448" y="1576"/>
                    </a:lnTo>
                    <a:lnTo>
                      <a:pt x="3429" y="1483"/>
                    </a:lnTo>
                    <a:lnTo>
                      <a:pt x="3417" y="1386"/>
                    </a:lnTo>
                    <a:lnTo>
                      <a:pt x="3409" y="129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8" name="Freeform 45"/>
              <p:cNvSpPr>
                <a:spLocks/>
              </p:cNvSpPr>
              <p:nvPr/>
            </p:nvSpPr>
            <p:spPr bwMode="auto">
              <a:xfrm>
                <a:off x="4409" y="1093"/>
                <a:ext cx="217" cy="428"/>
              </a:xfrm>
              <a:custGeom>
                <a:avLst/>
                <a:gdLst>
                  <a:gd name="T0" fmla="*/ 3155 w 3263"/>
                  <a:gd name="T1" fmla="*/ 2978 h 6414"/>
                  <a:gd name="T2" fmla="*/ 3123 w 3263"/>
                  <a:gd name="T3" fmla="*/ 2828 h 6414"/>
                  <a:gd name="T4" fmla="*/ 3055 w 3263"/>
                  <a:gd name="T5" fmla="*/ 2620 h 6414"/>
                  <a:gd name="T6" fmla="*/ 2958 w 3263"/>
                  <a:gd name="T7" fmla="*/ 2400 h 6414"/>
                  <a:gd name="T8" fmla="*/ 2846 w 3263"/>
                  <a:gd name="T9" fmla="*/ 2181 h 6414"/>
                  <a:gd name="T10" fmla="*/ 2615 w 3263"/>
                  <a:gd name="T11" fmla="*/ 1746 h 6414"/>
                  <a:gd name="T12" fmla="*/ 2511 w 3263"/>
                  <a:gd name="T13" fmla="*/ 1542 h 6414"/>
                  <a:gd name="T14" fmla="*/ 2429 w 3263"/>
                  <a:gd name="T15" fmla="*/ 1349 h 6414"/>
                  <a:gd name="T16" fmla="*/ 2349 w 3263"/>
                  <a:gd name="T17" fmla="*/ 1329 h 6414"/>
                  <a:gd name="T18" fmla="*/ 2271 w 3263"/>
                  <a:gd name="T19" fmla="*/ 1295 h 6414"/>
                  <a:gd name="T20" fmla="*/ 2105 w 3263"/>
                  <a:gd name="T21" fmla="*/ 1195 h 6414"/>
                  <a:gd name="T22" fmla="*/ 1940 w 3263"/>
                  <a:gd name="T23" fmla="*/ 1056 h 6414"/>
                  <a:gd name="T24" fmla="*/ 1763 w 3263"/>
                  <a:gd name="T25" fmla="*/ 886 h 6414"/>
                  <a:gd name="T26" fmla="*/ 1586 w 3263"/>
                  <a:gd name="T27" fmla="*/ 690 h 6414"/>
                  <a:gd name="T28" fmla="*/ 1006 w 3263"/>
                  <a:gd name="T29" fmla="*/ 0 h 6414"/>
                  <a:gd name="T30" fmla="*/ 906 w 3263"/>
                  <a:gd name="T31" fmla="*/ 86 h 6414"/>
                  <a:gd name="T32" fmla="*/ 818 w 3263"/>
                  <a:gd name="T33" fmla="*/ 177 h 6414"/>
                  <a:gd name="T34" fmla="*/ 741 w 3263"/>
                  <a:gd name="T35" fmla="*/ 278 h 6414"/>
                  <a:gd name="T36" fmla="*/ 672 w 3263"/>
                  <a:gd name="T37" fmla="*/ 390 h 6414"/>
                  <a:gd name="T38" fmla="*/ 548 w 3263"/>
                  <a:gd name="T39" fmla="*/ 621 h 6414"/>
                  <a:gd name="T40" fmla="*/ 436 w 3263"/>
                  <a:gd name="T41" fmla="*/ 860 h 6414"/>
                  <a:gd name="T42" fmla="*/ 332 w 3263"/>
                  <a:gd name="T43" fmla="*/ 1067 h 6414"/>
                  <a:gd name="T44" fmla="*/ 255 w 3263"/>
                  <a:gd name="T45" fmla="*/ 1264 h 6414"/>
                  <a:gd name="T46" fmla="*/ 197 w 3263"/>
                  <a:gd name="T47" fmla="*/ 1465 h 6414"/>
                  <a:gd name="T48" fmla="*/ 151 w 3263"/>
                  <a:gd name="T49" fmla="*/ 1669 h 6414"/>
                  <a:gd name="T50" fmla="*/ 120 w 3263"/>
                  <a:gd name="T51" fmla="*/ 1877 h 6414"/>
                  <a:gd name="T52" fmla="*/ 89 w 3263"/>
                  <a:gd name="T53" fmla="*/ 2188 h 6414"/>
                  <a:gd name="T54" fmla="*/ 62 w 3263"/>
                  <a:gd name="T55" fmla="*/ 2608 h 6414"/>
                  <a:gd name="T56" fmla="*/ 27 w 3263"/>
                  <a:gd name="T57" fmla="*/ 3197 h 6414"/>
                  <a:gd name="T58" fmla="*/ 4 w 3263"/>
                  <a:gd name="T59" fmla="*/ 3641 h 6414"/>
                  <a:gd name="T60" fmla="*/ 4 w 3263"/>
                  <a:gd name="T61" fmla="*/ 3949 h 6414"/>
                  <a:gd name="T62" fmla="*/ 27 w 3263"/>
                  <a:gd name="T63" fmla="*/ 4442 h 6414"/>
                  <a:gd name="T64" fmla="*/ 54 w 3263"/>
                  <a:gd name="T65" fmla="*/ 4931 h 6414"/>
                  <a:gd name="T66" fmla="*/ 70 w 3263"/>
                  <a:gd name="T67" fmla="*/ 5358 h 6414"/>
                  <a:gd name="T68" fmla="*/ 282 w 3263"/>
                  <a:gd name="T69" fmla="*/ 5717 h 6414"/>
                  <a:gd name="T70" fmla="*/ 614 w 3263"/>
                  <a:gd name="T71" fmla="*/ 5882 h 6414"/>
                  <a:gd name="T72" fmla="*/ 872 w 3263"/>
                  <a:gd name="T73" fmla="*/ 6025 h 6414"/>
                  <a:gd name="T74" fmla="*/ 1146 w 3263"/>
                  <a:gd name="T75" fmla="*/ 6197 h 6414"/>
                  <a:gd name="T76" fmla="*/ 1369 w 3263"/>
                  <a:gd name="T77" fmla="*/ 6348 h 6414"/>
                  <a:gd name="T78" fmla="*/ 1446 w 3263"/>
                  <a:gd name="T79" fmla="*/ 6390 h 6414"/>
                  <a:gd name="T80" fmla="*/ 1516 w 3263"/>
                  <a:gd name="T81" fmla="*/ 6410 h 6414"/>
                  <a:gd name="T82" fmla="*/ 1589 w 3263"/>
                  <a:gd name="T83" fmla="*/ 6410 h 6414"/>
                  <a:gd name="T84" fmla="*/ 1677 w 3263"/>
                  <a:gd name="T85" fmla="*/ 6383 h 6414"/>
                  <a:gd name="T86" fmla="*/ 1960 w 3263"/>
                  <a:gd name="T87" fmla="*/ 6267 h 6414"/>
                  <a:gd name="T88" fmla="*/ 2457 w 3263"/>
                  <a:gd name="T89" fmla="*/ 6059 h 6414"/>
                  <a:gd name="T90" fmla="*/ 2815 w 3263"/>
                  <a:gd name="T91" fmla="*/ 5925 h 6414"/>
                  <a:gd name="T92" fmla="*/ 3263 w 3263"/>
                  <a:gd name="T93" fmla="*/ 5767 h 6414"/>
                  <a:gd name="T94" fmla="*/ 3251 w 3263"/>
                  <a:gd name="T95" fmla="*/ 5266 h 6414"/>
                  <a:gd name="T96" fmla="*/ 3247 w 3263"/>
                  <a:gd name="T97" fmla="*/ 4764 h 6414"/>
                  <a:gd name="T98" fmla="*/ 3243 w 3263"/>
                  <a:gd name="T99" fmla="*/ 4329 h 6414"/>
                  <a:gd name="T100" fmla="*/ 3224 w 3263"/>
                  <a:gd name="T101" fmla="*/ 3894 h 6414"/>
                  <a:gd name="T102" fmla="*/ 3159 w 3263"/>
                  <a:gd name="T103" fmla="*/ 3028 h 6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63" h="6414">
                    <a:moveTo>
                      <a:pt x="3159" y="3028"/>
                    </a:moveTo>
                    <a:lnTo>
                      <a:pt x="3155" y="2978"/>
                    </a:lnTo>
                    <a:lnTo>
                      <a:pt x="3147" y="2928"/>
                    </a:lnTo>
                    <a:lnTo>
                      <a:pt x="3123" y="2828"/>
                    </a:lnTo>
                    <a:lnTo>
                      <a:pt x="3093" y="2724"/>
                    </a:lnTo>
                    <a:lnTo>
                      <a:pt x="3055" y="2620"/>
                    </a:lnTo>
                    <a:lnTo>
                      <a:pt x="3008" y="2511"/>
                    </a:lnTo>
                    <a:lnTo>
                      <a:pt x="2958" y="2400"/>
                    </a:lnTo>
                    <a:lnTo>
                      <a:pt x="2905" y="2289"/>
                    </a:lnTo>
                    <a:lnTo>
                      <a:pt x="2846" y="2181"/>
                    </a:lnTo>
                    <a:lnTo>
                      <a:pt x="2731" y="1957"/>
                    </a:lnTo>
                    <a:lnTo>
                      <a:pt x="2615" y="1746"/>
                    </a:lnTo>
                    <a:lnTo>
                      <a:pt x="2561" y="1642"/>
                    </a:lnTo>
                    <a:lnTo>
                      <a:pt x="2511" y="1542"/>
                    </a:lnTo>
                    <a:lnTo>
                      <a:pt x="2468" y="1441"/>
                    </a:lnTo>
                    <a:lnTo>
                      <a:pt x="2429" y="1349"/>
                    </a:lnTo>
                    <a:lnTo>
                      <a:pt x="2391" y="1341"/>
                    </a:lnTo>
                    <a:lnTo>
                      <a:pt x="2349" y="1329"/>
                    </a:lnTo>
                    <a:lnTo>
                      <a:pt x="2310" y="1314"/>
                    </a:lnTo>
                    <a:lnTo>
                      <a:pt x="2271" y="1295"/>
                    </a:lnTo>
                    <a:lnTo>
                      <a:pt x="2191" y="1252"/>
                    </a:lnTo>
                    <a:lnTo>
                      <a:pt x="2105" y="1195"/>
                    </a:lnTo>
                    <a:lnTo>
                      <a:pt x="2025" y="1133"/>
                    </a:lnTo>
                    <a:lnTo>
                      <a:pt x="1940" y="1056"/>
                    </a:lnTo>
                    <a:lnTo>
                      <a:pt x="1851" y="976"/>
                    </a:lnTo>
                    <a:lnTo>
                      <a:pt x="1763" y="886"/>
                    </a:lnTo>
                    <a:lnTo>
                      <a:pt x="1674" y="790"/>
                    </a:lnTo>
                    <a:lnTo>
                      <a:pt x="1586" y="690"/>
                    </a:lnTo>
                    <a:lnTo>
                      <a:pt x="1400" y="471"/>
                    </a:lnTo>
                    <a:lnTo>
                      <a:pt x="1006" y="0"/>
                    </a:lnTo>
                    <a:lnTo>
                      <a:pt x="953" y="39"/>
                    </a:lnTo>
                    <a:lnTo>
                      <a:pt x="906" y="86"/>
                    </a:lnTo>
                    <a:lnTo>
                      <a:pt x="860" y="127"/>
                    </a:lnTo>
                    <a:lnTo>
                      <a:pt x="818" y="177"/>
                    </a:lnTo>
                    <a:lnTo>
                      <a:pt x="779" y="228"/>
                    </a:lnTo>
                    <a:lnTo>
                      <a:pt x="741" y="278"/>
                    </a:lnTo>
                    <a:lnTo>
                      <a:pt x="706" y="332"/>
                    </a:lnTo>
                    <a:lnTo>
                      <a:pt x="672" y="390"/>
                    </a:lnTo>
                    <a:lnTo>
                      <a:pt x="606" y="505"/>
                    </a:lnTo>
                    <a:lnTo>
                      <a:pt x="548" y="621"/>
                    </a:lnTo>
                    <a:lnTo>
                      <a:pt x="491" y="740"/>
                    </a:lnTo>
                    <a:lnTo>
                      <a:pt x="436" y="860"/>
                    </a:lnTo>
                    <a:lnTo>
                      <a:pt x="378" y="971"/>
                    </a:lnTo>
                    <a:lnTo>
                      <a:pt x="332" y="1067"/>
                    </a:lnTo>
                    <a:lnTo>
                      <a:pt x="294" y="1164"/>
                    </a:lnTo>
                    <a:lnTo>
                      <a:pt x="255" y="1264"/>
                    </a:lnTo>
                    <a:lnTo>
                      <a:pt x="224" y="1364"/>
                    </a:lnTo>
                    <a:lnTo>
                      <a:pt x="197" y="1465"/>
                    </a:lnTo>
                    <a:lnTo>
                      <a:pt x="174" y="1565"/>
                    </a:lnTo>
                    <a:lnTo>
                      <a:pt x="151" y="1669"/>
                    </a:lnTo>
                    <a:lnTo>
                      <a:pt x="135" y="1773"/>
                    </a:lnTo>
                    <a:lnTo>
                      <a:pt x="120" y="1877"/>
                    </a:lnTo>
                    <a:lnTo>
                      <a:pt x="108" y="1981"/>
                    </a:lnTo>
                    <a:lnTo>
                      <a:pt x="89" y="2188"/>
                    </a:lnTo>
                    <a:lnTo>
                      <a:pt x="74" y="2400"/>
                    </a:lnTo>
                    <a:lnTo>
                      <a:pt x="62" y="2608"/>
                    </a:lnTo>
                    <a:lnTo>
                      <a:pt x="47" y="2901"/>
                    </a:lnTo>
                    <a:lnTo>
                      <a:pt x="27" y="3197"/>
                    </a:lnTo>
                    <a:lnTo>
                      <a:pt x="8" y="3490"/>
                    </a:lnTo>
                    <a:lnTo>
                      <a:pt x="4" y="3641"/>
                    </a:lnTo>
                    <a:lnTo>
                      <a:pt x="0" y="3786"/>
                    </a:lnTo>
                    <a:lnTo>
                      <a:pt x="4" y="3949"/>
                    </a:lnTo>
                    <a:lnTo>
                      <a:pt x="8" y="4114"/>
                    </a:lnTo>
                    <a:lnTo>
                      <a:pt x="27" y="4442"/>
                    </a:lnTo>
                    <a:lnTo>
                      <a:pt x="47" y="4769"/>
                    </a:lnTo>
                    <a:lnTo>
                      <a:pt x="54" y="4931"/>
                    </a:lnTo>
                    <a:lnTo>
                      <a:pt x="62" y="5096"/>
                    </a:lnTo>
                    <a:lnTo>
                      <a:pt x="70" y="5358"/>
                    </a:lnTo>
                    <a:lnTo>
                      <a:pt x="81" y="5624"/>
                    </a:lnTo>
                    <a:lnTo>
                      <a:pt x="282" y="5717"/>
                    </a:lnTo>
                    <a:lnTo>
                      <a:pt x="455" y="5801"/>
                    </a:lnTo>
                    <a:lnTo>
                      <a:pt x="614" y="5882"/>
                    </a:lnTo>
                    <a:lnTo>
                      <a:pt x="749" y="5955"/>
                    </a:lnTo>
                    <a:lnTo>
                      <a:pt x="872" y="6025"/>
                    </a:lnTo>
                    <a:lnTo>
                      <a:pt x="976" y="6086"/>
                    </a:lnTo>
                    <a:lnTo>
                      <a:pt x="1146" y="6197"/>
                    </a:lnTo>
                    <a:lnTo>
                      <a:pt x="1273" y="6286"/>
                    </a:lnTo>
                    <a:lnTo>
                      <a:pt x="1369" y="6348"/>
                    </a:lnTo>
                    <a:lnTo>
                      <a:pt x="1407" y="6375"/>
                    </a:lnTo>
                    <a:lnTo>
                      <a:pt x="1446" y="6390"/>
                    </a:lnTo>
                    <a:lnTo>
                      <a:pt x="1481" y="6406"/>
                    </a:lnTo>
                    <a:lnTo>
                      <a:pt x="1516" y="6410"/>
                    </a:lnTo>
                    <a:lnTo>
                      <a:pt x="1550" y="6414"/>
                    </a:lnTo>
                    <a:lnTo>
                      <a:pt x="1589" y="6410"/>
                    </a:lnTo>
                    <a:lnTo>
                      <a:pt x="1631" y="6398"/>
                    </a:lnTo>
                    <a:lnTo>
                      <a:pt x="1677" y="6383"/>
                    </a:lnTo>
                    <a:lnTo>
                      <a:pt x="1801" y="6337"/>
                    </a:lnTo>
                    <a:lnTo>
                      <a:pt x="1960" y="6267"/>
                    </a:lnTo>
                    <a:lnTo>
                      <a:pt x="2175" y="6174"/>
                    </a:lnTo>
                    <a:lnTo>
                      <a:pt x="2457" y="6059"/>
                    </a:lnTo>
                    <a:lnTo>
                      <a:pt x="2626" y="5993"/>
                    </a:lnTo>
                    <a:lnTo>
                      <a:pt x="2815" y="5925"/>
                    </a:lnTo>
                    <a:lnTo>
                      <a:pt x="3027" y="5847"/>
                    </a:lnTo>
                    <a:lnTo>
                      <a:pt x="3263" y="5767"/>
                    </a:lnTo>
                    <a:lnTo>
                      <a:pt x="3259" y="5516"/>
                    </a:lnTo>
                    <a:lnTo>
                      <a:pt x="3251" y="5266"/>
                    </a:lnTo>
                    <a:lnTo>
                      <a:pt x="3247" y="5015"/>
                    </a:lnTo>
                    <a:lnTo>
                      <a:pt x="3247" y="4764"/>
                    </a:lnTo>
                    <a:lnTo>
                      <a:pt x="3247" y="4546"/>
                    </a:lnTo>
                    <a:lnTo>
                      <a:pt x="3243" y="4329"/>
                    </a:lnTo>
                    <a:lnTo>
                      <a:pt x="3236" y="4110"/>
                    </a:lnTo>
                    <a:lnTo>
                      <a:pt x="3224" y="3894"/>
                    </a:lnTo>
                    <a:lnTo>
                      <a:pt x="3193" y="3464"/>
                    </a:lnTo>
                    <a:lnTo>
                      <a:pt x="3159" y="30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9" name="Freeform 46"/>
              <p:cNvSpPr>
                <a:spLocks/>
              </p:cNvSpPr>
              <p:nvPr/>
            </p:nvSpPr>
            <p:spPr bwMode="auto">
              <a:xfrm>
                <a:off x="4409" y="1093"/>
                <a:ext cx="217" cy="428"/>
              </a:xfrm>
              <a:custGeom>
                <a:avLst/>
                <a:gdLst>
                  <a:gd name="T0" fmla="*/ 3155 w 3263"/>
                  <a:gd name="T1" fmla="*/ 2978 h 6414"/>
                  <a:gd name="T2" fmla="*/ 3123 w 3263"/>
                  <a:gd name="T3" fmla="*/ 2828 h 6414"/>
                  <a:gd name="T4" fmla="*/ 3055 w 3263"/>
                  <a:gd name="T5" fmla="*/ 2620 h 6414"/>
                  <a:gd name="T6" fmla="*/ 2958 w 3263"/>
                  <a:gd name="T7" fmla="*/ 2400 h 6414"/>
                  <a:gd name="T8" fmla="*/ 2846 w 3263"/>
                  <a:gd name="T9" fmla="*/ 2181 h 6414"/>
                  <a:gd name="T10" fmla="*/ 2615 w 3263"/>
                  <a:gd name="T11" fmla="*/ 1746 h 6414"/>
                  <a:gd name="T12" fmla="*/ 2511 w 3263"/>
                  <a:gd name="T13" fmla="*/ 1542 h 6414"/>
                  <a:gd name="T14" fmla="*/ 2429 w 3263"/>
                  <a:gd name="T15" fmla="*/ 1349 h 6414"/>
                  <a:gd name="T16" fmla="*/ 2349 w 3263"/>
                  <a:gd name="T17" fmla="*/ 1329 h 6414"/>
                  <a:gd name="T18" fmla="*/ 2271 w 3263"/>
                  <a:gd name="T19" fmla="*/ 1295 h 6414"/>
                  <a:gd name="T20" fmla="*/ 2105 w 3263"/>
                  <a:gd name="T21" fmla="*/ 1195 h 6414"/>
                  <a:gd name="T22" fmla="*/ 1940 w 3263"/>
                  <a:gd name="T23" fmla="*/ 1056 h 6414"/>
                  <a:gd name="T24" fmla="*/ 1763 w 3263"/>
                  <a:gd name="T25" fmla="*/ 886 h 6414"/>
                  <a:gd name="T26" fmla="*/ 1586 w 3263"/>
                  <a:gd name="T27" fmla="*/ 690 h 6414"/>
                  <a:gd name="T28" fmla="*/ 1006 w 3263"/>
                  <a:gd name="T29" fmla="*/ 0 h 6414"/>
                  <a:gd name="T30" fmla="*/ 906 w 3263"/>
                  <a:gd name="T31" fmla="*/ 86 h 6414"/>
                  <a:gd name="T32" fmla="*/ 818 w 3263"/>
                  <a:gd name="T33" fmla="*/ 177 h 6414"/>
                  <a:gd name="T34" fmla="*/ 741 w 3263"/>
                  <a:gd name="T35" fmla="*/ 278 h 6414"/>
                  <a:gd name="T36" fmla="*/ 672 w 3263"/>
                  <a:gd name="T37" fmla="*/ 390 h 6414"/>
                  <a:gd name="T38" fmla="*/ 548 w 3263"/>
                  <a:gd name="T39" fmla="*/ 621 h 6414"/>
                  <a:gd name="T40" fmla="*/ 436 w 3263"/>
                  <a:gd name="T41" fmla="*/ 860 h 6414"/>
                  <a:gd name="T42" fmla="*/ 332 w 3263"/>
                  <a:gd name="T43" fmla="*/ 1067 h 6414"/>
                  <a:gd name="T44" fmla="*/ 255 w 3263"/>
                  <a:gd name="T45" fmla="*/ 1264 h 6414"/>
                  <a:gd name="T46" fmla="*/ 197 w 3263"/>
                  <a:gd name="T47" fmla="*/ 1465 h 6414"/>
                  <a:gd name="T48" fmla="*/ 151 w 3263"/>
                  <a:gd name="T49" fmla="*/ 1669 h 6414"/>
                  <a:gd name="T50" fmla="*/ 120 w 3263"/>
                  <a:gd name="T51" fmla="*/ 1877 h 6414"/>
                  <a:gd name="T52" fmla="*/ 89 w 3263"/>
                  <a:gd name="T53" fmla="*/ 2188 h 6414"/>
                  <a:gd name="T54" fmla="*/ 62 w 3263"/>
                  <a:gd name="T55" fmla="*/ 2608 h 6414"/>
                  <a:gd name="T56" fmla="*/ 27 w 3263"/>
                  <a:gd name="T57" fmla="*/ 3197 h 6414"/>
                  <a:gd name="T58" fmla="*/ 4 w 3263"/>
                  <a:gd name="T59" fmla="*/ 3641 h 6414"/>
                  <a:gd name="T60" fmla="*/ 4 w 3263"/>
                  <a:gd name="T61" fmla="*/ 3949 h 6414"/>
                  <a:gd name="T62" fmla="*/ 27 w 3263"/>
                  <a:gd name="T63" fmla="*/ 4442 h 6414"/>
                  <a:gd name="T64" fmla="*/ 54 w 3263"/>
                  <a:gd name="T65" fmla="*/ 4931 h 6414"/>
                  <a:gd name="T66" fmla="*/ 70 w 3263"/>
                  <a:gd name="T67" fmla="*/ 5358 h 6414"/>
                  <a:gd name="T68" fmla="*/ 282 w 3263"/>
                  <a:gd name="T69" fmla="*/ 5717 h 6414"/>
                  <a:gd name="T70" fmla="*/ 614 w 3263"/>
                  <a:gd name="T71" fmla="*/ 5882 h 6414"/>
                  <a:gd name="T72" fmla="*/ 872 w 3263"/>
                  <a:gd name="T73" fmla="*/ 6025 h 6414"/>
                  <a:gd name="T74" fmla="*/ 1146 w 3263"/>
                  <a:gd name="T75" fmla="*/ 6197 h 6414"/>
                  <a:gd name="T76" fmla="*/ 1369 w 3263"/>
                  <a:gd name="T77" fmla="*/ 6348 h 6414"/>
                  <a:gd name="T78" fmla="*/ 1446 w 3263"/>
                  <a:gd name="T79" fmla="*/ 6390 h 6414"/>
                  <a:gd name="T80" fmla="*/ 1516 w 3263"/>
                  <a:gd name="T81" fmla="*/ 6410 h 6414"/>
                  <a:gd name="T82" fmla="*/ 1589 w 3263"/>
                  <a:gd name="T83" fmla="*/ 6410 h 6414"/>
                  <a:gd name="T84" fmla="*/ 1677 w 3263"/>
                  <a:gd name="T85" fmla="*/ 6383 h 6414"/>
                  <a:gd name="T86" fmla="*/ 1960 w 3263"/>
                  <a:gd name="T87" fmla="*/ 6267 h 6414"/>
                  <a:gd name="T88" fmla="*/ 2457 w 3263"/>
                  <a:gd name="T89" fmla="*/ 6059 h 6414"/>
                  <a:gd name="T90" fmla="*/ 2815 w 3263"/>
                  <a:gd name="T91" fmla="*/ 5925 h 6414"/>
                  <a:gd name="T92" fmla="*/ 3263 w 3263"/>
                  <a:gd name="T93" fmla="*/ 5767 h 6414"/>
                  <a:gd name="T94" fmla="*/ 3251 w 3263"/>
                  <a:gd name="T95" fmla="*/ 5266 h 6414"/>
                  <a:gd name="T96" fmla="*/ 3247 w 3263"/>
                  <a:gd name="T97" fmla="*/ 4764 h 6414"/>
                  <a:gd name="T98" fmla="*/ 3243 w 3263"/>
                  <a:gd name="T99" fmla="*/ 4329 h 6414"/>
                  <a:gd name="T100" fmla="*/ 3224 w 3263"/>
                  <a:gd name="T101" fmla="*/ 3894 h 6414"/>
                  <a:gd name="T102" fmla="*/ 3159 w 3263"/>
                  <a:gd name="T103" fmla="*/ 3028 h 6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63" h="6414">
                    <a:moveTo>
                      <a:pt x="3159" y="3028"/>
                    </a:moveTo>
                    <a:lnTo>
                      <a:pt x="3155" y="2978"/>
                    </a:lnTo>
                    <a:lnTo>
                      <a:pt x="3147" y="2928"/>
                    </a:lnTo>
                    <a:lnTo>
                      <a:pt x="3123" y="2828"/>
                    </a:lnTo>
                    <a:lnTo>
                      <a:pt x="3093" y="2724"/>
                    </a:lnTo>
                    <a:lnTo>
                      <a:pt x="3055" y="2620"/>
                    </a:lnTo>
                    <a:lnTo>
                      <a:pt x="3008" y="2511"/>
                    </a:lnTo>
                    <a:lnTo>
                      <a:pt x="2958" y="2400"/>
                    </a:lnTo>
                    <a:lnTo>
                      <a:pt x="2905" y="2289"/>
                    </a:lnTo>
                    <a:lnTo>
                      <a:pt x="2846" y="2181"/>
                    </a:lnTo>
                    <a:lnTo>
                      <a:pt x="2731" y="1957"/>
                    </a:lnTo>
                    <a:lnTo>
                      <a:pt x="2615" y="1746"/>
                    </a:lnTo>
                    <a:lnTo>
                      <a:pt x="2561" y="1642"/>
                    </a:lnTo>
                    <a:lnTo>
                      <a:pt x="2511" y="1542"/>
                    </a:lnTo>
                    <a:lnTo>
                      <a:pt x="2468" y="1441"/>
                    </a:lnTo>
                    <a:lnTo>
                      <a:pt x="2429" y="1349"/>
                    </a:lnTo>
                    <a:lnTo>
                      <a:pt x="2391" y="1341"/>
                    </a:lnTo>
                    <a:lnTo>
                      <a:pt x="2349" y="1329"/>
                    </a:lnTo>
                    <a:lnTo>
                      <a:pt x="2310" y="1314"/>
                    </a:lnTo>
                    <a:lnTo>
                      <a:pt x="2271" y="1295"/>
                    </a:lnTo>
                    <a:lnTo>
                      <a:pt x="2191" y="1252"/>
                    </a:lnTo>
                    <a:lnTo>
                      <a:pt x="2105" y="1195"/>
                    </a:lnTo>
                    <a:lnTo>
                      <a:pt x="2025" y="1133"/>
                    </a:lnTo>
                    <a:lnTo>
                      <a:pt x="1940" y="1056"/>
                    </a:lnTo>
                    <a:lnTo>
                      <a:pt x="1851" y="976"/>
                    </a:lnTo>
                    <a:lnTo>
                      <a:pt x="1763" y="886"/>
                    </a:lnTo>
                    <a:lnTo>
                      <a:pt x="1674" y="790"/>
                    </a:lnTo>
                    <a:lnTo>
                      <a:pt x="1586" y="690"/>
                    </a:lnTo>
                    <a:lnTo>
                      <a:pt x="1400" y="471"/>
                    </a:lnTo>
                    <a:lnTo>
                      <a:pt x="1006" y="0"/>
                    </a:lnTo>
                    <a:lnTo>
                      <a:pt x="953" y="39"/>
                    </a:lnTo>
                    <a:lnTo>
                      <a:pt x="906" y="86"/>
                    </a:lnTo>
                    <a:lnTo>
                      <a:pt x="860" y="127"/>
                    </a:lnTo>
                    <a:lnTo>
                      <a:pt x="818" y="177"/>
                    </a:lnTo>
                    <a:lnTo>
                      <a:pt x="779" y="228"/>
                    </a:lnTo>
                    <a:lnTo>
                      <a:pt x="741" y="278"/>
                    </a:lnTo>
                    <a:lnTo>
                      <a:pt x="706" y="332"/>
                    </a:lnTo>
                    <a:lnTo>
                      <a:pt x="672" y="390"/>
                    </a:lnTo>
                    <a:lnTo>
                      <a:pt x="606" y="505"/>
                    </a:lnTo>
                    <a:lnTo>
                      <a:pt x="548" y="621"/>
                    </a:lnTo>
                    <a:lnTo>
                      <a:pt x="491" y="740"/>
                    </a:lnTo>
                    <a:lnTo>
                      <a:pt x="436" y="860"/>
                    </a:lnTo>
                    <a:lnTo>
                      <a:pt x="378" y="971"/>
                    </a:lnTo>
                    <a:lnTo>
                      <a:pt x="332" y="1067"/>
                    </a:lnTo>
                    <a:lnTo>
                      <a:pt x="294" y="1164"/>
                    </a:lnTo>
                    <a:lnTo>
                      <a:pt x="255" y="1264"/>
                    </a:lnTo>
                    <a:lnTo>
                      <a:pt x="224" y="1364"/>
                    </a:lnTo>
                    <a:lnTo>
                      <a:pt x="197" y="1465"/>
                    </a:lnTo>
                    <a:lnTo>
                      <a:pt x="174" y="1565"/>
                    </a:lnTo>
                    <a:lnTo>
                      <a:pt x="151" y="1669"/>
                    </a:lnTo>
                    <a:lnTo>
                      <a:pt x="135" y="1773"/>
                    </a:lnTo>
                    <a:lnTo>
                      <a:pt x="120" y="1877"/>
                    </a:lnTo>
                    <a:lnTo>
                      <a:pt x="108" y="1981"/>
                    </a:lnTo>
                    <a:lnTo>
                      <a:pt x="89" y="2188"/>
                    </a:lnTo>
                    <a:lnTo>
                      <a:pt x="74" y="2400"/>
                    </a:lnTo>
                    <a:lnTo>
                      <a:pt x="62" y="2608"/>
                    </a:lnTo>
                    <a:lnTo>
                      <a:pt x="47" y="2901"/>
                    </a:lnTo>
                    <a:lnTo>
                      <a:pt x="27" y="3197"/>
                    </a:lnTo>
                    <a:lnTo>
                      <a:pt x="8" y="3490"/>
                    </a:lnTo>
                    <a:lnTo>
                      <a:pt x="4" y="3641"/>
                    </a:lnTo>
                    <a:lnTo>
                      <a:pt x="0" y="3786"/>
                    </a:lnTo>
                    <a:lnTo>
                      <a:pt x="4" y="3949"/>
                    </a:lnTo>
                    <a:lnTo>
                      <a:pt x="8" y="4114"/>
                    </a:lnTo>
                    <a:lnTo>
                      <a:pt x="27" y="4442"/>
                    </a:lnTo>
                    <a:lnTo>
                      <a:pt x="47" y="4769"/>
                    </a:lnTo>
                    <a:lnTo>
                      <a:pt x="54" y="4931"/>
                    </a:lnTo>
                    <a:lnTo>
                      <a:pt x="62" y="5096"/>
                    </a:lnTo>
                    <a:lnTo>
                      <a:pt x="70" y="5358"/>
                    </a:lnTo>
                    <a:lnTo>
                      <a:pt x="81" y="5624"/>
                    </a:lnTo>
                    <a:lnTo>
                      <a:pt x="282" y="5717"/>
                    </a:lnTo>
                    <a:lnTo>
                      <a:pt x="455" y="5801"/>
                    </a:lnTo>
                    <a:lnTo>
                      <a:pt x="614" y="5882"/>
                    </a:lnTo>
                    <a:lnTo>
                      <a:pt x="749" y="5955"/>
                    </a:lnTo>
                    <a:lnTo>
                      <a:pt x="872" y="6025"/>
                    </a:lnTo>
                    <a:lnTo>
                      <a:pt x="976" y="6086"/>
                    </a:lnTo>
                    <a:lnTo>
                      <a:pt x="1146" y="6197"/>
                    </a:lnTo>
                    <a:lnTo>
                      <a:pt x="1273" y="6286"/>
                    </a:lnTo>
                    <a:lnTo>
                      <a:pt x="1369" y="6348"/>
                    </a:lnTo>
                    <a:lnTo>
                      <a:pt x="1407" y="6375"/>
                    </a:lnTo>
                    <a:lnTo>
                      <a:pt x="1446" y="6390"/>
                    </a:lnTo>
                    <a:lnTo>
                      <a:pt x="1481" y="6406"/>
                    </a:lnTo>
                    <a:lnTo>
                      <a:pt x="1516" y="6410"/>
                    </a:lnTo>
                    <a:lnTo>
                      <a:pt x="1550" y="6414"/>
                    </a:lnTo>
                    <a:lnTo>
                      <a:pt x="1589" y="6410"/>
                    </a:lnTo>
                    <a:lnTo>
                      <a:pt x="1631" y="6398"/>
                    </a:lnTo>
                    <a:lnTo>
                      <a:pt x="1677" y="6383"/>
                    </a:lnTo>
                    <a:lnTo>
                      <a:pt x="1801" y="6337"/>
                    </a:lnTo>
                    <a:lnTo>
                      <a:pt x="1960" y="6267"/>
                    </a:lnTo>
                    <a:lnTo>
                      <a:pt x="2175" y="6174"/>
                    </a:lnTo>
                    <a:lnTo>
                      <a:pt x="2457" y="6059"/>
                    </a:lnTo>
                    <a:lnTo>
                      <a:pt x="2626" y="5993"/>
                    </a:lnTo>
                    <a:lnTo>
                      <a:pt x="2815" y="5925"/>
                    </a:lnTo>
                    <a:lnTo>
                      <a:pt x="3027" y="5847"/>
                    </a:lnTo>
                    <a:lnTo>
                      <a:pt x="3263" y="5767"/>
                    </a:lnTo>
                    <a:lnTo>
                      <a:pt x="3259" y="5516"/>
                    </a:lnTo>
                    <a:lnTo>
                      <a:pt x="3251" y="5266"/>
                    </a:lnTo>
                    <a:lnTo>
                      <a:pt x="3247" y="5015"/>
                    </a:lnTo>
                    <a:lnTo>
                      <a:pt x="3247" y="4764"/>
                    </a:lnTo>
                    <a:lnTo>
                      <a:pt x="3247" y="4546"/>
                    </a:lnTo>
                    <a:lnTo>
                      <a:pt x="3243" y="4329"/>
                    </a:lnTo>
                    <a:lnTo>
                      <a:pt x="3236" y="4110"/>
                    </a:lnTo>
                    <a:lnTo>
                      <a:pt x="3224" y="3894"/>
                    </a:lnTo>
                    <a:lnTo>
                      <a:pt x="3193" y="3464"/>
                    </a:lnTo>
                    <a:lnTo>
                      <a:pt x="3159" y="3028"/>
                    </a:ln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50" name="Freeform 47"/>
              <p:cNvSpPr>
                <a:spLocks/>
              </p:cNvSpPr>
              <p:nvPr/>
            </p:nvSpPr>
            <p:spPr bwMode="auto">
              <a:xfrm>
                <a:off x="4405" y="1093"/>
                <a:ext cx="224" cy="440"/>
              </a:xfrm>
              <a:custGeom>
                <a:avLst/>
                <a:gdLst>
                  <a:gd name="T0" fmla="*/ 3286 w 3355"/>
                  <a:gd name="T1" fmla="*/ 4549 h 6591"/>
                  <a:gd name="T2" fmla="*/ 3275 w 3355"/>
                  <a:gd name="T3" fmla="*/ 4118 h 6591"/>
                  <a:gd name="T4" fmla="*/ 3236 w 3355"/>
                  <a:gd name="T5" fmla="*/ 3478 h 6591"/>
                  <a:gd name="T6" fmla="*/ 3066 w 3355"/>
                  <a:gd name="T7" fmla="*/ 2893 h 6591"/>
                  <a:gd name="T8" fmla="*/ 2812 w 3355"/>
                  <a:gd name="T9" fmla="*/ 2577 h 6591"/>
                  <a:gd name="T10" fmla="*/ 2573 w 3355"/>
                  <a:gd name="T11" fmla="*/ 2246 h 6591"/>
                  <a:gd name="T12" fmla="*/ 2341 w 3355"/>
                  <a:gd name="T13" fmla="*/ 1904 h 6591"/>
                  <a:gd name="T14" fmla="*/ 2010 w 3355"/>
                  <a:gd name="T15" fmla="*/ 1379 h 6591"/>
                  <a:gd name="T16" fmla="*/ 1578 w 3355"/>
                  <a:gd name="T17" fmla="*/ 667 h 6591"/>
                  <a:gd name="T18" fmla="*/ 1278 w 3355"/>
                  <a:gd name="T19" fmla="*/ 240 h 6591"/>
                  <a:gd name="T20" fmla="*/ 1119 w 3355"/>
                  <a:gd name="T21" fmla="*/ 86 h 6591"/>
                  <a:gd name="T22" fmla="*/ 992 w 3355"/>
                  <a:gd name="T23" fmla="*/ 39 h 6591"/>
                  <a:gd name="T24" fmla="*/ 899 w 3355"/>
                  <a:gd name="T25" fmla="*/ 127 h 6591"/>
                  <a:gd name="T26" fmla="*/ 818 w 3355"/>
                  <a:gd name="T27" fmla="*/ 228 h 6591"/>
                  <a:gd name="T28" fmla="*/ 745 w 3355"/>
                  <a:gd name="T29" fmla="*/ 332 h 6591"/>
                  <a:gd name="T30" fmla="*/ 645 w 3355"/>
                  <a:gd name="T31" fmla="*/ 505 h 6591"/>
                  <a:gd name="T32" fmla="*/ 530 w 3355"/>
                  <a:gd name="T33" fmla="*/ 740 h 6591"/>
                  <a:gd name="T34" fmla="*/ 417 w 3355"/>
                  <a:gd name="T35" fmla="*/ 971 h 6591"/>
                  <a:gd name="T36" fmla="*/ 333 w 3355"/>
                  <a:gd name="T37" fmla="*/ 1164 h 6591"/>
                  <a:gd name="T38" fmla="*/ 263 w 3355"/>
                  <a:gd name="T39" fmla="*/ 1364 h 6591"/>
                  <a:gd name="T40" fmla="*/ 213 w 3355"/>
                  <a:gd name="T41" fmla="*/ 1565 h 6591"/>
                  <a:gd name="T42" fmla="*/ 174 w 3355"/>
                  <a:gd name="T43" fmla="*/ 1773 h 6591"/>
                  <a:gd name="T44" fmla="*/ 147 w 3355"/>
                  <a:gd name="T45" fmla="*/ 1981 h 6591"/>
                  <a:gd name="T46" fmla="*/ 113 w 3355"/>
                  <a:gd name="T47" fmla="*/ 2400 h 6591"/>
                  <a:gd name="T48" fmla="*/ 86 w 3355"/>
                  <a:gd name="T49" fmla="*/ 2901 h 6591"/>
                  <a:gd name="T50" fmla="*/ 47 w 3355"/>
                  <a:gd name="T51" fmla="*/ 3490 h 6591"/>
                  <a:gd name="T52" fmla="*/ 39 w 3355"/>
                  <a:gd name="T53" fmla="*/ 3786 h 6591"/>
                  <a:gd name="T54" fmla="*/ 47 w 3355"/>
                  <a:gd name="T55" fmla="*/ 4114 h 6591"/>
                  <a:gd name="T56" fmla="*/ 86 w 3355"/>
                  <a:gd name="T57" fmla="*/ 4769 h 6591"/>
                  <a:gd name="T58" fmla="*/ 101 w 3355"/>
                  <a:gd name="T59" fmla="*/ 5096 h 6591"/>
                  <a:gd name="T60" fmla="*/ 116 w 3355"/>
                  <a:gd name="T61" fmla="*/ 5570 h 6591"/>
                  <a:gd name="T62" fmla="*/ 116 w 3355"/>
                  <a:gd name="T63" fmla="*/ 5859 h 6591"/>
                  <a:gd name="T64" fmla="*/ 101 w 3355"/>
                  <a:gd name="T65" fmla="*/ 6040 h 6591"/>
                  <a:gd name="T66" fmla="*/ 74 w 3355"/>
                  <a:gd name="T67" fmla="*/ 6209 h 6591"/>
                  <a:gd name="T68" fmla="*/ 32 w 3355"/>
                  <a:gd name="T69" fmla="*/ 6344 h 6591"/>
                  <a:gd name="T70" fmla="*/ 0 w 3355"/>
                  <a:gd name="T71" fmla="*/ 6398 h 6591"/>
                  <a:gd name="T72" fmla="*/ 387 w 3355"/>
                  <a:gd name="T73" fmla="*/ 6467 h 6591"/>
                  <a:gd name="T74" fmla="*/ 803 w 3355"/>
                  <a:gd name="T75" fmla="*/ 6525 h 6591"/>
                  <a:gd name="T76" fmla="*/ 1235 w 3355"/>
                  <a:gd name="T77" fmla="*/ 6568 h 6591"/>
                  <a:gd name="T78" fmla="*/ 1679 w 3355"/>
                  <a:gd name="T79" fmla="*/ 6587 h 6591"/>
                  <a:gd name="T80" fmla="*/ 2122 w 3355"/>
                  <a:gd name="T81" fmla="*/ 6591 h 6591"/>
                  <a:gd name="T82" fmla="*/ 2554 w 3355"/>
                  <a:gd name="T83" fmla="*/ 6564 h 6591"/>
                  <a:gd name="T84" fmla="*/ 2970 w 3355"/>
                  <a:gd name="T85" fmla="*/ 6510 h 6591"/>
                  <a:gd name="T86" fmla="*/ 3166 w 3355"/>
                  <a:gd name="T87" fmla="*/ 6471 h 6591"/>
                  <a:gd name="T88" fmla="*/ 3355 w 3355"/>
                  <a:gd name="T89" fmla="*/ 6425 h 6591"/>
                  <a:gd name="T90" fmla="*/ 3329 w 3355"/>
                  <a:gd name="T91" fmla="*/ 6113 h 6591"/>
                  <a:gd name="T92" fmla="*/ 3302 w 3355"/>
                  <a:gd name="T93" fmla="*/ 5835 h 6591"/>
                  <a:gd name="T94" fmla="*/ 3294 w 3355"/>
                  <a:gd name="T95" fmla="*/ 5300 h 6591"/>
                  <a:gd name="T96" fmla="*/ 3286 w 3355"/>
                  <a:gd name="T97" fmla="*/ 4764 h 6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55" h="6591">
                    <a:moveTo>
                      <a:pt x="3286" y="4764"/>
                    </a:moveTo>
                    <a:lnTo>
                      <a:pt x="3286" y="4549"/>
                    </a:lnTo>
                    <a:lnTo>
                      <a:pt x="3282" y="4334"/>
                    </a:lnTo>
                    <a:lnTo>
                      <a:pt x="3275" y="4118"/>
                    </a:lnTo>
                    <a:lnTo>
                      <a:pt x="3263" y="3906"/>
                    </a:lnTo>
                    <a:lnTo>
                      <a:pt x="3236" y="3478"/>
                    </a:lnTo>
                    <a:lnTo>
                      <a:pt x="3202" y="3047"/>
                    </a:lnTo>
                    <a:lnTo>
                      <a:pt x="3066" y="2893"/>
                    </a:lnTo>
                    <a:lnTo>
                      <a:pt x="2939" y="2739"/>
                    </a:lnTo>
                    <a:lnTo>
                      <a:pt x="2812" y="2577"/>
                    </a:lnTo>
                    <a:lnTo>
                      <a:pt x="2692" y="2412"/>
                    </a:lnTo>
                    <a:lnTo>
                      <a:pt x="2573" y="2246"/>
                    </a:lnTo>
                    <a:lnTo>
                      <a:pt x="2457" y="2077"/>
                    </a:lnTo>
                    <a:lnTo>
                      <a:pt x="2341" y="1904"/>
                    </a:lnTo>
                    <a:lnTo>
                      <a:pt x="2230" y="1730"/>
                    </a:lnTo>
                    <a:lnTo>
                      <a:pt x="2010" y="1379"/>
                    </a:lnTo>
                    <a:lnTo>
                      <a:pt x="1794" y="1021"/>
                    </a:lnTo>
                    <a:lnTo>
                      <a:pt x="1578" y="667"/>
                    </a:lnTo>
                    <a:lnTo>
                      <a:pt x="1358" y="313"/>
                    </a:lnTo>
                    <a:lnTo>
                      <a:pt x="1278" y="240"/>
                    </a:lnTo>
                    <a:lnTo>
                      <a:pt x="1196" y="163"/>
                    </a:lnTo>
                    <a:lnTo>
                      <a:pt x="1119" y="86"/>
                    </a:lnTo>
                    <a:lnTo>
                      <a:pt x="1045" y="0"/>
                    </a:lnTo>
                    <a:lnTo>
                      <a:pt x="992" y="39"/>
                    </a:lnTo>
                    <a:lnTo>
                      <a:pt x="945" y="86"/>
                    </a:lnTo>
                    <a:lnTo>
                      <a:pt x="899" y="127"/>
                    </a:lnTo>
                    <a:lnTo>
                      <a:pt x="857" y="177"/>
                    </a:lnTo>
                    <a:lnTo>
                      <a:pt x="818" y="228"/>
                    </a:lnTo>
                    <a:lnTo>
                      <a:pt x="780" y="278"/>
                    </a:lnTo>
                    <a:lnTo>
                      <a:pt x="745" y="332"/>
                    </a:lnTo>
                    <a:lnTo>
                      <a:pt x="711" y="390"/>
                    </a:lnTo>
                    <a:lnTo>
                      <a:pt x="645" y="505"/>
                    </a:lnTo>
                    <a:lnTo>
                      <a:pt x="587" y="621"/>
                    </a:lnTo>
                    <a:lnTo>
                      <a:pt x="530" y="740"/>
                    </a:lnTo>
                    <a:lnTo>
                      <a:pt x="475" y="860"/>
                    </a:lnTo>
                    <a:lnTo>
                      <a:pt x="417" y="971"/>
                    </a:lnTo>
                    <a:lnTo>
                      <a:pt x="371" y="1067"/>
                    </a:lnTo>
                    <a:lnTo>
                      <a:pt x="333" y="1164"/>
                    </a:lnTo>
                    <a:lnTo>
                      <a:pt x="294" y="1264"/>
                    </a:lnTo>
                    <a:lnTo>
                      <a:pt x="263" y="1364"/>
                    </a:lnTo>
                    <a:lnTo>
                      <a:pt x="236" y="1465"/>
                    </a:lnTo>
                    <a:lnTo>
                      <a:pt x="213" y="1565"/>
                    </a:lnTo>
                    <a:lnTo>
                      <a:pt x="190" y="1669"/>
                    </a:lnTo>
                    <a:lnTo>
                      <a:pt x="174" y="1773"/>
                    </a:lnTo>
                    <a:lnTo>
                      <a:pt x="159" y="1877"/>
                    </a:lnTo>
                    <a:lnTo>
                      <a:pt x="147" y="1981"/>
                    </a:lnTo>
                    <a:lnTo>
                      <a:pt x="128" y="2188"/>
                    </a:lnTo>
                    <a:lnTo>
                      <a:pt x="113" y="2400"/>
                    </a:lnTo>
                    <a:lnTo>
                      <a:pt x="101" y="2608"/>
                    </a:lnTo>
                    <a:lnTo>
                      <a:pt x="86" y="2901"/>
                    </a:lnTo>
                    <a:lnTo>
                      <a:pt x="66" y="3197"/>
                    </a:lnTo>
                    <a:lnTo>
                      <a:pt x="47" y="3490"/>
                    </a:lnTo>
                    <a:lnTo>
                      <a:pt x="43" y="3641"/>
                    </a:lnTo>
                    <a:lnTo>
                      <a:pt x="39" y="3786"/>
                    </a:lnTo>
                    <a:lnTo>
                      <a:pt x="43" y="3949"/>
                    </a:lnTo>
                    <a:lnTo>
                      <a:pt x="47" y="4114"/>
                    </a:lnTo>
                    <a:lnTo>
                      <a:pt x="66" y="4442"/>
                    </a:lnTo>
                    <a:lnTo>
                      <a:pt x="86" y="4769"/>
                    </a:lnTo>
                    <a:lnTo>
                      <a:pt x="93" y="4931"/>
                    </a:lnTo>
                    <a:lnTo>
                      <a:pt x="101" y="5096"/>
                    </a:lnTo>
                    <a:lnTo>
                      <a:pt x="113" y="5389"/>
                    </a:lnTo>
                    <a:lnTo>
                      <a:pt x="116" y="5570"/>
                    </a:lnTo>
                    <a:lnTo>
                      <a:pt x="120" y="5762"/>
                    </a:lnTo>
                    <a:lnTo>
                      <a:pt x="116" y="5859"/>
                    </a:lnTo>
                    <a:lnTo>
                      <a:pt x="113" y="5951"/>
                    </a:lnTo>
                    <a:lnTo>
                      <a:pt x="101" y="6040"/>
                    </a:lnTo>
                    <a:lnTo>
                      <a:pt x="90" y="6129"/>
                    </a:lnTo>
                    <a:lnTo>
                      <a:pt x="74" y="6209"/>
                    </a:lnTo>
                    <a:lnTo>
                      <a:pt x="55" y="6283"/>
                    </a:lnTo>
                    <a:lnTo>
                      <a:pt x="32" y="6344"/>
                    </a:lnTo>
                    <a:lnTo>
                      <a:pt x="16" y="6375"/>
                    </a:lnTo>
                    <a:lnTo>
                      <a:pt x="0" y="6398"/>
                    </a:lnTo>
                    <a:lnTo>
                      <a:pt x="190" y="6437"/>
                    </a:lnTo>
                    <a:lnTo>
                      <a:pt x="387" y="6467"/>
                    </a:lnTo>
                    <a:lnTo>
                      <a:pt x="591" y="6498"/>
                    </a:lnTo>
                    <a:lnTo>
                      <a:pt x="803" y="6525"/>
                    </a:lnTo>
                    <a:lnTo>
                      <a:pt x="1015" y="6548"/>
                    </a:lnTo>
                    <a:lnTo>
                      <a:pt x="1235" y="6568"/>
                    </a:lnTo>
                    <a:lnTo>
                      <a:pt x="1455" y="6579"/>
                    </a:lnTo>
                    <a:lnTo>
                      <a:pt x="1679" y="6587"/>
                    </a:lnTo>
                    <a:lnTo>
                      <a:pt x="1902" y="6591"/>
                    </a:lnTo>
                    <a:lnTo>
                      <a:pt x="2122" y="6591"/>
                    </a:lnTo>
                    <a:lnTo>
                      <a:pt x="2341" y="6579"/>
                    </a:lnTo>
                    <a:lnTo>
                      <a:pt x="2554" y="6564"/>
                    </a:lnTo>
                    <a:lnTo>
                      <a:pt x="2765" y="6541"/>
                    </a:lnTo>
                    <a:lnTo>
                      <a:pt x="2970" y="6510"/>
                    </a:lnTo>
                    <a:lnTo>
                      <a:pt x="3066" y="6494"/>
                    </a:lnTo>
                    <a:lnTo>
                      <a:pt x="3166" y="6471"/>
                    </a:lnTo>
                    <a:lnTo>
                      <a:pt x="3259" y="6452"/>
                    </a:lnTo>
                    <a:lnTo>
                      <a:pt x="3355" y="6425"/>
                    </a:lnTo>
                    <a:lnTo>
                      <a:pt x="3344" y="6294"/>
                    </a:lnTo>
                    <a:lnTo>
                      <a:pt x="3329" y="6113"/>
                    </a:lnTo>
                    <a:lnTo>
                      <a:pt x="3309" y="5936"/>
                    </a:lnTo>
                    <a:lnTo>
                      <a:pt x="3302" y="5835"/>
                    </a:lnTo>
                    <a:lnTo>
                      <a:pt x="3298" y="5570"/>
                    </a:lnTo>
                    <a:lnTo>
                      <a:pt x="3294" y="5300"/>
                    </a:lnTo>
                    <a:lnTo>
                      <a:pt x="3286" y="5035"/>
                    </a:lnTo>
                    <a:lnTo>
                      <a:pt x="3286" y="476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51" name="Freeform 48"/>
              <p:cNvSpPr>
                <a:spLocks/>
              </p:cNvSpPr>
              <p:nvPr/>
            </p:nvSpPr>
            <p:spPr bwMode="auto">
              <a:xfrm>
                <a:off x="4495" y="1113"/>
                <a:ext cx="125" cy="191"/>
              </a:xfrm>
              <a:custGeom>
                <a:avLst/>
                <a:gdLst>
                  <a:gd name="T0" fmla="*/ 1215 w 1867"/>
                  <a:gd name="T1" fmla="*/ 881 h 2861"/>
                  <a:gd name="T2" fmla="*/ 1292 w 1867"/>
                  <a:gd name="T3" fmla="*/ 1082 h 2861"/>
                  <a:gd name="T4" fmla="*/ 1388 w 1867"/>
                  <a:gd name="T5" fmla="*/ 1320 h 2861"/>
                  <a:gd name="T6" fmla="*/ 1489 w 1867"/>
                  <a:gd name="T7" fmla="*/ 1587 h 2861"/>
                  <a:gd name="T8" fmla="*/ 1593 w 1867"/>
                  <a:gd name="T9" fmla="*/ 1859 h 2861"/>
                  <a:gd name="T10" fmla="*/ 1689 w 1867"/>
                  <a:gd name="T11" fmla="*/ 2137 h 2861"/>
                  <a:gd name="T12" fmla="*/ 1736 w 1867"/>
                  <a:gd name="T13" fmla="*/ 2271 h 2861"/>
                  <a:gd name="T14" fmla="*/ 1774 w 1867"/>
                  <a:gd name="T15" fmla="*/ 2403 h 2861"/>
                  <a:gd name="T16" fmla="*/ 1809 w 1867"/>
                  <a:gd name="T17" fmla="*/ 2530 h 2861"/>
                  <a:gd name="T18" fmla="*/ 1836 w 1867"/>
                  <a:gd name="T19" fmla="*/ 2649 h 2861"/>
                  <a:gd name="T20" fmla="*/ 1854 w 1867"/>
                  <a:gd name="T21" fmla="*/ 2757 h 2861"/>
                  <a:gd name="T22" fmla="*/ 1867 w 1867"/>
                  <a:gd name="T23" fmla="*/ 2857 h 2861"/>
                  <a:gd name="T24" fmla="*/ 1859 w 1867"/>
                  <a:gd name="T25" fmla="*/ 2861 h 2861"/>
                  <a:gd name="T26" fmla="*/ 1843 w 1867"/>
                  <a:gd name="T27" fmla="*/ 2857 h 2861"/>
                  <a:gd name="T28" fmla="*/ 1789 w 1867"/>
                  <a:gd name="T29" fmla="*/ 2846 h 2861"/>
                  <a:gd name="T30" fmla="*/ 1731 w 1867"/>
                  <a:gd name="T31" fmla="*/ 2839 h 2861"/>
                  <a:gd name="T32" fmla="*/ 1716 w 1867"/>
                  <a:gd name="T33" fmla="*/ 2834 h 2861"/>
                  <a:gd name="T34" fmla="*/ 1709 w 1867"/>
                  <a:gd name="T35" fmla="*/ 2834 h 2861"/>
                  <a:gd name="T36" fmla="*/ 1577 w 1867"/>
                  <a:gd name="T37" fmla="*/ 2672 h 2861"/>
                  <a:gd name="T38" fmla="*/ 1450 w 1867"/>
                  <a:gd name="T39" fmla="*/ 2503 h 2861"/>
                  <a:gd name="T40" fmla="*/ 1330 w 1867"/>
                  <a:gd name="T41" fmla="*/ 2334 h 2861"/>
                  <a:gd name="T42" fmla="*/ 1215 w 1867"/>
                  <a:gd name="T43" fmla="*/ 2160 h 2861"/>
                  <a:gd name="T44" fmla="*/ 1106 w 1867"/>
                  <a:gd name="T45" fmla="*/ 1983 h 2861"/>
                  <a:gd name="T46" fmla="*/ 1002 w 1867"/>
                  <a:gd name="T47" fmla="*/ 1806 h 2861"/>
                  <a:gd name="T48" fmla="*/ 898 w 1867"/>
                  <a:gd name="T49" fmla="*/ 1625 h 2861"/>
                  <a:gd name="T50" fmla="*/ 802 w 1867"/>
                  <a:gd name="T51" fmla="*/ 1444 h 2861"/>
                  <a:gd name="T52" fmla="*/ 605 w 1867"/>
                  <a:gd name="T53" fmla="*/ 1082 h 2861"/>
                  <a:gd name="T54" fmla="*/ 413 w 1867"/>
                  <a:gd name="T55" fmla="*/ 716 h 2861"/>
                  <a:gd name="T56" fmla="*/ 317 w 1867"/>
                  <a:gd name="T57" fmla="*/ 535 h 2861"/>
                  <a:gd name="T58" fmla="*/ 212 w 1867"/>
                  <a:gd name="T59" fmla="*/ 354 h 2861"/>
                  <a:gd name="T60" fmla="*/ 108 w 1867"/>
                  <a:gd name="T61" fmla="*/ 177 h 2861"/>
                  <a:gd name="T62" fmla="*/ 0 w 1867"/>
                  <a:gd name="T63" fmla="*/ 0 h 2861"/>
                  <a:gd name="T64" fmla="*/ 358 w 1867"/>
                  <a:gd name="T65" fmla="*/ 323 h 2861"/>
                  <a:gd name="T66" fmla="*/ 521 w 1867"/>
                  <a:gd name="T67" fmla="*/ 462 h 2861"/>
                  <a:gd name="T68" fmla="*/ 671 w 1867"/>
                  <a:gd name="T69" fmla="*/ 589 h 2861"/>
                  <a:gd name="T70" fmla="*/ 744 w 1867"/>
                  <a:gd name="T71" fmla="*/ 643 h 2861"/>
                  <a:gd name="T72" fmla="*/ 818 w 1867"/>
                  <a:gd name="T73" fmla="*/ 693 h 2861"/>
                  <a:gd name="T74" fmla="*/ 883 w 1867"/>
                  <a:gd name="T75" fmla="*/ 739 h 2861"/>
                  <a:gd name="T76" fmla="*/ 952 w 1867"/>
                  <a:gd name="T77" fmla="*/ 781 h 2861"/>
                  <a:gd name="T78" fmla="*/ 1018 w 1867"/>
                  <a:gd name="T79" fmla="*/ 816 h 2861"/>
                  <a:gd name="T80" fmla="*/ 1083 w 1867"/>
                  <a:gd name="T81" fmla="*/ 843 h 2861"/>
                  <a:gd name="T82" fmla="*/ 1149 w 1867"/>
                  <a:gd name="T83" fmla="*/ 867 h 2861"/>
                  <a:gd name="T84" fmla="*/ 1215 w 1867"/>
                  <a:gd name="T85" fmla="*/ 881 h 2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67" h="2861">
                    <a:moveTo>
                      <a:pt x="1215" y="881"/>
                    </a:moveTo>
                    <a:lnTo>
                      <a:pt x="1292" y="1082"/>
                    </a:lnTo>
                    <a:lnTo>
                      <a:pt x="1388" y="1320"/>
                    </a:lnTo>
                    <a:lnTo>
                      <a:pt x="1489" y="1587"/>
                    </a:lnTo>
                    <a:lnTo>
                      <a:pt x="1593" y="1859"/>
                    </a:lnTo>
                    <a:lnTo>
                      <a:pt x="1689" y="2137"/>
                    </a:lnTo>
                    <a:lnTo>
                      <a:pt x="1736" y="2271"/>
                    </a:lnTo>
                    <a:lnTo>
                      <a:pt x="1774" y="2403"/>
                    </a:lnTo>
                    <a:lnTo>
                      <a:pt x="1809" y="2530"/>
                    </a:lnTo>
                    <a:lnTo>
                      <a:pt x="1836" y="2649"/>
                    </a:lnTo>
                    <a:lnTo>
                      <a:pt x="1854" y="2757"/>
                    </a:lnTo>
                    <a:lnTo>
                      <a:pt x="1867" y="2857"/>
                    </a:lnTo>
                    <a:lnTo>
                      <a:pt x="1859" y="2861"/>
                    </a:lnTo>
                    <a:lnTo>
                      <a:pt x="1843" y="2857"/>
                    </a:lnTo>
                    <a:lnTo>
                      <a:pt x="1789" y="2846"/>
                    </a:lnTo>
                    <a:lnTo>
                      <a:pt x="1731" y="2839"/>
                    </a:lnTo>
                    <a:lnTo>
                      <a:pt x="1716" y="2834"/>
                    </a:lnTo>
                    <a:lnTo>
                      <a:pt x="1709" y="2834"/>
                    </a:lnTo>
                    <a:lnTo>
                      <a:pt x="1577" y="2672"/>
                    </a:lnTo>
                    <a:lnTo>
                      <a:pt x="1450" y="2503"/>
                    </a:lnTo>
                    <a:lnTo>
                      <a:pt x="1330" y="2334"/>
                    </a:lnTo>
                    <a:lnTo>
                      <a:pt x="1215" y="2160"/>
                    </a:lnTo>
                    <a:lnTo>
                      <a:pt x="1106" y="1983"/>
                    </a:lnTo>
                    <a:lnTo>
                      <a:pt x="1002" y="1806"/>
                    </a:lnTo>
                    <a:lnTo>
                      <a:pt x="898" y="1625"/>
                    </a:lnTo>
                    <a:lnTo>
                      <a:pt x="802" y="1444"/>
                    </a:lnTo>
                    <a:lnTo>
                      <a:pt x="605" y="1082"/>
                    </a:lnTo>
                    <a:lnTo>
                      <a:pt x="413" y="716"/>
                    </a:lnTo>
                    <a:lnTo>
                      <a:pt x="317" y="535"/>
                    </a:lnTo>
                    <a:lnTo>
                      <a:pt x="212" y="354"/>
                    </a:lnTo>
                    <a:lnTo>
                      <a:pt x="108" y="177"/>
                    </a:lnTo>
                    <a:lnTo>
                      <a:pt x="0" y="0"/>
                    </a:lnTo>
                    <a:lnTo>
                      <a:pt x="358" y="323"/>
                    </a:lnTo>
                    <a:lnTo>
                      <a:pt x="521" y="462"/>
                    </a:lnTo>
                    <a:lnTo>
                      <a:pt x="671" y="589"/>
                    </a:lnTo>
                    <a:lnTo>
                      <a:pt x="744" y="643"/>
                    </a:lnTo>
                    <a:lnTo>
                      <a:pt x="818" y="693"/>
                    </a:lnTo>
                    <a:lnTo>
                      <a:pt x="883" y="739"/>
                    </a:lnTo>
                    <a:lnTo>
                      <a:pt x="952" y="781"/>
                    </a:lnTo>
                    <a:lnTo>
                      <a:pt x="1018" y="816"/>
                    </a:lnTo>
                    <a:lnTo>
                      <a:pt x="1083" y="843"/>
                    </a:lnTo>
                    <a:lnTo>
                      <a:pt x="1149" y="867"/>
                    </a:lnTo>
                    <a:lnTo>
                      <a:pt x="1215" y="88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52" name="Freeform 49"/>
              <p:cNvSpPr>
                <a:spLocks/>
              </p:cNvSpPr>
              <p:nvPr/>
            </p:nvSpPr>
            <p:spPr bwMode="auto">
              <a:xfrm>
                <a:off x="4497" y="1123"/>
                <a:ext cx="82" cy="82"/>
              </a:xfrm>
              <a:custGeom>
                <a:avLst/>
                <a:gdLst>
                  <a:gd name="T0" fmla="*/ 1215 w 1226"/>
                  <a:gd name="T1" fmla="*/ 881 h 1225"/>
                  <a:gd name="T2" fmla="*/ 1149 w 1226"/>
                  <a:gd name="T3" fmla="*/ 867 h 1225"/>
                  <a:gd name="T4" fmla="*/ 1083 w 1226"/>
                  <a:gd name="T5" fmla="*/ 843 h 1225"/>
                  <a:gd name="T6" fmla="*/ 1018 w 1226"/>
                  <a:gd name="T7" fmla="*/ 816 h 1225"/>
                  <a:gd name="T8" fmla="*/ 952 w 1226"/>
                  <a:gd name="T9" fmla="*/ 781 h 1225"/>
                  <a:gd name="T10" fmla="*/ 883 w 1226"/>
                  <a:gd name="T11" fmla="*/ 739 h 1225"/>
                  <a:gd name="T12" fmla="*/ 814 w 1226"/>
                  <a:gd name="T13" fmla="*/ 693 h 1225"/>
                  <a:gd name="T14" fmla="*/ 745 w 1226"/>
                  <a:gd name="T15" fmla="*/ 643 h 1225"/>
                  <a:gd name="T16" fmla="*/ 671 w 1226"/>
                  <a:gd name="T17" fmla="*/ 589 h 1225"/>
                  <a:gd name="T18" fmla="*/ 521 w 1226"/>
                  <a:gd name="T19" fmla="*/ 462 h 1225"/>
                  <a:gd name="T20" fmla="*/ 358 w 1226"/>
                  <a:gd name="T21" fmla="*/ 323 h 1225"/>
                  <a:gd name="T22" fmla="*/ 0 w 1226"/>
                  <a:gd name="T23" fmla="*/ 0 h 1225"/>
                  <a:gd name="T24" fmla="*/ 193 w 1226"/>
                  <a:gd name="T25" fmla="*/ 308 h 1225"/>
                  <a:gd name="T26" fmla="*/ 382 w 1226"/>
                  <a:gd name="T27" fmla="*/ 616 h 1225"/>
                  <a:gd name="T28" fmla="*/ 571 w 1226"/>
                  <a:gd name="T29" fmla="*/ 920 h 1225"/>
                  <a:gd name="T30" fmla="*/ 759 w 1226"/>
                  <a:gd name="T31" fmla="*/ 1225 h 1225"/>
                  <a:gd name="T32" fmla="*/ 864 w 1226"/>
                  <a:gd name="T33" fmla="*/ 1148 h 1225"/>
                  <a:gd name="T34" fmla="*/ 976 w 1226"/>
                  <a:gd name="T35" fmla="*/ 1066 h 1225"/>
                  <a:gd name="T36" fmla="*/ 1095 w 1226"/>
                  <a:gd name="T37" fmla="*/ 989 h 1225"/>
                  <a:gd name="T38" fmla="*/ 1226 w 1226"/>
                  <a:gd name="T39" fmla="*/ 908 h 1225"/>
                  <a:gd name="T40" fmla="*/ 1215 w 1226"/>
                  <a:gd name="T41" fmla="*/ 881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26" h="1225">
                    <a:moveTo>
                      <a:pt x="1215" y="881"/>
                    </a:moveTo>
                    <a:lnTo>
                      <a:pt x="1149" y="867"/>
                    </a:lnTo>
                    <a:lnTo>
                      <a:pt x="1083" y="843"/>
                    </a:lnTo>
                    <a:lnTo>
                      <a:pt x="1018" y="816"/>
                    </a:lnTo>
                    <a:lnTo>
                      <a:pt x="952" y="781"/>
                    </a:lnTo>
                    <a:lnTo>
                      <a:pt x="883" y="739"/>
                    </a:lnTo>
                    <a:lnTo>
                      <a:pt x="814" y="693"/>
                    </a:lnTo>
                    <a:lnTo>
                      <a:pt x="745" y="643"/>
                    </a:lnTo>
                    <a:lnTo>
                      <a:pt x="671" y="589"/>
                    </a:lnTo>
                    <a:lnTo>
                      <a:pt x="521" y="462"/>
                    </a:lnTo>
                    <a:lnTo>
                      <a:pt x="358" y="323"/>
                    </a:lnTo>
                    <a:lnTo>
                      <a:pt x="0" y="0"/>
                    </a:lnTo>
                    <a:lnTo>
                      <a:pt x="193" y="308"/>
                    </a:lnTo>
                    <a:lnTo>
                      <a:pt x="382" y="616"/>
                    </a:lnTo>
                    <a:lnTo>
                      <a:pt x="571" y="920"/>
                    </a:lnTo>
                    <a:lnTo>
                      <a:pt x="759" y="1225"/>
                    </a:lnTo>
                    <a:lnTo>
                      <a:pt x="864" y="1148"/>
                    </a:lnTo>
                    <a:lnTo>
                      <a:pt x="976" y="1066"/>
                    </a:lnTo>
                    <a:lnTo>
                      <a:pt x="1095" y="989"/>
                    </a:lnTo>
                    <a:lnTo>
                      <a:pt x="1226" y="908"/>
                    </a:lnTo>
                    <a:lnTo>
                      <a:pt x="1215" y="88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53" name="Freeform 50"/>
              <p:cNvSpPr>
                <a:spLocks/>
              </p:cNvSpPr>
              <p:nvPr/>
            </p:nvSpPr>
            <p:spPr bwMode="auto">
              <a:xfrm>
                <a:off x="4573" y="1191"/>
                <a:ext cx="46" cy="122"/>
              </a:xfrm>
              <a:custGeom>
                <a:avLst/>
                <a:gdLst>
                  <a:gd name="T0" fmla="*/ 689 w 689"/>
                  <a:gd name="T1" fmla="*/ 1668 h 1826"/>
                  <a:gd name="T2" fmla="*/ 678 w 689"/>
                  <a:gd name="T3" fmla="*/ 1571 h 1826"/>
                  <a:gd name="T4" fmla="*/ 662 w 689"/>
                  <a:gd name="T5" fmla="*/ 1475 h 1826"/>
                  <a:gd name="T6" fmla="*/ 639 w 689"/>
                  <a:gd name="T7" fmla="*/ 1371 h 1826"/>
                  <a:gd name="T8" fmla="*/ 612 w 689"/>
                  <a:gd name="T9" fmla="*/ 1267 h 1826"/>
                  <a:gd name="T10" fmla="*/ 582 w 689"/>
                  <a:gd name="T11" fmla="*/ 1159 h 1826"/>
                  <a:gd name="T12" fmla="*/ 544 w 689"/>
                  <a:gd name="T13" fmla="*/ 1052 h 1826"/>
                  <a:gd name="T14" fmla="*/ 466 w 689"/>
                  <a:gd name="T15" fmla="*/ 832 h 1826"/>
                  <a:gd name="T16" fmla="*/ 378 w 689"/>
                  <a:gd name="T17" fmla="*/ 613 h 1826"/>
                  <a:gd name="T18" fmla="*/ 288 w 689"/>
                  <a:gd name="T19" fmla="*/ 397 h 1826"/>
                  <a:gd name="T20" fmla="*/ 204 w 689"/>
                  <a:gd name="T21" fmla="*/ 192 h 1826"/>
                  <a:gd name="T22" fmla="*/ 127 w 689"/>
                  <a:gd name="T23" fmla="*/ 0 h 1826"/>
                  <a:gd name="T24" fmla="*/ 92 w 689"/>
                  <a:gd name="T25" fmla="*/ 4 h 1826"/>
                  <a:gd name="T26" fmla="*/ 54 w 689"/>
                  <a:gd name="T27" fmla="*/ 11 h 1826"/>
                  <a:gd name="T28" fmla="*/ 34 w 689"/>
                  <a:gd name="T29" fmla="*/ 20 h 1826"/>
                  <a:gd name="T30" fmla="*/ 18 w 689"/>
                  <a:gd name="T31" fmla="*/ 27 h 1826"/>
                  <a:gd name="T32" fmla="*/ 7 w 689"/>
                  <a:gd name="T33" fmla="*/ 42 h 1826"/>
                  <a:gd name="T34" fmla="*/ 0 w 689"/>
                  <a:gd name="T35" fmla="*/ 58 h 1826"/>
                  <a:gd name="T36" fmla="*/ 11 w 689"/>
                  <a:gd name="T37" fmla="*/ 101 h 1826"/>
                  <a:gd name="T38" fmla="*/ 23 w 689"/>
                  <a:gd name="T39" fmla="*/ 142 h 1826"/>
                  <a:gd name="T40" fmla="*/ 27 w 689"/>
                  <a:gd name="T41" fmla="*/ 185 h 1826"/>
                  <a:gd name="T42" fmla="*/ 30 w 689"/>
                  <a:gd name="T43" fmla="*/ 228 h 1826"/>
                  <a:gd name="T44" fmla="*/ 30 w 689"/>
                  <a:gd name="T45" fmla="*/ 308 h 1826"/>
                  <a:gd name="T46" fmla="*/ 27 w 689"/>
                  <a:gd name="T47" fmla="*/ 393 h 1826"/>
                  <a:gd name="T48" fmla="*/ 18 w 689"/>
                  <a:gd name="T49" fmla="*/ 474 h 1826"/>
                  <a:gd name="T50" fmla="*/ 11 w 689"/>
                  <a:gd name="T51" fmla="*/ 559 h 1826"/>
                  <a:gd name="T52" fmla="*/ 11 w 689"/>
                  <a:gd name="T53" fmla="*/ 651 h 1826"/>
                  <a:gd name="T54" fmla="*/ 15 w 689"/>
                  <a:gd name="T55" fmla="*/ 697 h 1826"/>
                  <a:gd name="T56" fmla="*/ 18 w 689"/>
                  <a:gd name="T57" fmla="*/ 744 h 1826"/>
                  <a:gd name="T58" fmla="*/ 54 w 689"/>
                  <a:gd name="T59" fmla="*/ 805 h 1826"/>
                  <a:gd name="T60" fmla="*/ 88 w 689"/>
                  <a:gd name="T61" fmla="*/ 867 h 1826"/>
                  <a:gd name="T62" fmla="*/ 120 w 689"/>
                  <a:gd name="T63" fmla="*/ 936 h 1826"/>
                  <a:gd name="T64" fmla="*/ 147 w 689"/>
                  <a:gd name="T65" fmla="*/ 1005 h 1826"/>
                  <a:gd name="T66" fmla="*/ 192 w 689"/>
                  <a:gd name="T67" fmla="*/ 1144 h 1826"/>
                  <a:gd name="T68" fmla="*/ 235 w 689"/>
                  <a:gd name="T69" fmla="*/ 1290 h 1826"/>
                  <a:gd name="T70" fmla="*/ 277 w 689"/>
                  <a:gd name="T71" fmla="*/ 1433 h 1826"/>
                  <a:gd name="T72" fmla="*/ 301 w 689"/>
                  <a:gd name="T73" fmla="*/ 1507 h 1826"/>
                  <a:gd name="T74" fmla="*/ 331 w 689"/>
                  <a:gd name="T75" fmla="*/ 1575 h 1826"/>
                  <a:gd name="T76" fmla="*/ 358 w 689"/>
                  <a:gd name="T77" fmla="*/ 1641 h 1826"/>
                  <a:gd name="T78" fmla="*/ 397 w 689"/>
                  <a:gd name="T79" fmla="*/ 1706 h 1826"/>
                  <a:gd name="T80" fmla="*/ 435 w 689"/>
                  <a:gd name="T81" fmla="*/ 1768 h 1826"/>
                  <a:gd name="T82" fmla="*/ 482 w 689"/>
                  <a:gd name="T83" fmla="*/ 1826 h 1826"/>
                  <a:gd name="T84" fmla="*/ 512 w 689"/>
                  <a:gd name="T85" fmla="*/ 1799 h 1826"/>
                  <a:gd name="T86" fmla="*/ 585 w 689"/>
                  <a:gd name="T87" fmla="*/ 1749 h 1826"/>
                  <a:gd name="T88" fmla="*/ 659 w 689"/>
                  <a:gd name="T89" fmla="*/ 1695 h 1826"/>
                  <a:gd name="T90" fmla="*/ 689 w 689"/>
                  <a:gd name="T91" fmla="*/ 1668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89" h="1826">
                    <a:moveTo>
                      <a:pt x="689" y="1668"/>
                    </a:moveTo>
                    <a:lnTo>
                      <a:pt x="678" y="1571"/>
                    </a:lnTo>
                    <a:lnTo>
                      <a:pt x="662" y="1475"/>
                    </a:lnTo>
                    <a:lnTo>
                      <a:pt x="639" y="1371"/>
                    </a:lnTo>
                    <a:lnTo>
                      <a:pt x="612" y="1267"/>
                    </a:lnTo>
                    <a:lnTo>
                      <a:pt x="582" y="1159"/>
                    </a:lnTo>
                    <a:lnTo>
                      <a:pt x="544" y="1052"/>
                    </a:lnTo>
                    <a:lnTo>
                      <a:pt x="466" y="832"/>
                    </a:lnTo>
                    <a:lnTo>
                      <a:pt x="378" y="613"/>
                    </a:lnTo>
                    <a:lnTo>
                      <a:pt x="288" y="397"/>
                    </a:lnTo>
                    <a:lnTo>
                      <a:pt x="204" y="192"/>
                    </a:lnTo>
                    <a:lnTo>
                      <a:pt x="127" y="0"/>
                    </a:lnTo>
                    <a:lnTo>
                      <a:pt x="92" y="4"/>
                    </a:lnTo>
                    <a:lnTo>
                      <a:pt x="54" y="11"/>
                    </a:lnTo>
                    <a:lnTo>
                      <a:pt x="34" y="20"/>
                    </a:lnTo>
                    <a:lnTo>
                      <a:pt x="18" y="27"/>
                    </a:lnTo>
                    <a:lnTo>
                      <a:pt x="7" y="42"/>
                    </a:lnTo>
                    <a:lnTo>
                      <a:pt x="0" y="58"/>
                    </a:lnTo>
                    <a:lnTo>
                      <a:pt x="11" y="101"/>
                    </a:lnTo>
                    <a:lnTo>
                      <a:pt x="23" y="142"/>
                    </a:lnTo>
                    <a:lnTo>
                      <a:pt x="27" y="185"/>
                    </a:lnTo>
                    <a:lnTo>
                      <a:pt x="30" y="228"/>
                    </a:lnTo>
                    <a:lnTo>
                      <a:pt x="30" y="308"/>
                    </a:lnTo>
                    <a:lnTo>
                      <a:pt x="27" y="393"/>
                    </a:lnTo>
                    <a:lnTo>
                      <a:pt x="18" y="474"/>
                    </a:lnTo>
                    <a:lnTo>
                      <a:pt x="11" y="559"/>
                    </a:lnTo>
                    <a:lnTo>
                      <a:pt x="11" y="651"/>
                    </a:lnTo>
                    <a:lnTo>
                      <a:pt x="15" y="697"/>
                    </a:lnTo>
                    <a:lnTo>
                      <a:pt x="18" y="744"/>
                    </a:lnTo>
                    <a:lnTo>
                      <a:pt x="54" y="805"/>
                    </a:lnTo>
                    <a:lnTo>
                      <a:pt x="88" y="867"/>
                    </a:lnTo>
                    <a:lnTo>
                      <a:pt x="120" y="936"/>
                    </a:lnTo>
                    <a:lnTo>
                      <a:pt x="147" y="1005"/>
                    </a:lnTo>
                    <a:lnTo>
                      <a:pt x="192" y="1144"/>
                    </a:lnTo>
                    <a:lnTo>
                      <a:pt x="235" y="1290"/>
                    </a:lnTo>
                    <a:lnTo>
                      <a:pt x="277" y="1433"/>
                    </a:lnTo>
                    <a:lnTo>
                      <a:pt x="301" y="1507"/>
                    </a:lnTo>
                    <a:lnTo>
                      <a:pt x="331" y="1575"/>
                    </a:lnTo>
                    <a:lnTo>
                      <a:pt x="358" y="1641"/>
                    </a:lnTo>
                    <a:lnTo>
                      <a:pt x="397" y="1706"/>
                    </a:lnTo>
                    <a:lnTo>
                      <a:pt x="435" y="1768"/>
                    </a:lnTo>
                    <a:lnTo>
                      <a:pt x="482" y="1826"/>
                    </a:lnTo>
                    <a:lnTo>
                      <a:pt x="512" y="1799"/>
                    </a:lnTo>
                    <a:lnTo>
                      <a:pt x="585" y="1749"/>
                    </a:lnTo>
                    <a:lnTo>
                      <a:pt x="659" y="1695"/>
                    </a:lnTo>
                    <a:lnTo>
                      <a:pt x="689" y="166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54" name="Freeform 51"/>
              <p:cNvSpPr>
                <a:spLocks/>
              </p:cNvSpPr>
              <p:nvPr/>
            </p:nvSpPr>
            <p:spPr bwMode="auto">
              <a:xfrm>
                <a:off x="4552" y="1174"/>
                <a:ext cx="32" cy="34"/>
              </a:xfrm>
              <a:custGeom>
                <a:avLst/>
                <a:gdLst>
                  <a:gd name="T0" fmla="*/ 7 w 481"/>
                  <a:gd name="T1" fmla="*/ 209 h 509"/>
                  <a:gd name="T2" fmla="*/ 3 w 481"/>
                  <a:gd name="T3" fmla="*/ 220 h 509"/>
                  <a:gd name="T4" fmla="*/ 0 w 481"/>
                  <a:gd name="T5" fmla="*/ 231 h 509"/>
                  <a:gd name="T6" fmla="*/ 0 w 481"/>
                  <a:gd name="T7" fmla="*/ 239 h 509"/>
                  <a:gd name="T8" fmla="*/ 3 w 481"/>
                  <a:gd name="T9" fmla="*/ 251 h 509"/>
                  <a:gd name="T10" fmla="*/ 14 w 481"/>
                  <a:gd name="T11" fmla="*/ 277 h 509"/>
                  <a:gd name="T12" fmla="*/ 34 w 481"/>
                  <a:gd name="T13" fmla="*/ 301 h 509"/>
                  <a:gd name="T14" fmla="*/ 66 w 481"/>
                  <a:gd name="T15" fmla="*/ 324 h 509"/>
                  <a:gd name="T16" fmla="*/ 96 w 481"/>
                  <a:gd name="T17" fmla="*/ 347 h 509"/>
                  <a:gd name="T18" fmla="*/ 134 w 481"/>
                  <a:gd name="T19" fmla="*/ 370 h 509"/>
                  <a:gd name="T20" fmla="*/ 177 w 481"/>
                  <a:gd name="T21" fmla="*/ 390 h 509"/>
                  <a:gd name="T22" fmla="*/ 266 w 481"/>
                  <a:gd name="T23" fmla="*/ 431 h 509"/>
                  <a:gd name="T24" fmla="*/ 354 w 481"/>
                  <a:gd name="T25" fmla="*/ 467 h 509"/>
                  <a:gd name="T26" fmla="*/ 478 w 481"/>
                  <a:gd name="T27" fmla="*/ 509 h 509"/>
                  <a:gd name="T28" fmla="*/ 481 w 481"/>
                  <a:gd name="T29" fmla="*/ 501 h 509"/>
                  <a:gd name="T30" fmla="*/ 481 w 481"/>
                  <a:gd name="T31" fmla="*/ 489 h 509"/>
                  <a:gd name="T32" fmla="*/ 481 w 481"/>
                  <a:gd name="T33" fmla="*/ 444 h 509"/>
                  <a:gd name="T34" fmla="*/ 478 w 481"/>
                  <a:gd name="T35" fmla="*/ 378 h 509"/>
                  <a:gd name="T36" fmla="*/ 467 w 481"/>
                  <a:gd name="T37" fmla="*/ 304 h 509"/>
                  <a:gd name="T38" fmla="*/ 451 w 481"/>
                  <a:gd name="T39" fmla="*/ 220 h 509"/>
                  <a:gd name="T40" fmla="*/ 427 w 481"/>
                  <a:gd name="T41" fmla="*/ 139 h 509"/>
                  <a:gd name="T42" fmla="*/ 416 w 481"/>
                  <a:gd name="T43" fmla="*/ 100 h 509"/>
                  <a:gd name="T44" fmla="*/ 401 w 481"/>
                  <a:gd name="T45" fmla="*/ 62 h 509"/>
                  <a:gd name="T46" fmla="*/ 381 w 481"/>
                  <a:gd name="T47" fmla="*/ 32 h 509"/>
                  <a:gd name="T48" fmla="*/ 366 w 481"/>
                  <a:gd name="T49" fmla="*/ 0 h 509"/>
                  <a:gd name="T50" fmla="*/ 181 w 481"/>
                  <a:gd name="T51" fmla="*/ 100 h 509"/>
                  <a:gd name="T52" fmla="*/ 80 w 481"/>
                  <a:gd name="T53" fmla="*/ 159 h 509"/>
                  <a:gd name="T54" fmla="*/ 38 w 481"/>
                  <a:gd name="T55" fmla="*/ 186 h 509"/>
                  <a:gd name="T56" fmla="*/ 7 w 481"/>
                  <a:gd name="T57" fmla="*/ 209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1" h="509">
                    <a:moveTo>
                      <a:pt x="7" y="209"/>
                    </a:moveTo>
                    <a:lnTo>
                      <a:pt x="3" y="220"/>
                    </a:lnTo>
                    <a:lnTo>
                      <a:pt x="0" y="231"/>
                    </a:lnTo>
                    <a:lnTo>
                      <a:pt x="0" y="239"/>
                    </a:lnTo>
                    <a:lnTo>
                      <a:pt x="3" y="251"/>
                    </a:lnTo>
                    <a:lnTo>
                      <a:pt x="14" y="277"/>
                    </a:lnTo>
                    <a:lnTo>
                      <a:pt x="34" y="301"/>
                    </a:lnTo>
                    <a:lnTo>
                      <a:pt x="66" y="324"/>
                    </a:lnTo>
                    <a:lnTo>
                      <a:pt x="96" y="347"/>
                    </a:lnTo>
                    <a:lnTo>
                      <a:pt x="134" y="370"/>
                    </a:lnTo>
                    <a:lnTo>
                      <a:pt x="177" y="390"/>
                    </a:lnTo>
                    <a:lnTo>
                      <a:pt x="266" y="431"/>
                    </a:lnTo>
                    <a:lnTo>
                      <a:pt x="354" y="467"/>
                    </a:lnTo>
                    <a:lnTo>
                      <a:pt x="478" y="509"/>
                    </a:lnTo>
                    <a:lnTo>
                      <a:pt x="481" y="501"/>
                    </a:lnTo>
                    <a:lnTo>
                      <a:pt x="481" y="489"/>
                    </a:lnTo>
                    <a:lnTo>
                      <a:pt x="481" y="444"/>
                    </a:lnTo>
                    <a:lnTo>
                      <a:pt x="478" y="378"/>
                    </a:lnTo>
                    <a:lnTo>
                      <a:pt x="467" y="304"/>
                    </a:lnTo>
                    <a:lnTo>
                      <a:pt x="451" y="220"/>
                    </a:lnTo>
                    <a:lnTo>
                      <a:pt x="427" y="139"/>
                    </a:lnTo>
                    <a:lnTo>
                      <a:pt x="416" y="100"/>
                    </a:lnTo>
                    <a:lnTo>
                      <a:pt x="401" y="62"/>
                    </a:lnTo>
                    <a:lnTo>
                      <a:pt x="381" y="32"/>
                    </a:lnTo>
                    <a:lnTo>
                      <a:pt x="366" y="0"/>
                    </a:lnTo>
                    <a:lnTo>
                      <a:pt x="181" y="100"/>
                    </a:lnTo>
                    <a:lnTo>
                      <a:pt x="80" y="159"/>
                    </a:lnTo>
                    <a:lnTo>
                      <a:pt x="38" y="186"/>
                    </a:lnTo>
                    <a:lnTo>
                      <a:pt x="7" y="20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55" name="Freeform 52"/>
              <p:cNvSpPr>
                <a:spLocks/>
              </p:cNvSpPr>
              <p:nvPr/>
            </p:nvSpPr>
            <p:spPr bwMode="auto">
              <a:xfrm>
                <a:off x="4497" y="1114"/>
                <a:ext cx="82" cy="92"/>
              </a:xfrm>
              <a:custGeom>
                <a:avLst/>
                <a:gdLst>
                  <a:gd name="T0" fmla="*/ 0 w 1226"/>
                  <a:gd name="T1" fmla="*/ 0 h 1371"/>
                  <a:gd name="T2" fmla="*/ 23 w 1226"/>
                  <a:gd name="T3" fmla="*/ 92 h 1371"/>
                  <a:gd name="T4" fmla="*/ 47 w 1226"/>
                  <a:gd name="T5" fmla="*/ 185 h 1371"/>
                  <a:gd name="T6" fmla="*/ 77 w 1226"/>
                  <a:gd name="T7" fmla="*/ 276 h 1371"/>
                  <a:gd name="T8" fmla="*/ 108 w 1226"/>
                  <a:gd name="T9" fmla="*/ 369 h 1371"/>
                  <a:gd name="T10" fmla="*/ 147 w 1226"/>
                  <a:gd name="T11" fmla="*/ 458 h 1371"/>
                  <a:gd name="T12" fmla="*/ 181 w 1226"/>
                  <a:gd name="T13" fmla="*/ 547 h 1371"/>
                  <a:gd name="T14" fmla="*/ 224 w 1226"/>
                  <a:gd name="T15" fmla="*/ 635 h 1371"/>
                  <a:gd name="T16" fmla="*/ 267 w 1226"/>
                  <a:gd name="T17" fmla="*/ 720 h 1371"/>
                  <a:gd name="T18" fmla="*/ 355 w 1226"/>
                  <a:gd name="T19" fmla="*/ 889 h 1371"/>
                  <a:gd name="T20" fmla="*/ 451 w 1226"/>
                  <a:gd name="T21" fmla="*/ 1055 h 1371"/>
                  <a:gd name="T22" fmla="*/ 548 w 1226"/>
                  <a:gd name="T23" fmla="*/ 1217 h 1371"/>
                  <a:gd name="T24" fmla="*/ 644 w 1226"/>
                  <a:gd name="T25" fmla="*/ 1371 h 1371"/>
                  <a:gd name="T26" fmla="*/ 764 w 1226"/>
                  <a:gd name="T27" fmla="*/ 1267 h 1371"/>
                  <a:gd name="T28" fmla="*/ 918 w 1226"/>
                  <a:gd name="T29" fmla="*/ 1140 h 1371"/>
                  <a:gd name="T30" fmla="*/ 999 w 1226"/>
                  <a:gd name="T31" fmla="*/ 1075 h 1371"/>
                  <a:gd name="T32" fmla="*/ 1076 w 1226"/>
                  <a:gd name="T33" fmla="*/ 1009 h 1371"/>
                  <a:gd name="T34" fmla="*/ 1153 w 1226"/>
                  <a:gd name="T35" fmla="*/ 955 h 1371"/>
                  <a:gd name="T36" fmla="*/ 1226 w 1226"/>
                  <a:gd name="T37" fmla="*/ 908 h 1371"/>
                  <a:gd name="T38" fmla="*/ 1095 w 1226"/>
                  <a:gd name="T39" fmla="*/ 835 h 1371"/>
                  <a:gd name="T40" fmla="*/ 956 w 1226"/>
                  <a:gd name="T41" fmla="*/ 754 h 1371"/>
                  <a:gd name="T42" fmla="*/ 783 w 1226"/>
                  <a:gd name="T43" fmla="*/ 647 h 1371"/>
                  <a:gd name="T44" fmla="*/ 686 w 1226"/>
                  <a:gd name="T45" fmla="*/ 581 h 1371"/>
                  <a:gd name="T46" fmla="*/ 591 w 1226"/>
                  <a:gd name="T47" fmla="*/ 516 h 1371"/>
                  <a:gd name="T48" fmla="*/ 486 w 1226"/>
                  <a:gd name="T49" fmla="*/ 439 h 1371"/>
                  <a:gd name="T50" fmla="*/ 385 w 1226"/>
                  <a:gd name="T51" fmla="*/ 362 h 1371"/>
                  <a:gd name="T52" fmla="*/ 282 w 1226"/>
                  <a:gd name="T53" fmla="*/ 276 h 1371"/>
                  <a:gd name="T54" fmla="*/ 185 w 1226"/>
                  <a:gd name="T55" fmla="*/ 188 h 1371"/>
                  <a:gd name="T56" fmla="*/ 88 w 1226"/>
                  <a:gd name="T57" fmla="*/ 95 h 1371"/>
                  <a:gd name="T58" fmla="*/ 0 w 1226"/>
                  <a:gd name="T59"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26" h="1371">
                    <a:moveTo>
                      <a:pt x="0" y="0"/>
                    </a:moveTo>
                    <a:lnTo>
                      <a:pt x="23" y="92"/>
                    </a:lnTo>
                    <a:lnTo>
                      <a:pt x="47" y="185"/>
                    </a:lnTo>
                    <a:lnTo>
                      <a:pt x="77" y="276"/>
                    </a:lnTo>
                    <a:lnTo>
                      <a:pt x="108" y="369"/>
                    </a:lnTo>
                    <a:lnTo>
                      <a:pt x="147" y="458"/>
                    </a:lnTo>
                    <a:lnTo>
                      <a:pt x="181" y="547"/>
                    </a:lnTo>
                    <a:lnTo>
                      <a:pt x="224" y="635"/>
                    </a:lnTo>
                    <a:lnTo>
                      <a:pt x="267" y="720"/>
                    </a:lnTo>
                    <a:lnTo>
                      <a:pt x="355" y="889"/>
                    </a:lnTo>
                    <a:lnTo>
                      <a:pt x="451" y="1055"/>
                    </a:lnTo>
                    <a:lnTo>
                      <a:pt x="548" y="1217"/>
                    </a:lnTo>
                    <a:lnTo>
                      <a:pt x="644" y="1371"/>
                    </a:lnTo>
                    <a:lnTo>
                      <a:pt x="764" y="1267"/>
                    </a:lnTo>
                    <a:lnTo>
                      <a:pt x="918" y="1140"/>
                    </a:lnTo>
                    <a:lnTo>
                      <a:pt x="999" y="1075"/>
                    </a:lnTo>
                    <a:lnTo>
                      <a:pt x="1076" y="1009"/>
                    </a:lnTo>
                    <a:lnTo>
                      <a:pt x="1153" y="955"/>
                    </a:lnTo>
                    <a:lnTo>
                      <a:pt x="1226" y="908"/>
                    </a:lnTo>
                    <a:lnTo>
                      <a:pt x="1095" y="835"/>
                    </a:lnTo>
                    <a:lnTo>
                      <a:pt x="956" y="754"/>
                    </a:lnTo>
                    <a:lnTo>
                      <a:pt x="783" y="647"/>
                    </a:lnTo>
                    <a:lnTo>
                      <a:pt x="686" y="581"/>
                    </a:lnTo>
                    <a:lnTo>
                      <a:pt x="591" y="516"/>
                    </a:lnTo>
                    <a:lnTo>
                      <a:pt x="486" y="439"/>
                    </a:lnTo>
                    <a:lnTo>
                      <a:pt x="385" y="362"/>
                    </a:lnTo>
                    <a:lnTo>
                      <a:pt x="282" y="276"/>
                    </a:lnTo>
                    <a:lnTo>
                      <a:pt x="185" y="188"/>
                    </a:lnTo>
                    <a:lnTo>
                      <a:pt x="88" y="95"/>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56" name="Freeform 53"/>
              <p:cNvSpPr>
                <a:spLocks/>
              </p:cNvSpPr>
              <p:nvPr/>
            </p:nvSpPr>
            <p:spPr bwMode="auto">
              <a:xfrm>
                <a:off x="4460" y="1095"/>
                <a:ext cx="162" cy="323"/>
              </a:xfrm>
              <a:custGeom>
                <a:avLst/>
                <a:gdLst>
                  <a:gd name="T0" fmla="*/ 0 w 2437"/>
                  <a:gd name="T1" fmla="*/ 258 h 4850"/>
                  <a:gd name="T2" fmla="*/ 28 w 2437"/>
                  <a:gd name="T3" fmla="*/ 274 h 4850"/>
                  <a:gd name="T4" fmla="*/ 58 w 2437"/>
                  <a:gd name="T5" fmla="*/ 294 h 4850"/>
                  <a:gd name="T6" fmla="*/ 89 w 2437"/>
                  <a:gd name="T7" fmla="*/ 321 h 4850"/>
                  <a:gd name="T8" fmla="*/ 119 w 2437"/>
                  <a:gd name="T9" fmla="*/ 348 h 4850"/>
                  <a:gd name="T10" fmla="*/ 189 w 2437"/>
                  <a:gd name="T11" fmla="*/ 412 h 4850"/>
                  <a:gd name="T12" fmla="*/ 259 w 2437"/>
                  <a:gd name="T13" fmla="*/ 494 h 4850"/>
                  <a:gd name="T14" fmla="*/ 332 w 2437"/>
                  <a:gd name="T15" fmla="*/ 582 h 4850"/>
                  <a:gd name="T16" fmla="*/ 409 w 2437"/>
                  <a:gd name="T17" fmla="*/ 679 h 4850"/>
                  <a:gd name="T18" fmla="*/ 479 w 2437"/>
                  <a:gd name="T19" fmla="*/ 779 h 4850"/>
                  <a:gd name="T20" fmla="*/ 552 w 2437"/>
                  <a:gd name="T21" fmla="*/ 883 h 4850"/>
                  <a:gd name="T22" fmla="*/ 683 w 2437"/>
                  <a:gd name="T23" fmla="*/ 1079 h 4850"/>
                  <a:gd name="T24" fmla="*/ 787 w 2437"/>
                  <a:gd name="T25" fmla="*/ 1245 h 4850"/>
                  <a:gd name="T26" fmla="*/ 887 w 2437"/>
                  <a:gd name="T27" fmla="*/ 1406 h 4850"/>
                  <a:gd name="T28" fmla="*/ 1357 w 2437"/>
                  <a:gd name="T29" fmla="*/ 1850 h 4850"/>
                  <a:gd name="T30" fmla="*/ 1357 w 2437"/>
                  <a:gd name="T31" fmla="*/ 2735 h 4850"/>
                  <a:gd name="T32" fmla="*/ 1427 w 2437"/>
                  <a:gd name="T33" fmla="*/ 2774 h 4850"/>
                  <a:gd name="T34" fmla="*/ 1497 w 2437"/>
                  <a:gd name="T35" fmla="*/ 2820 h 4850"/>
                  <a:gd name="T36" fmla="*/ 1562 w 2437"/>
                  <a:gd name="T37" fmla="*/ 2878 h 4850"/>
                  <a:gd name="T38" fmla="*/ 1628 w 2437"/>
                  <a:gd name="T39" fmla="*/ 2936 h 4850"/>
                  <a:gd name="T40" fmla="*/ 1689 w 2437"/>
                  <a:gd name="T41" fmla="*/ 3002 h 4850"/>
                  <a:gd name="T42" fmla="*/ 1747 w 2437"/>
                  <a:gd name="T43" fmla="*/ 3074 h 4850"/>
                  <a:gd name="T44" fmla="*/ 1801 w 2437"/>
                  <a:gd name="T45" fmla="*/ 3147 h 4850"/>
                  <a:gd name="T46" fmla="*/ 1855 w 2437"/>
                  <a:gd name="T47" fmla="*/ 3228 h 4850"/>
                  <a:gd name="T48" fmla="*/ 1905 w 2437"/>
                  <a:gd name="T49" fmla="*/ 3313 h 4850"/>
                  <a:gd name="T50" fmla="*/ 1951 w 2437"/>
                  <a:gd name="T51" fmla="*/ 3398 h 4850"/>
                  <a:gd name="T52" fmla="*/ 1998 w 2437"/>
                  <a:gd name="T53" fmla="*/ 3486 h 4850"/>
                  <a:gd name="T54" fmla="*/ 2040 w 2437"/>
                  <a:gd name="T55" fmla="*/ 3575 h 4850"/>
                  <a:gd name="T56" fmla="*/ 2082 w 2437"/>
                  <a:gd name="T57" fmla="*/ 3663 h 4850"/>
                  <a:gd name="T58" fmla="*/ 2121 w 2437"/>
                  <a:gd name="T59" fmla="*/ 3756 h 4850"/>
                  <a:gd name="T60" fmla="*/ 2190 w 2437"/>
                  <a:gd name="T61" fmla="*/ 3937 h 4850"/>
                  <a:gd name="T62" fmla="*/ 2248 w 2437"/>
                  <a:gd name="T63" fmla="*/ 4114 h 4850"/>
                  <a:gd name="T64" fmla="*/ 2299 w 2437"/>
                  <a:gd name="T65" fmla="*/ 4284 h 4850"/>
                  <a:gd name="T66" fmla="*/ 2340 w 2437"/>
                  <a:gd name="T67" fmla="*/ 4438 h 4850"/>
                  <a:gd name="T68" fmla="*/ 2376 w 2437"/>
                  <a:gd name="T69" fmla="*/ 4573 h 4850"/>
                  <a:gd name="T70" fmla="*/ 2422 w 2437"/>
                  <a:gd name="T71" fmla="*/ 4773 h 4850"/>
                  <a:gd name="T72" fmla="*/ 2437 w 2437"/>
                  <a:gd name="T73" fmla="*/ 4850 h 4850"/>
                  <a:gd name="T74" fmla="*/ 2349 w 2437"/>
                  <a:gd name="T75" fmla="*/ 3132 h 4850"/>
                  <a:gd name="T76" fmla="*/ 2190 w 2437"/>
                  <a:gd name="T77" fmla="*/ 2839 h 4850"/>
                  <a:gd name="T78" fmla="*/ 1821 w 2437"/>
                  <a:gd name="T79" fmla="*/ 2169 h 4850"/>
                  <a:gd name="T80" fmla="*/ 1608 w 2437"/>
                  <a:gd name="T81" fmla="*/ 1784 h 4850"/>
                  <a:gd name="T82" fmla="*/ 1400 w 2437"/>
                  <a:gd name="T83" fmla="*/ 1422 h 4850"/>
                  <a:gd name="T84" fmla="*/ 1223 w 2437"/>
                  <a:gd name="T85" fmla="*/ 1118 h 4850"/>
                  <a:gd name="T86" fmla="*/ 1153 w 2437"/>
                  <a:gd name="T87" fmla="*/ 1002 h 4850"/>
                  <a:gd name="T88" fmla="*/ 1095 w 2437"/>
                  <a:gd name="T89" fmla="*/ 910 h 4850"/>
                  <a:gd name="T90" fmla="*/ 1045 w 2437"/>
                  <a:gd name="T91" fmla="*/ 844 h 4850"/>
                  <a:gd name="T92" fmla="*/ 995 w 2437"/>
                  <a:gd name="T93" fmla="*/ 775 h 4850"/>
                  <a:gd name="T94" fmla="*/ 937 w 2437"/>
                  <a:gd name="T95" fmla="*/ 706 h 4850"/>
                  <a:gd name="T96" fmla="*/ 876 w 2437"/>
                  <a:gd name="T97" fmla="*/ 636 h 4850"/>
                  <a:gd name="T98" fmla="*/ 748 w 2437"/>
                  <a:gd name="T99" fmla="*/ 505 h 4850"/>
                  <a:gd name="T100" fmla="*/ 617 w 2437"/>
                  <a:gd name="T101" fmla="*/ 378 h 4850"/>
                  <a:gd name="T102" fmla="*/ 389 w 2437"/>
                  <a:gd name="T103" fmla="*/ 163 h 4850"/>
                  <a:gd name="T104" fmla="*/ 305 w 2437"/>
                  <a:gd name="T105" fmla="*/ 82 h 4850"/>
                  <a:gd name="T106" fmla="*/ 250 w 2437"/>
                  <a:gd name="T107" fmla="*/ 24 h 4850"/>
                  <a:gd name="T108" fmla="*/ 235 w 2437"/>
                  <a:gd name="T109" fmla="*/ 0 h 4850"/>
                  <a:gd name="T110" fmla="*/ 0 w 2437"/>
                  <a:gd name="T111" fmla="*/ 258 h 4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37" h="4850">
                    <a:moveTo>
                      <a:pt x="0" y="258"/>
                    </a:moveTo>
                    <a:lnTo>
                      <a:pt x="28" y="274"/>
                    </a:lnTo>
                    <a:lnTo>
                      <a:pt x="58" y="294"/>
                    </a:lnTo>
                    <a:lnTo>
                      <a:pt x="89" y="321"/>
                    </a:lnTo>
                    <a:lnTo>
                      <a:pt x="119" y="348"/>
                    </a:lnTo>
                    <a:lnTo>
                      <a:pt x="189" y="412"/>
                    </a:lnTo>
                    <a:lnTo>
                      <a:pt x="259" y="494"/>
                    </a:lnTo>
                    <a:lnTo>
                      <a:pt x="332" y="582"/>
                    </a:lnTo>
                    <a:lnTo>
                      <a:pt x="409" y="679"/>
                    </a:lnTo>
                    <a:lnTo>
                      <a:pt x="479" y="779"/>
                    </a:lnTo>
                    <a:lnTo>
                      <a:pt x="552" y="883"/>
                    </a:lnTo>
                    <a:lnTo>
                      <a:pt x="683" y="1079"/>
                    </a:lnTo>
                    <a:lnTo>
                      <a:pt x="787" y="1245"/>
                    </a:lnTo>
                    <a:lnTo>
                      <a:pt x="887" y="1406"/>
                    </a:lnTo>
                    <a:lnTo>
                      <a:pt x="1357" y="1850"/>
                    </a:lnTo>
                    <a:lnTo>
                      <a:pt x="1357" y="2735"/>
                    </a:lnTo>
                    <a:lnTo>
                      <a:pt x="1427" y="2774"/>
                    </a:lnTo>
                    <a:lnTo>
                      <a:pt x="1497" y="2820"/>
                    </a:lnTo>
                    <a:lnTo>
                      <a:pt x="1562" y="2878"/>
                    </a:lnTo>
                    <a:lnTo>
                      <a:pt x="1628" y="2936"/>
                    </a:lnTo>
                    <a:lnTo>
                      <a:pt x="1689" y="3002"/>
                    </a:lnTo>
                    <a:lnTo>
                      <a:pt x="1747" y="3074"/>
                    </a:lnTo>
                    <a:lnTo>
                      <a:pt x="1801" y="3147"/>
                    </a:lnTo>
                    <a:lnTo>
                      <a:pt x="1855" y="3228"/>
                    </a:lnTo>
                    <a:lnTo>
                      <a:pt x="1905" y="3313"/>
                    </a:lnTo>
                    <a:lnTo>
                      <a:pt x="1951" y="3398"/>
                    </a:lnTo>
                    <a:lnTo>
                      <a:pt x="1998" y="3486"/>
                    </a:lnTo>
                    <a:lnTo>
                      <a:pt x="2040" y="3575"/>
                    </a:lnTo>
                    <a:lnTo>
                      <a:pt x="2082" y="3663"/>
                    </a:lnTo>
                    <a:lnTo>
                      <a:pt x="2121" y="3756"/>
                    </a:lnTo>
                    <a:lnTo>
                      <a:pt x="2190" y="3937"/>
                    </a:lnTo>
                    <a:lnTo>
                      <a:pt x="2248" y="4114"/>
                    </a:lnTo>
                    <a:lnTo>
                      <a:pt x="2299" y="4284"/>
                    </a:lnTo>
                    <a:lnTo>
                      <a:pt x="2340" y="4438"/>
                    </a:lnTo>
                    <a:lnTo>
                      <a:pt x="2376" y="4573"/>
                    </a:lnTo>
                    <a:lnTo>
                      <a:pt x="2422" y="4773"/>
                    </a:lnTo>
                    <a:lnTo>
                      <a:pt x="2437" y="4850"/>
                    </a:lnTo>
                    <a:lnTo>
                      <a:pt x="2349" y="3132"/>
                    </a:lnTo>
                    <a:lnTo>
                      <a:pt x="2190" y="2839"/>
                    </a:lnTo>
                    <a:lnTo>
                      <a:pt x="1821" y="2169"/>
                    </a:lnTo>
                    <a:lnTo>
                      <a:pt x="1608" y="1784"/>
                    </a:lnTo>
                    <a:lnTo>
                      <a:pt x="1400" y="1422"/>
                    </a:lnTo>
                    <a:lnTo>
                      <a:pt x="1223" y="1118"/>
                    </a:lnTo>
                    <a:lnTo>
                      <a:pt x="1153" y="1002"/>
                    </a:lnTo>
                    <a:lnTo>
                      <a:pt x="1095" y="910"/>
                    </a:lnTo>
                    <a:lnTo>
                      <a:pt x="1045" y="844"/>
                    </a:lnTo>
                    <a:lnTo>
                      <a:pt x="995" y="775"/>
                    </a:lnTo>
                    <a:lnTo>
                      <a:pt x="937" y="706"/>
                    </a:lnTo>
                    <a:lnTo>
                      <a:pt x="876" y="636"/>
                    </a:lnTo>
                    <a:lnTo>
                      <a:pt x="748" y="505"/>
                    </a:lnTo>
                    <a:lnTo>
                      <a:pt x="617" y="378"/>
                    </a:lnTo>
                    <a:lnTo>
                      <a:pt x="389" y="163"/>
                    </a:lnTo>
                    <a:lnTo>
                      <a:pt x="305" y="82"/>
                    </a:lnTo>
                    <a:lnTo>
                      <a:pt x="250" y="24"/>
                    </a:lnTo>
                    <a:lnTo>
                      <a:pt x="235" y="0"/>
                    </a:lnTo>
                    <a:lnTo>
                      <a:pt x="0" y="2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57" name="Freeform 54"/>
              <p:cNvSpPr>
                <a:spLocks/>
              </p:cNvSpPr>
              <p:nvPr/>
            </p:nvSpPr>
            <p:spPr bwMode="auto">
              <a:xfrm>
                <a:off x="4460" y="1088"/>
                <a:ext cx="162" cy="323"/>
              </a:xfrm>
              <a:custGeom>
                <a:avLst/>
                <a:gdLst>
                  <a:gd name="T0" fmla="*/ 0 w 2433"/>
                  <a:gd name="T1" fmla="*/ 258 h 4845"/>
                  <a:gd name="T2" fmla="*/ 27 w 2433"/>
                  <a:gd name="T3" fmla="*/ 274 h 4845"/>
                  <a:gd name="T4" fmla="*/ 58 w 2433"/>
                  <a:gd name="T5" fmla="*/ 294 h 4845"/>
                  <a:gd name="T6" fmla="*/ 89 w 2433"/>
                  <a:gd name="T7" fmla="*/ 317 h 4845"/>
                  <a:gd name="T8" fmla="*/ 119 w 2433"/>
                  <a:gd name="T9" fmla="*/ 348 h 4845"/>
                  <a:gd name="T10" fmla="*/ 189 w 2433"/>
                  <a:gd name="T11" fmla="*/ 413 h 4845"/>
                  <a:gd name="T12" fmla="*/ 258 w 2433"/>
                  <a:gd name="T13" fmla="*/ 494 h 4845"/>
                  <a:gd name="T14" fmla="*/ 332 w 2433"/>
                  <a:gd name="T15" fmla="*/ 582 h 4845"/>
                  <a:gd name="T16" fmla="*/ 405 w 2433"/>
                  <a:gd name="T17" fmla="*/ 679 h 4845"/>
                  <a:gd name="T18" fmla="*/ 478 w 2433"/>
                  <a:gd name="T19" fmla="*/ 779 h 4845"/>
                  <a:gd name="T20" fmla="*/ 552 w 2433"/>
                  <a:gd name="T21" fmla="*/ 879 h 4845"/>
                  <a:gd name="T22" fmla="*/ 679 w 2433"/>
                  <a:gd name="T23" fmla="*/ 1075 h 4845"/>
                  <a:gd name="T24" fmla="*/ 787 w 2433"/>
                  <a:gd name="T25" fmla="*/ 1245 h 4845"/>
                  <a:gd name="T26" fmla="*/ 887 w 2433"/>
                  <a:gd name="T27" fmla="*/ 1403 h 4845"/>
                  <a:gd name="T28" fmla="*/ 1354 w 2433"/>
                  <a:gd name="T29" fmla="*/ 1845 h 4845"/>
                  <a:gd name="T30" fmla="*/ 1354 w 2433"/>
                  <a:gd name="T31" fmla="*/ 2732 h 4845"/>
                  <a:gd name="T32" fmla="*/ 1427 w 2433"/>
                  <a:gd name="T33" fmla="*/ 2774 h 4845"/>
                  <a:gd name="T34" fmla="*/ 1496 w 2433"/>
                  <a:gd name="T35" fmla="*/ 2820 h 4845"/>
                  <a:gd name="T36" fmla="*/ 1561 w 2433"/>
                  <a:gd name="T37" fmla="*/ 2874 h 4845"/>
                  <a:gd name="T38" fmla="*/ 1627 w 2433"/>
                  <a:gd name="T39" fmla="*/ 2936 h 4845"/>
                  <a:gd name="T40" fmla="*/ 1685 w 2433"/>
                  <a:gd name="T41" fmla="*/ 3001 h 4845"/>
                  <a:gd name="T42" fmla="*/ 1743 w 2433"/>
                  <a:gd name="T43" fmla="*/ 3074 h 4845"/>
                  <a:gd name="T44" fmla="*/ 1801 w 2433"/>
                  <a:gd name="T45" fmla="*/ 3147 h 4845"/>
                  <a:gd name="T46" fmla="*/ 1855 w 2433"/>
                  <a:gd name="T47" fmla="*/ 3228 h 4845"/>
                  <a:gd name="T48" fmla="*/ 1905 w 2433"/>
                  <a:gd name="T49" fmla="*/ 3309 h 4845"/>
                  <a:gd name="T50" fmla="*/ 1951 w 2433"/>
                  <a:gd name="T51" fmla="*/ 3398 h 4845"/>
                  <a:gd name="T52" fmla="*/ 1998 w 2433"/>
                  <a:gd name="T53" fmla="*/ 3482 h 4845"/>
                  <a:gd name="T54" fmla="*/ 2039 w 2433"/>
                  <a:gd name="T55" fmla="*/ 3575 h 4845"/>
                  <a:gd name="T56" fmla="*/ 2078 w 2433"/>
                  <a:gd name="T57" fmla="*/ 3663 h 4845"/>
                  <a:gd name="T58" fmla="*/ 2117 w 2433"/>
                  <a:gd name="T59" fmla="*/ 3756 h 4845"/>
                  <a:gd name="T60" fmla="*/ 2186 w 2433"/>
                  <a:gd name="T61" fmla="*/ 3937 h 4845"/>
                  <a:gd name="T62" fmla="*/ 2248 w 2433"/>
                  <a:gd name="T63" fmla="*/ 4114 h 4845"/>
                  <a:gd name="T64" fmla="*/ 2298 w 2433"/>
                  <a:gd name="T65" fmla="*/ 4279 h 4845"/>
                  <a:gd name="T66" fmla="*/ 2341 w 2433"/>
                  <a:gd name="T67" fmla="*/ 4433 h 4845"/>
                  <a:gd name="T68" fmla="*/ 2375 w 2433"/>
                  <a:gd name="T69" fmla="*/ 4573 h 4845"/>
                  <a:gd name="T70" fmla="*/ 2418 w 2433"/>
                  <a:gd name="T71" fmla="*/ 4773 h 4845"/>
                  <a:gd name="T72" fmla="*/ 2433 w 2433"/>
                  <a:gd name="T73" fmla="*/ 4845 h 4845"/>
                  <a:gd name="T74" fmla="*/ 2349 w 2433"/>
                  <a:gd name="T75" fmla="*/ 3128 h 4845"/>
                  <a:gd name="T76" fmla="*/ 2191 w 2433"/>
                  <a:gd name="T77" fmla="*/ 2836 h 4845"/>
                  <a:gd name="T78" fmla="*/ 1820 w 2433"/>
                  <a:gd name="T79" fmla="*/ 2166 h 4845"/>
                  <a:gd name="T80" fmla="*/ 1604 w 2433"/>
                  <a:gd name="T81" fmla="*/ 1784 h 4845"/>
                  <a:gd name="T82" fmla="*/ 1400 w 2433"/>
                  <a:gd name="T83" fmla="*/ 1422 h 4845"/>
                  <a:gd name="T84" fmla="*/ 1223 w 2433"/>
                  <a:gd name="T85" fmla="*/ 1118 h 4845"/>
                  <a:gd name="T86" fmla="*/ 1149 w 2433"/>
                  <a:gd name="T87" fmla="*/ 998 h 4845"/>
                  <a:gd name="T88" fmla="*/ 1096 w 2433"/>
                  <a:gd name="T89" fmla="*/ 910 h 4845"/>
                  <a:gd name="T90" fmla="*/ 1045 w 2433"/>
                  <a:gd name="T91" fmla="*/ 840 h 4845"/>
                  <a:gd name="T92" fmla="*/ 991 w 2433"/>
                  <a:gd name="T93" fmla="*/ 775 h 4845"/>
                  <a:gd name="T94" fmla="*/ 933 w 2433"/>
                  <a:gd name="T95" fmla="*/ 706 h 4845"/>
                  <a:gd name="T96" fmla="*/ 876 w 2433"/>
                  <a:gd name="T97" fmla="*/ 636 h 4845"/>
                  <a:gd name="T98" fmla="*/ 744 w 2433"/>
                  <a:gd name="T99" fmla="*/ 502 h 4845"/>
                  <a:gd name="T100" fmla="*/ 617 w 2433"/>
                  <a:gd name="T101" fmla="*/ 378 h 4845"/>
                  <a:gd name="T102" fmla="*/ 386 w 2433"/>
                  <a:gd name="T103" fmla="*/ 163 h 4845"/>
                  <a:gd name="T104" fmla="*/ 301 w 2433"/>
                  <a:gd name="T105" fmla="*/ 81 h 4845"/>
                  <a:gd name="T106" fmla="*/ 246 w 2433"/>
                  <a:gd name="T107" fmla="*/ 24 h 4845"/>
                  <a:gd name="T108" fmla="*/ 235 w 2433"/>
                  <a:gd name="T109" fmla="*/ 0 h 4845"/>
                  <a:gd name="T110" fmla="*/ 0 w 2433"/>
                  <a:gd name="T111" fmla="*/ 258 h 4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33" h="4845">
                    <a:moveTo>
                      <a:pt x="0" y="258"/>
                    </a:moveTo>
                    <a:lnTo>
                      <a:pt x="27" y="274"/>
                    </a:lnTo>
                    <a:lnTo>
                      <a:pt x="58" y="294"/>
                    </a:lnTo>
                    <a:lnTo>
                      <a:pt x="89" y="317"/>
                    </a:lnTo>
                    <a:lnTo>
                      <a:pt x="119" y="348"/>
                    </a:lnTo>
                    <a:lnTo>
                      <a:pt x="189" y="413"/>
                    </a:lnTo>
                    <a:lnTo>
                      <a:pt x="258" y="494"/>
                    </a:lnTo>
                    <a:lnTo>
                      <a:pt x="332" y="582"/>
                    </a:lnTo>
                    <a:lnTo>
                      <a:pt x="405" y="679"/>
                    </a:lnTo>
                    <a:lnTo>
                      <a:pt x="478" y="779"/>
                    </a:lnTo>
                    <a:lnTo>
                      <a:pt x="552" y="879"/>
                    </a:lnTo>
                    <a:lnTo>
                      <a:pt x="679" y="1075"/>
                    </a:lnTo>
                    <a:lnTo>
                      <a:pt x="787" y="1245"/>
                    </a:lnTo>
                    <a:lnTo>
                      <a:pt x="887" y="1403"/>
                    </a:lnTo>
                    <a:lnTo>
                      <a:pt x="1354" y="1845"/>
                    </a:lnTo>
                    <a:lnTo>
                      <a:pt x="1354" y="2732"/>
                    </a:lnTo>
                    <a:lnTo>
                      <a:pt x="1427" y="2774"/>
                    </a:lnTo>
                    <a:lnTo>
                      <a:pt x="1496" y="2820"/>
                    </a:lnTo>
                    <a:lnTo>
                      <a:pt x="1561" y="2874"/>
                    </a:lnTo>
                    <a:lnTo>
                      <a:pt x="1627" y="2936"/>
                    </a:lnTo>
                    <a:lnTo>
                      <a:pt x="1685" y="3001"/>
                    </a:lnTo>
                    <a:lnTo>
                      <a:pt x="1743" y="3074"/>
                    </a:lnTo>
                    <a:lnTo>
                      <a:pt x="1801" y="3147"/>
                    </a:lnTo>
                    <a:lnTo>
                      <a:pt x="1855" y="3228"/>
                    </a:lnTo>
                    <a:lnTo>
                      <a:pt x="1905" y="3309"/>
                    </a:lnTo>
                    <a:lnTo>
                      <a:pt x="1951" y="3398"/>
                    </a:lnTo>
                    <a:lnTo>
                      <a:pt x="1998" y="3482"/>
                    </a:lnTo>
                    <a:lnTo>
                      <a:pt x="2039" y="3575"/>
                    </a:lnTo>
                    <a:lnTo>
                      <a:pt x="2078" y="3663"/>
                    </a:lnTo>
                    <a:lnTo>
                      <a:pt x="2117" y="3756"/>
                    </a:lnTo>
                    <a:lnTo>
                      <a:pt x="2186" y="3937"/>
                    </a:lnTo>
                    <a:lnTo>
                      <a:pt x="2248" y="4114"/>
                    </a:lnTo>
                    <a:lnTo>
                      <a:pt x="2298" y="4279"/>
                    </a:lnTo>
                    <a:lnTo>
                      <a:pt x="2341" y="4433"/>
                    </a:lnTo>
                    <a:lnTo>
                      <a:pt x="2375" y="4573"/>
                    </a:lnTo>
                    <a:lnTo>
                      <a:pt x="2418" y="4773"/>
                    </a:lnTo>
                    <a:lnTo>
                      <a:pt x="2433" y="4845"/>
                    </a:lnTo>
                    <a:lnTo>
                      <a:pt x="2349" y="3128"/>
                    </a:lnTo>
                    <a:lnTo>
                      <a:pt x="2191" y="2836"/>
                    </a:lnTo>
                    <a:lnTo>
                      <a:pt x="1820" y="2166"/>
                    </a:lnTo>
                    <a:lnTo>
                      <a:pt x="1604" y="1784"/>
                    </a:lnTo>
                    <a:lnTo>
                      <a:pt x="1400" y="1422"/>
                    </a:lnTo>
                    <a:lnTo>
                      <a:pt x="1223" y="1118"/>
                    </a:lnTo>
                    <a:lnTo>
                      <a:pt x="1149" y="998"/>
                    </a:lnTo>
                    <a:lnTo>
                      <a:pt x="1096" y="910"/>
                    </a:lnTo>
                    <a:lnTo>
                      <a:pt x="1045" y="840"/>
                    </a:lnTo>
                    <a:lnTo>
                      <a:pt x="991" y="775"/>
                    </a:lnTo>
                    <a:lnTo>
                      <a:pt x="933" y="706"/>
                    </a:lnTo>
                    <a:lnTo>
                      <a:pt x="876" y="636"/>
                    </a:lnTo>
                    <a:lnTo>
                      <a:pt x="744" y="502"/>
                    </a:lnTo>
                    <a:lnTo>
                      <a:pt x="617" y="378"/>
                    </a:lnTo>
                    <a:lnTo>
                      <a:pt x="386" y="163"/>
                    </a:lnTo>
                    <a:lnTo>
                      <a:pt x="301" y="81"/>
                    </a:lnTo>
                    <a:lnTo>
                      <a:pt x="246" y="24"/>
                    </a:lnTo>
                    <a:lnTo>
                      <a:pt x="235" y="0"/>
                    </a:lnTo>
                    <a:lnTo>
                      <a:pt x="0" y="2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58" name="Freeform 55"/>
              <p:cNvSpPr>
                <a:spLocks/>
              </p:cNvSpPr>
              <p:nvPr/>
            </p:nvSpPr>
            <p:spPr bwMode="auto">
              <a:xfrm>
                <a:off x="4883" y="1341"/>
                <a:ext cx="39" cy="83"/>
              </a:xfrm>
              <a:custGeom>
                <a:avLst/>
                <a:gdLst>
                  <a:gd name="T0" fmla="*/ 420 w 583"/>
                  <a:gd name="T1" fmla="*/ 0 h 1248"/>
                  <a:gd name="T2" fmla="*/ 327 w 583"/>
                  <a:gd name="T3" fmla="*/ 16 h 1248"/>
                  <a:gd name="T4" fmla="*/ 232 w 583"/>
                  <a:gd name="T5" fmla="*/ 32 h 1248"/>
                  <a:gd name="T6" fmla="*/ 123 w 583"/>
                  <a:gd name="T7" fmla="*/ 50 h 1248"/>
                  <a:gd name="T8" fmla="*/ 62 w 583"/>
                  <a:gd name="T9" fmla="*/ 66 h 1248"/>
                  <a:gd name="T10" fmla="*/ 0 w 583"/>
                  <a:gd name="T11" fmla="*/ 86 h 1248"/>
                  <a:gd name="T12" fmla="*/ 58 w 583"/>
                  <a:gd name="T13" fmla="*/ 224 h 1248"/>
                  <a:gd name="T14" fmla="*/ 116 w 583"/>
                  <a:gd name="T15" fmla="*/ 370 h 1248"/>
                  <a:gd name="T16" fmla="*/ 146 w 583"/>
                  <a:gd name="T17" fmla="*/ 444 h 1248"/>
                  <a:gd name="T18" fmla="*/ 170 w 583"/>
                  <a:gd name="T19" fmla="*/ 521 h 1248"/>
                  <a:gd name="T20" fmla="*/ 189 w 583"/>
                  <a:gd name="T21" fmla="*/ 598 h 1248"/>
                  <a:gd name="T22" fmla="*/ 204 w 583"/>
                  <a:gd name="T23" fmla="*/ 675 h 1248"/>
                  <a:gd name="T24" fmla="*/ 209 w 583"/>
                  <a:gd name="T25" fmla="*/ 709 h 1248"/>
                  <a:gd name="T26" fmla="*/ 212 w 583"/>
                  <a:gd name="T27" fmla="*/ 782 h 1248"/>
                  <a:gd name="T28" fmla="*/ 212 w 583"/>
                  <a:gd name="T29" fmla="*/ 875 h 1248"/>
                  <a:gd name="T30" fmla="*/ 204 w 583"/>
                  <a:gd name="T31" fmla="*/ 974 h 1248"/>
                  <a:gd name="T32" fmla="*/ 200 w 583"/>
                  <a:gd name="T33" fmla="*/ 1025 h 1248"/>
                  <a:gd name="T34" fmla="*/ 193 w 583"/>
                  <a:gd name="T35" fmla="*/ 1071 h 1248"/>
                  <a:gd name="T36" fmla="*/ 185 w 583"/>
                  <a:gd name="T37" fmla="*/ 1114 h 1248"/>
                  <a:gd name="T38" fmla="*/ 170 w 583"/>
                  <a:gd name="T39" fmla="*/ 1148 h 1248"/>
                  <a:gd name="T40" fmla="*/ 154 w 583"/>
                  <a:gd name="T41" fmla="*/ 1179 h 1248"/>
                  <a:gd name="T42" fmla="*/ 146 w 583"/>
                  <a:gd name="T43" fmla="*/ 1191 h 1248"/>
                  <a:gd name="T44" fmla="*/ 139 w 583"/>
                  <a:gd name="T45" fmla="*/ 1198 h 1248"/>
                  <a:gd name="T46" fmla="*/ 127 w 583"/>
                  <a:gd name="T47" fmla="*/ 1202 h 1248"/>
                  <a:gd name="T48" fmla="*/ 116 w 583"/>
                  <a:gd name="T49" fmla="*/ 1206 h 1248"/>
                  <a:gd name="T50" fmla="*/ 104 w 583"/>
                  <a:gd name="T51" fmla="*/ 1206 h 1248"/>
                  <a:gd name="T52" fmla="*/ 89 w 583"/>
                  <a:gd name="T53" fmla="*/ 1202 h 1248"/>
                  <a:gd name="T54" fmla="*/ 132 w 583"/>
                  <a:gd name="T55" fmla="*/ 1214 h 1248"/>
                  <a:gd name="T56" fmla="*/ 182 w 583"/>
                  <a:gd name="T57" fmla="*/ 1229 h 1248"/>
                  <a:gd name="T58" fmla="*/ 243 w 583"/>
                  <a:gd name="T59" fmla="*/ 1237 h 1248"/>
                  <a:gd name="T60" fmla="*/ 309 w 583"/>
                  <a:gd name="T61" fmla="*/ 1245 h 1248"/>
                  <a:gd name="T62" fmla="*/ 378 w 583"/>
                  <a:gd name="T63" fmla="*/ 1248 h 1248"/>
                  <a:gd name="T64" fmla="*/ 447 w 583"/>
                  <a:gd name="T65" fmla="*/ 1248 h 1248"/>
                  <a:gd name="T66" fmla="*/ 513 w 583"/>
                  <a:gd name="T67" fmla="*/ 1245 h 1248"/>
                  <a:gd name="T68" fmla="*/ 571 w 583"/>
                  <a:gd name="T69" fmla="*/ 1229 h 1248"/>
                  <a:gd name="T70" fmla="*/ 579 w 583"/>
                  <a:gd name="T71" fmla="*/ 1152 h 1248"/>
                  <a:gd name="T72" fmla="*/ 583 w 583"/>
                  <a:gd name="T73" fmla="*/ 1071 h 1248"/>
                  <a:gd name="T74" fmla="*/ 583 w 583"/>
                  <a:gd name="T75" fmla="*/ 913 h 1248"/>
                  <a:gd name="T76" fmla="*/ 574 w 583"/>
                  <a:gd name="T77" fmla="*/ 752 h 1248"/>
                  <a:gd name="T78" fmla="*/ 560 w 583"/>
                  <a:gd name="T79" fmla="*/ 594 h 1248"/>
                  <a:gd name="T80" fmla="*/ 536 w 583"/>
                  <a:gd name="T81" fmla="*/ 440 h 1248"/>
                  <a:gd name="T82" fmla="*/ 501 w 583"/>
                  <a:gd name="T83" fmla="*/ 286 h 1248"/>
                  <a:gd name="T84" fmla="*/ 463 w 583"/>
                  <a:gd name="T85" fmla="*/ 139 h 1248"/>
                  <a:gd name="T86" fmla="*/ 420 w 583"/>
                  <a:gd name="T87" fmla="*/ 0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83" h="1248">
                    <a:moveTo>
                      <a:pt x="420" y="0"/>
                    </a:moveTo>
                    <a:lnTo>
                      <a:pt x="327" y="16"/>
                    </a:lnTo>
                    <a:lnTo>
                      <a:pt x="232" y="32"/>
                    </a:lnTo>
                    <a:lnTo>
                      <a:pt x="123" y="50"/>
                    </a:lnTo>
                    <a:lnTo>
                      <a:pt x="62" y="66"/>
                    </a:lnTo>
                    <a:lnTo>
                      <a:pt x="0" y="86"/>
                    </a:lnTo>
                    <a:lnTo>
                      <a:pt x="58" y="224"/>
                    </a:lnTo>
                    <a:lnTo>
                      <a:pt x="116" y="370"/>
                    </a:lnTo>
                    <a:lnTo>
                      <a:pt x="146" y="444"/>
                    </a:lnTo>
                    <a:lnTo>
                      <a:pt x="170" y="521"/>
                    </a:lnTo>
                    <a:lnTo>
                      <a:pt x="189" y="598"/>
                    </a:lnTo>
                    <a:lnTo>
                      <a:pt x="204" y="675"/>
                    </a:lnTo>
                    <a:lnTo>
                      <a:pt x="209" y="709"/>
                    </a:lnTo>
                    <a:lnTo>
                      <a:pt x="212" y="782"/>
                    </a:lnTo>
                    <a:lnTo>
                      <a:pt x="212" y="875"/>
                    </a:lnTo>
                    <a:lnTo>
                      <a:pt x="204" y="974"/>
                    </a:lnTo>
                    <a:lnTo>
                      <a:pt x="200" y="1025"/>
                    </a:lnTo>
                    <a:lnTo>
                      <a:pt x="193" y="1071"/>
                    </a:lnTo>
                    <a:lnTo>
                      <a:pt x="185" y="1114"/>
                    </a:lnTo>
                    <a:lnTo>
                      <a:pt x="170" y="1148"/>
                    </a:lnTo>
                    <a:lnTo>
                      <a:pt x="154" y="1179"/>
                    </a:lnTo>
                    <a:lnTo>
                      <a:pt x="146" y="1191"/>
                    </a:lnTo>
                    <a:lnTo>
                      <a:pt x="139" y="1198"/>
                    </a:lnTo>
                    <a:lnTo>
                      <a:pt x="127" y="1202"/>
                    </a:lnTo>
                    <a:lnTo>
                      <a:pt x="116" y="1206"/>
                    </a:lnTo>
                    <a:lnTo>
                      <a:pt x="104" y="1206"/>
                    </a:lnTo>
                    <a:lnTo>
                      <a:pt x="89" y="1202"/>
                    </a:lnTo>
                    <a:lnTo>
                      <a:pt x="132" y="1214"/>
                    </a:lnTo>
                    <a:lnTo>
                      <a:pt x="182" y="1229"/>
                    </a:lnTo>
                    <a:lnTo>
                      <a:pt x="243" y="1237"/>
                    </a:lnTo>
                    <a:lnTo>
                      <a:pt x="309" y="1245"/>
                    </a:lnTo>
                    <a:lnTo>
                      <a:pt x="378" y="1248"/>
                    </a:lnTo>
                    <a:lnTo>
                      <a:pt x="447" y="1248"/>
                    </a:lnTo>
                    <a:lnTo>
                      <a:pt x="513" y="1245"/>
                    </a:lnTo>
                    <a:lnTo>
                      <a:pt x="571" y="1229"/>
                    </a:lnTo>
                    <a:lnTo>
                      <a:pt x="579" y="1152"/>
                    </a:lnTo>
                    <a:lnTo>
                      <a:pt x="583" y="1071"/>
                    </a:lnTo>
                    <a:lnTo>
                      <a:pt x="583" y="913"/>
                    </a:lnTo>
                    <a:lnTo>
                      <a:pt x="574" y="752"/>
                    </a:lnTo>
                    <a:lnTo>
                      <a:pt x="560" y="594"/>
                    </a:lnTo>
                    <a:lnTo>
                      <a:pt x="536" y="440"/>
                    </a:lnTo>
                    <a:lnTo>
                      <a:pt x="501" y="286"/>
                    </a:lnTo>
                    <a:lnTo>
                      <a:pt x="463" y="139"/>
                    </a:lnTo>
                    <a:lnTo>
                      <a:pt x="42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59" name="Freeform 56"/>
              <p:cNvSpPr>
                <a:spLocks/>
              </p:cNvSpPr>
              <p:nvPr/>
            </p:nvSpPr>
            <p:spPr bwMode="auto">
              <a:xfrm>
                <a:off x="4700" y="1356"/>
                <a:ext cx="46" cy="80"/>
              </a:xfrm>
              <a:custGeom>
                <a:avLst/>
                <a:gdLst>
                  <a:gd name="T0" fmla="*/ 678 w 678"/>
                  <a:gd name="T1" fmla="*/ 43 h 1191"/>
                  <a:gd name="T2" fmla="*/ 589 w 678"/>
                  <a:gd name="T3" fmla="*/ 27 h 1191"/>
                  <a:gd name="T4" fmla="*/ 519 w 678"/>
                  <a:gd name="T5" fmla="*/ 16 h 1191"/>
                  <a:gd name="T6" fmla="*/ 442 w 678"/>
                  <a:gd name="T7" fmla="*/ 5 h 1191"/>
                  <a:gd name="T8" fmla="*/ 362 w 678"/>
                  <a:gd name="T9" fmla="*/ 0 h 1191"/>
                  <a:gd name="T10" fmla="*/ 288 w 678"/>
                  <a:gd name="T11" fmla="*/ 0 h 1191"/>
                  <a:gd name="T12" fmla="*/ 258 w 678"/>
                  <a:gd name="T13" fmla="*/ 5 h 1191"/>
                  <a:gd name="T14" fmla="*/ 231 w 678"/>
                  <a:gd name="T15" fmla="*/ 9 h 1191"/>
                  <a:gd name="T16" fmla="*/ 208 w 678"/>
                  <a:gd name="T17" fmla="*/ 16 h 1191"/>
                  <a:gd name="T18" fmla="*/ 192 w 678"/>
                  <a:gd name="T19" fmla="*/ 27 h 1191"/>
                  <a:gd name="T20" fmla="*/ 211 w 678"/>
                  <a:gd name="T21" fmla="*/ 113 h 1191"/>
                  <a:gd name="T22" fmla="*/ 219 w 678"/>
                  <a:gd name="T23" fmla="*/ 189 h 1191"/>
                  <a:gd name="T24" fmla="*/ 227 w 678"/>
                  <a:gd name="T25" fmla="*/ 263 h 1191"/>
                  <a:gd name="T26" fmla="*/ 227 w 678"/>
                  <a:gd name="T27" fmla="*/ 332 h 1191"/>
                  <a:gd name="T28" fmla="*/ 219 w 678"/>
                  <a:gd name="T29" fmla="*/ 401 h 1191"/>
                  <a:gd name="T30" fmla="*/ 211 w 678"/>
                  <a:gd name="T31" fmla="*/ 462 h 1191"/>
                  <a:gd name="T32" fmla="*/ 195 w 678"/>
                  <a:gd name="T33" fmla="*/ 525 h 1191"/>
                  <a:gd name="T34" fmla="*/ 181 w 678"/>
                  <a:gd name="T35" fmla="*/ 586 h 1191"/>
                  <a:gd name="T36" fmla="*/ 142 w 678"/>
                  <a:gd name="T37" fmla="*/ 705 h 1191"/>
                  <a:gd name="T38" fmla="*/ 95 w 678"/>
                  <a:gd name="T39" fmla="*/ 829 h 1191"/>
                  <a:gd name="T40" fmla="*/ 45 w 678"/>
                  <a:gd name="T41" fmla="*/ 960 h 1191"/>
                  <a:gd name="T42" fmla="*/ 22 w 678"/>
                  <a:gd name="T43" fmla="*/ 1033 h 1191"/>
                  <a:gd name="T44" fmla="*/ 0 w 678"/>
                  <a:gd name="T45" fmla="*/ 1106 h 1191"/>
                  <a:gd name="T46" fmla="*/ 57 w 678"/>
                  <a:gd name="T47" fmla="*/ 1110 h 1191"/>
                  <a:gd name="T48" fmla="*/ 122 w 678"/>
                  <a:gd name="T49" fmla="*/ 1121 h 1191"/>
                  <a:gd name="T50" fmla="*/ 192 w 678"/>
                  <a:gd name="T51" fmla="*/ 1137 h 1191"/>
                  <a:gd name="T52" fmla="*/ 261 w 678"/>
                  <a:gd name="T53" fmla="*/ 1152 h 1191"/>
                  <a:gd name="T54" fmla="*/ 381 w 678"/>
                  <a:gd name="T55" fmla="*/ 1183 h 1191"/>
                  <a:gd name="T56" fmla="*/ 419 w 678"/>
                  <a:gd name="T57" fmla="*/ 1191 h 1191"/>
                  <a:gd name="T58" fmla="*/ 431 w 678"/>
                  <a:gd name="T59" fmla="*/ 1191 h 1191"/>
                  <a:gd name="T60" fmla="*/ 439 w 678"/>
                  <a:gd name="T61" fmla="*/ 1187 h 1191"/>
                  <a:gd name="T62" fmla="*/ 454 w 678"/>
                  <a:gd name="T63" fmla="*/ 1171 h 1191"/>
                  <a:gd name="T64" fmla="*/ 466 w 678"/>
                  <a:gd name="T65" fmla="*/ 1164 h 1191"/>
                  <a:gd name="T66" fmla="*/ 481 w 678"/>
                  <a:gd name="T67" fmla="*/ 1157 h 1191"/>
                  <a:gd name="T68" fmla="*/ 496 w 678"/>
                  <a:gd name="T69" fmla="*/ 1148 h 1191"/>
                  <a:gd name="T70" fmla="*/ 519 w 678"/>
                  <a:gd name="T71" fmla="*/ 1144 h 1191"/>
                  <a:gd name="T72" fmla="*/ 546 w 678"/>
                  <a:gd name="T73" fmla="*/ 1144 h 1191"/>
                  <a:gd name="T74" fmla="*/ 569 w 678"/>
                  <a:gd name="T75" fmla="*/ 1137 h 1191"/>
                  <a:gd name="T76" fmla="*/ 578 w 678"/>
                  <a:gd name="T77" fmla="*/ 1133 h 1191"/>
                  <a:gd name="T78" fmla="*/ 589 w 678"/>
                  <a:gd name="T79" fmla="*/ 1125 h 1191"/>
                  <a:gd name="T80" fmla="*/ 596 w 678"/>
                  <a:gd name="T81" fmla="*/ 1114 h 1191"/>
                  <a:gd name="T82" fmla="*/ 609 w 678"/>
                  <a:gd name="T83" fmla="*/ 1098 h 1191"/>
                  <a:gd name="T84" fmla="*/ 616 w 678"/>
                  <a:gd name="T85" fmla="*/ 1075 h 1191"/>
                  <a:gd name="T86" fmla="*/ 624 w 678"/>
                  <a:gd name="T87" fmla="*/ 1048 h 1191"/>
                  <a:gd name="T88" fmla="*/ 635 w 678"/>
                  <a:gd name="T89" fmla="*/ 1002 h 1191"/>
                  <a:gd name="T90" fmla="*/ 643 w 678"/>
                  <a:gd name="T91" fmla="*/ 948 h 1191"/>
                  <a:gd name="T92" fmla="*/ 655 w 678"/>
                  <a:gd name="T93" fmla="*/ 820 h 1191"/>
                  <a:gd name="T94" fmla="*/ 662 w 678"/>
                  <a:gd name="T95" fmla="*/ 671 h 1191"/>
                  <a:gd name="T96" fmla="*/ 666 w 678"/>
                  <a:gd name="T97" fmla="*/ 517 h 1191"/>
                  <a:gd name="T98" fmla="*/ 670 w 678"/>
                  <a:gd name="T99" fmla="*/ 227 h 1191"/>
                  <a:gd name="T100" fmla="*/ 675 w 678"/>
                  <a:gd name="T101" fmla="*/ 116 h 1191"/>
                  <a:gd name="T102" fmla="*/ 678 w 678"/>
                  <a:gd name="T103" fmla="*/ 43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8" h="1191">
                    <a:moveTo>
                      <a:pt x="678" y="43"/>
                    </a:moveTo>
                    <a:lnTo>
                      <a:pt x="589" y="27"/>
                    </a:lnTo>
                    <a:lnTo>
                      <a:pt x="519" y="16"/>
                    </a:lnTo>
                    <a:lnTo>
                      <a:pt x="442" y="5"/>
                    </a:lnTo>
                    <a:lnTo>
                      <a:pt x="362" y="0"/>
                    </a:lnTo>
                    <a:lnTo>
                      <a:pt x="288" y="0"/>
                    </a:lnTo>
                    <a:lnTo>
                      <a:pt x="258" y="5"/>
                    </a:lnTo>
                    <a:lnTo>
                      <a:pt x="231" y="9"/>
                    </a:lnTo>
                    <a:lnTo>
                      <a:pt x="208" y="16"/>
                    </a:lnTo>
                    <a:lnTo>
                      <a:pt x="192" y="27"/>
                    </a:lnTo>
                    <a:lnTo>
                      <a:pt x="211" y="113"/>
                    </a:lnTo>
                    <a:lnTo>
                      <a:pt x="219" y="189"/>
                    </a:lnTo>
                    <a:lnTo>
                      <a:pt x="227" y="263"/>
                    </a:lnTo>
                    <a:lnTo>
                      <a:pt x="227" y="332"/>
                    </a:lnTo>
                    <a:lnTo>
                      <a:pt x="219" y="401"/>
                    </a:lnTo>
                    <a:lnTo>
                      <a:pt x="211" y="462"/>
                    </a:lnTo>
                    <a:lnTo>
                      <a:pt x="195" y="525"/>
                    </a:lnTo>
                    <a:lnTo>
                      <a:pt x="181" y="586"/>
                    </a:lnTo>
                    <a:lnTo>
                      <a:pt x="142" y="705"/>
                    </a:lnTo>
                    <a:lnTo>
                      <a:pt x="95" y="829"/>
                    </a:lnTo>
                    <a:lnTo>
                      <a:pt x="45" y="960"/>
                    </a:lnTo>
                    <a:lnTo>
                      <a:pt x="22" y="1033"/>
                    </a:lnTo>
                    <a:lnTo>
                      <a:pt x="0" y="1106"/>
                    </a:lnTo>
                    <a:lnTo>
                      <a:pt x="57" y="1110"/>
                    </a:lnTo>
                    <a:lnTo>
                      <a:pt x="122" y="1121"/>
                    </a:lnTo>
                    <a:lnTo>
                      <a:pt x="192" y="1137"/>
                    </a:lnTo>
                    <a:lnTo>
                      <a:pt x="261" y="1152"/>
                    </a:lnTo>
                    <a:lnTo>
                      <a:pt x="381" y="1183"/>
                    </a:lnTo>
                    <a:lnTo>
                      <a:pt x="419" y="1191"/>
                    </a:lnTo>
                    <a:lnTo>
                      <a:pt x="431" y="1191"/>
                    </a:lnTo>
                    <a:lnTo>
                      <a:pt x="439" y="1187"/>
                    </a:lnTo>
                    <a:lnTo>
                      <a:pt x="454" y="1171"/>
                    </a:lnTo>
                    <a:lnTo>
                      <a:pt x="466" y="1164"/>
                    </a:lnTo>
                    <a:lnTo>
                      <a:pt x="481" y="1157"/>
                    </a:lnTo>
                    <a:lnTo>
                      <a:pt x="496" y="1148"/>
                    </a:lnTo>
                    <a:lnTo>
                      <a:pt x="519" y="1144"/>
                    </a:lnTo>
                    <a:lnTo>
                      <a:pt x="546" y="1144"/>
                    </a:lnTo>
                    <a:lnTo>
                      <a:pt x="569" y="1137"/>
                    </a:lnTo>
                    <a:lnTo>
                      <a:pt x="578" y="1133"/>
                    </a:lnTo>
                    <a:lnTo>
                      <a:pt x="589" y="1125"/>
                    </a:lnTo>
                    <a:lnTo>
                      <a:pt x="596" y="1114"/>
                    </a:lnTo>
                    <a:lnTo>
                      <a:pt x="609" y="1098"/>
                    </a:lnTo>
                    <a:lnTo>
                      <a:pt x="616" y="1075"/>
                    </a:lnTo>
                    <a:lnTo>
                      <a:pt x="624" y="1048"/>
                    </a:lnTo>
                    <a:lnTo>
                      <a:pt x="635" y="1002"/>
                    </a:lnTo>
                    <a:lnTo>
                      <a:pt x="643" y="948"/>
                    </a:lnTo>
                    <a:lnTo>
                      <a:pt x="655" y="820"/>
                    </a:lnTo>
                    <a:lnTo>
                      <a:pt x="662" y="671"/>
                    </a:lnTo>
                    <a:lnTo>
                      <a:pt x="666" y="517"/>
                    </a:lnTo>
                    <a:lnTo>
                      <a:pt x="670" y="227"/>
                    </a:lnTo>
                    <a:lnTo>
                      <a:pt x="675" y="116"/>
                    </a:lnTo>
                    <a:lnTo>
                      <a:pt x="678" y="4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0" name="Freeform 57"/>
              <p:cNvSpPr>
                <a:spLocks/>
              </p:cNvSpPr>
              <p:nvPr/>
            </p:nvSpPr>
            <p:spPr bwMode="auto">
              <a:xfrm>
                <a:off x="4469" y="1186"/>
                <a:ext cx="251" cy="255"/>
              </a:xfrm>
              <a:custGeom>
                <a:avLst/>
                <a:gdLst>
                  <a:gd name="T0" fmla="*/ 3324 w 3779"/>
                  <a:gd name="T1" fmla="*/ 2454 h 3817"/>
                  <a:gd name="T2" fmla="*/ 2479 w 3779"/>
                  <a:gd name="T3" fmla="*/ 2361 h 3817"/>
                  <a:gd name="T4" fmla="*/ 2071 w 3779"/>
                  <a:gd name="T5" fmla="*/ 2307 h 3817"/>
                  <a:gd name="T6" fmla="*/ 1940 w 3779"/>
                  <a:gd name="T7" fmla="*/ 2264 h 3817"/>
                  <a:gd name="T8" fmla="*/ 1881 w 3779"/>
                  <a:gd name="T9" fmla="*/ 2137 h 3817"/>
                  <a:gd name="T10" fmla="*/ 1766 w 3779"/>
                  <a:gd name="T11" fmla="*/ 1825 h 3817"/>
                  <a:gd name="T12" fmla="*/ 1539 w 3779"/>
                  <a:gd name="T13" fmla="*/ 1148 h 3817"/>
                  <a:gd name="T14" fmla="*/ 1434 w 3779"/>
                  <a:gd name="T15" fmla="*/ 851 h 3817"/>
                  <a:gd name="T16" fmla="*/ 1369 w 3779"/>
                  <a:gd name="T17" fmla="*/ 704 h 3817"/>
                  <a:gd name="T18" fmla="*/ 1299 w 3779"/>
                  <a:gd name="T19" fmla="*/ 562 h 3817"/>
                  <a:gd name="T20" fmla="*/ 1215 w 3779"/>
                  <a:gd name="T21" fmla="*/ 428 h 3817"/>
                  <a:gd name="T22" fmla="*/ 1119 w 3779"/>
                  <a:gd name="T23" fmla="*/ 301 h 3817"/>
                  <a:gd name="T24" fmla="*/ 1010 w 3779"/>
                  <a:gd name="T25" fmla="*/ 185 h 3817"/>
                  <a:gd name="T26" fmla="*/ 883 w 3779"/>
                  <a:gd name="T27" fmla="*/ 81 h 3817"/>
                  <a:gd name="T28" fmla="*/ 829 w 3779"/>
                  <a:gd name="T29" fmla="*/ 50 h 3817"/>
                  <a:gd name="T30" fmla="*/ 768 w 3779"/>
                  <a:gd name="T31" fmla="*/ 23 h 3817"/>
                  <a:gd name="T32" fmla="*/ 698 w 3779"/>
                  <a:gd name="T33" fmla="*/ 7 h 3817"/>
                  <a:gd name="T34" fmla="*/ 621 w 3779"/>
                  <a:gd name="T35" fmla="*/ 0 h 3817"/>
                  <a:gd name="T36" fmla="*/ 544 w 3779"/>
                  <a:gd name="T37" fmla="*/ 4 h 3817"/>
                  <a:gd name="T38" fmla="*/ 459 w 3779"/>
                  <a:gd name="T39" fmla="*/ 16 h 3817"/>
                  <a:gd name="T40" fmla="*/ 374 w 3779"/>
                  <a:gd name="T41" fmla="*/ 43 h 3817"/>
                  <a:gd name="T42" fmla="*/ 285 w 3779"/>
                  <a:gd name="T43" fmla="*/ 81 h 3817"/>
                  <a:gd name="T44" fmla="*/ 204 w 3779"/>
                  <a:gd name="T45" fmla="*/ 131 h 3817"/>
                  <a:gd name="T46" fmla="*/ 138 w 3779"/>
                  <a:gd name="T47" fmla="*/ 192 h 3817"/>
                  <a:gd name="T48" fmla="*/ 88 w 3779"/>
                  <a:gd name="T49" fmla="*/ 262 h 3817"/>
                  <a:gd name="T50" fmla="*/ 54 w 3779"/>
                  <a:gd name="T51" fmla="*/ 342 h 3817"/>
                  <a:gd name="T52" fmla="*/ 27 w 3779"/>
                  <a:gd name="T53" fmla="*/ 435 h 3817"/>
                  <a:gd name="T54" fmla="*/ 11 w 3779"/>
                  <a:gd name="T55" fmla="*/ 536 h 3817"/>
                  <a:gd name="T56" fmla="*/ 0 w 3779"/>
                  <a:gd name="T57" fmla="*/ 767 h 3817"/>
                  <a:gd name="T58" fmla="*/ 8 w 3779"/>
                  <a:gd name="T59" fmla="*/ 847 h 3817"/>
                  <a:gd name="T60" fmla="*/ 61 w 3779"/>
                  <a:gd name="T61" fmla="*/ 1098 h 3817"/>
                  <a:gd name="T62" fmla="*/ 162 w 3779"/>
                  <a:gd name="T63" fmla="*/ 1437 h 3817"/>
                  <a:gd name="T64" fmla="*/ 362 w 3779"/>
                  <a:gd name="T65" fmla="*/ 2037 h 3817"/>
                  <a:gd name="T66" fmla="*/ 648 w 3779"/>
                  <a:gd name="T67" fmla="*/ 2816 h 3817"/>
                  <a:gd name="T68" fmla="*/ 768 w 3779"/>
                  <a:gd name="T69" fmla="*/ 3116 h 3817"/>
                  <a:gd name="T70" fmla="*/ 852 w 3779"/>
                  <a:gd name="T71" fmla="*/ 3305 h 3817"/>
                  <a:gd name="T72" fmla="*/ 891 w 3779"/>
                  <a:gd name="T73" fmla="*/ 3362 h 3817"/>
                  <a:gd name="T74" fmla="*/ 941 w 3779"/>
                  <a:gd name="T75" fmla="*/ 3412 h 3817"/>
                  <a:gd name="T76" fmla="*/ 995 w 3779"/>
                  <a:gd name="T77" fmla="*/ 3459 h 3817"/>
                  <a:gd name="T78" fmla="*/ 1133 w 3779"/>
                  <a:gd name="T79" fmla="*/ 3539 h 3817"/>
                  <a:gd name="T80" fmla="*/ 1296 w 3779"/>
                  <a:gd name="T81" fmla="*/ 3601 h 3817"/>
                  <a:gd name="T82" fmla="*/ 1473 w 3779"/>
                  <a:gd name="T83" fmla="*/ 3651 h 3817"/>
                  <a:gd name="T84" fmla="*/ 1650 w 3779"/>
                  <a:gd name="T85" fmla="*/ 3690 h 3817"/>
                  <a:gd name="T86" fmla="*/ 1897 w 3779"/>
                  <a:gd name="T87" fmla="*/ 3724 h 3817"/>
                  <a:gd name="T88" fmla="*/ 2344 w 3779"/>
                  <a:gd name="T89" fmla="*/ 3763 h 3817"/>
                  <a:gd name="T90" fmla="*/ 3023 w 3779"/>
                  <a:gd name="T91" fmla="*/ 3801 h 3817"/>
                  <a:gd name="T92" fmla="*/ 3479 w 3779"/>
                  <a:gd name="T93" fmla="*/ 3817 h 3817"/>
                  <a:gd name="T94" fmla="*/ 3701 w 3779"/>
                  <a:gd name="T95" fmla="*/ 3655 h 3817"/>
                  <a:gd name="T96" fmla="*/ 3748 w 3779"/>
                  <a:gd name="T97" fmla="*/ 3416 h 3817"/>
                  <a:gd name="T98" fmla="*/ 3767 w 3779"/>
                  <a:gd name="T99" fmla="*/ 3254 h 3817"/>
                  <a:gd name="T100" fmla="*/ 3779 w 3779"/>
                  <a:gd name="T101" fmla="*/ 3093 h 3817"/>
                  <a:gd name="T102" fmla="*/ 3775 w 3779"/>
                  <a:gd name="T103" fmla="*/ 2927 h 3817"/>
                  <a:gd name="T104" fmla="*/ 3764 w 3779"/>
                  <a:gd name="T105" fmla="*/ 2758 h 3817"/>
                  <a:gd name="T106" fmla="*/ 3733 w 3779"/>
                  <a:gd name="T107" fmla="*/ 2584 h 3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9" h="3817">
                    <a:moveTo>
                      <a:pt x="3714" y="2499"/>
                    </a:moveTo>
                    <a:lnTo>
                      <a:pt x="3324" y="2454"/>
                    </a:lnTo>
                    <a:lnTo>
                      <a:pt x="2885" y="2404"/>
                    </a:lnTo>
                    <a:lnTo>
                      <a:pt x="2479" y="2361"/>
                    </a:lnTo>
                    <a:lnTo>
                      <a:pt x="2198" y="2330"/>
                    </a:lnTo>
                    <a:lnTo>
                      <a:pt x="2071" y="2307"/>
                    </a:lnTo>
                    <a:lnTo>
                      <a:pt x="1947" y="2280"/>
                    </a:lnTo>
                    <a:lnTo>
                      <a:pt x="1940" y="2264"/>
                    </a:lnTo>
                    <a:lnTo>
                      <a:pt x="1924" y="2237"/>
                    </a:lnTo>
                    <a:lnTo>
                      <a:pt x="1881" y="2137"/>
                    </a:lnTo>
                    <a:lnTo>
                      <a:pt x="1828" y="1995"/>
                    </a:lnTo>
                    <a:lnTo>
                      <a:pt x="1766" y="1825"/>
                    </a:lnTo>
                    <a:lnTo>
                      <a:pt x="1643" y="1456"/>
                    </a:lnTo>
                    <a:lnTo>
                      <a:pt x="1539" y="1148"/>
                    </a:lnTo>
                    <a:lnTo>
                      <a:pt x="1489" y="998"/>
                    </a:lnTo>
                    <a:lnTo>
                      <a:pt x="1434" y="851"/>
                    </a:lnTo>
                    <a:lnTo>
                      <a:pt x="1403" y="778"/>
                    </a:lnTo>
                    <a:lnTo>
                      <a:pt x="1369" y="704"/>
                    </a:lnTo>
                    <a:lnTo>
                      <a:pt x="1334" y="632"/>
                    </a:lnTo>
                    <a:lnTo>
                      <a:pt x="1299" y="562"/>
                    </a:lnTo>
                    <a:lnTo>
                      <a:pt x="1257" y="493"/>
                    </a:lnTo>
                    <a:lnTo>
                      <a:pt x="1215" y="428"/>
                    </a:lnTo>
                    <a:lnTo>
                      <a:pt x="1169" y="366"/>
                    </a:lnTo>
                    <a:lnTo>
                      <a:pt x="1119" y="301"/>
                    </a:lnTo>
                    <a:lnTo>
                      <a:pt x="1068" y="242"/>
                    </a:lnTo>
                    <a:lnTo>
                      <a:pt x="1010" y="185"/>
                    </a:lnTo>
                    <a:lnTo>
                      <a:pt x="949" y="131"/>
                    </a:lnTo>
                    <a:lnTo>
                      <a:pt x="883" y="81"/>
                    </a:lnTo>
                    <a:lnTo>
                      <a:pt x="856" y="65"/>
                    </a:lnTo>
                    <a:lnTo>
                      <a:pt x="829" y="50"/>
                    </a:lnTo>
                    <a:lnTo>
                      <a:pt x="798" y="34"/>
                    </a:lnTo>
                    <a:lnTo>
                      <a:pt x="768" y="23"/>
                    </a:lnTo>
                    <a:lnTo>
                      <a:pt x="732" y="16"/>
                    </a:lnTo>
                    <a:lnTo>
                      <a:pt x="698" y="7"/>
                    </a:lnTo>
                    <a:lnTo>
                      <a:pt x="659" y="0"/>
                    </a:lnTo>
                    <a:lnTo>
                      <a:pt x="621" y="0"/>
                    </a:lnTo>
                    <a:lnTo>
                      <a:pt x="582" y="0"/>
                    </a:lnTo>
                    <a:lnTo>
                      <a:pt x="544" y="4"/>
                    </a:lnTo>
                    <a:lnTo>
                      <a:pt x="501" y="7"/>
                    </a:lnTo>
                    <a:lnTo>
                      <a:pt x="459" y="16"/>
                    </a:lnTo>
                    <a:lnTo>
                      <a:pt x="417" y="27"/>
                    </a:lnTo>
                    <a:lnTo>
                      <a:pt x="374" y="43"/>
                    </a:lnTo>
                    <a:lnTo>
                      <a:pt x="328" y="58"/>
                    </a:lnTo>
                    <a:lnTo>
                      <a:pt x="285" y="81"/>
                    </a:lnTo>
                    <a:lnTo>
                      <a:pt x="243" y="104"/>
                    </a:lnTo>
                    <a:lnTo>
                      <a:pt x="204" y="131"/>
                    </a:lnTo>
                    <a:lnTo>
                      <a:pt x="170" y="158"/>
                    </a:lnTo>
                    <a:lnTo>
                      <a:pt x="138" y="192"/>
                    </a:lnTo>
                    <a:lnTo>
                      <a:pt x="111" y="224"/>
                    </a:lnTo>
                    <a:lnTo>
                      <a:pt x="88" y="262"/>
                    </a:lnTo>
                    <a:lnTo>
                      <a:pt x="70" y="301"/>
                    </a:lnTo>
                    <a:lnTo>
                      <a:pt x="54" y="342"/>
                    </a:lnTo>
                    <a:lnTo>
                      <a:pt x="38" y="389"/>
                    </a:lnTo>
                    <a:lnTo>
                      <a:pt x="27" y="435"/>
                    </a:lnTo>
                    <a:lnTo>
                      <a:pt x="20" y="485"/>
                    </a:lnTo>
                    <a:lnTo>
                      <a:pt x="11" y="536"/>
                    </a:lnTo>
                    <a:lnTo>
                      <a:pt x="4" y="647"/>
                    </a:lnTo>
                    <a:lnTo>
                      <a:pt x="0" y="767"/>
                    </a:lnTo>
                    <a:lnTo>
                      <a:pt x="0" y="801"/>
                    </a:lnTo>
                    <a:lnTo>
                      <a:pt x="8" y="847"/>
                    </a:lnTo>
                    <a:lnTo>
                      <a:pt x="31" y="959"/>
                    </a:lnTo>
                    <a:lnTo>
                      <a:pt x="61" y="1098"/>
                    </a:lnTo>
                    <a:lnTo>
                      <a:pt x="108" y="1259"/>
                    </a:lnTo>
                    <a:lnTo>
                      <a:pt x="162" y="1437"/>
                    </a:lnTo>
                    <a:lnTo>
                      <a:pt x="224" y="1630"/>
                    </a:lnTo>
                    <a:lnTo>
                      <a:pt x="362" y="2037"/>
                    </a:lnTo>
                    <a:lnTo>
                      <a:pt x="505" y="2445"/>
                    </a:lnTo>
                    <a:lnTo>
                      <a:pt x="648" y="2816"/>
                    </a:lnTo>
                    <a:lnTo>
                      <a:pt x="709" y="2977"/>
                    </a:lnTo>
                    <a:lnTo>
                      <a:pt x="768" y="3116"/>
                    </a:lnTo>
                    <a:lnTo>
                      <a:pt x="818" y="3228"/>
                    </a:lnTo>
                    <a:lnTo>
                      <a:pt x="852" y="3305"/>
                    </a:lnTo>
                    <a:lnTo>
                      <a:pt x="872" y="3331"/>
                    </a:lnTo>
                    <a:lnTo>
                      <a:pt x="891" y="3362"/>
                    </a:lnTo>
                    <a:lnTo>
                      <a:pt x="914" y="3385"/>
                    </a:lnTo>
                    <a:lnTo>
                      <a:pt x="941" y="3412"/>
                    </a:lnTo>
                    <a:lnTo>
                      <a:pt x="968" y="3435"/>
                    </a:lnTo>
                    <a:lnTo>
                      <a:pt x="995" y="3459"/>
                    </a:lnTo>
                    <a:lnTo>
                      <a:pt x="1065" y="3501"/>
                    </a:lnTo>
                    <a:lnTo>
                      <a:pt x="1133" y="3539"/>
                    </a:lnTo>
                    <a:lnTo>
                      <a:pt x="1215" y="3574"/>
                    </a:lnTo>
                    <a:lnTo>
                      <a:pt x="1296" y="3601"/>
                    </a:lnTo>
                    <a:lnTo>
                      <a:pt x="1384" y="3628"/>
                    </a:lnTo>
                    <a:lnTo>
                      <a:pt x="1473" y="3651"/>
                    </a:lnTo>
                    <a:lnTo>
                      <a:pt x="1562" y="3674"/>
                    </a:lnTo>
                    <a:lnTo>
                      <a:pt x="1650" y="3690"/>
                    </a:lnTo>
                    <a:lnTo>
                      <a:pt x="1736" y="3706"/>
                    </a:lnTo>
                    <a:lnTo>
                      <a:pt x="1897" y="3724"/>
                    </a:lnTo>
                    <a:lnTo>
                      <a:pt x="2040" y="3740"/>
                    </a:lnTo>
                    <a:lnTo>
                      <a:pt x="2344" y="3763"/>
                    </a:lnTo>
                    <a:lnTo>
                      <a:pt x="2784" y="3790"/>
                    </a:lnTo>
                    <a:lnTo>
                      <a:pt x="3023" y="3801"/>
                    </a:lnTo>
                    <a:lnTo>
                      <a:pt x="3259" y="3809"/>
                    </a:lnTo>
                    <a:lnTo>
                      <a:pt x="3479" y="3817"/>
                    </a:lnTo>
                    <a:lnTo>
                      <a:pt x="3663" y="3813"/>
                    </a:lnTo>
                    <a:lnTo>
                      <a:pt x="3701" y="3655"/>
                    </a:lnTo>
                    <a:lnTo>
                      <a:pt x="3733" y="3497"/>
                    </a:lnTo>
                    <a:lnTo>
                      <a:pt x="3748" y="3416"/>
                    </a:lnTo>
                    <a:lnTo>
                      <a:pt x="3760" y="3335"/>
                    </a:lnTo>
                    <a:lnTo>
                      <a:pt x="3767" y="3254"/>
                    </a:lnTo>
                    <a:lnTo>
                      <a:pt x="3775" y="3174"/>
                    </a:lnTo>
                    <a:lnTo>
                      <a:pt x="3779" y="3093"/>
                    </a:lnTo>
                    <a:lnTo>
                      <a:pt x="3779" y="3008"/>
                    </a:lnTo>
                    <a:lnTo>
                      <a:pt x="3775" y="2927"/>
                    </a:lnTo>
                    <a:lnTo>
                      <a:pt x="3771" y="2842"/>
                    </a:lnTo>
                    <a:lnTo>
                      <a:pt x="3764" y="2758"/>
                    </a:lnTo>
                    <a:lnTo>
                      <a:pt x="3748" y="2673"/>
                    </a:lnTo>
                    <a:lnTo>
                      <a:pt x="3733" y="2584"/>
                    </a:lnTo>
                    <a:lnTo>
                      <a:pt x="3714" y="249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1" name="Freeform 58"/>
              <p:cNvSpPr>
                <a:spLocks/>
              </p:cNvSpPr>
              <p:nvPr/>
            </p:nvSpPr>
            <p:spPr bwMode="auto">
              <a:xfrm>
                <a:off x="4526" y="1191"/>
                <a:ext cx="192" cy="173"/>
              </a:xfrm>
              <a:custGeom>
                <a:avLst/>
                <a:gdLst>
                  <a:gd name="T0" fmla="*/ 358 w 2880"/>
                  <a:gd name="T1" fmla="*/ 2288 h 2585"/>
                  <a:gd name="T2" fmla="*/ 508 w 2880"/>
                  <a:gd name="T3" fmla="*/ 2354 h 2585"/>
                  <a:gd name="T4" fmla="*/ 663 w 2880"/>
                  <a:gd name="T5" fmla="*/ 2411 h 2585"/>
                  <a:gd name="T6" fmla="*/ 818 w 2880"/>
                  <a:gd name="T7" fmla="*/ 2454 h 2585"/>
                  <a:gd name="T8" fmla="*/ 979 w 2880"/>
                  <a:gd name="T9" fmla="*/ 2485 h 2585"/>
                  <a:gd name="T10" fmla="*/ 1222 w 2880"/>
                  <a:gd name="T11" fmla="*/ 2515 h 2585"/>
                  <a:gd name="T12" fmla="*/ 1550 w 2880"/>
                  <a:gd name="T13" fmla="*/ 2535 h 2585"/>
                  <a:gd name="T14" fmla="*/ 1885 w 2880"/>
                  <a:gd name="T15" fmla="*/ 2538 h 2585"/>
                  <a:gd name="T16" fmla="*/ 2387 w 2880"/>
                  <a:gd name="T17" fmla="*/ 2542 h 2585"/>
                  <a:gd name="T18" fmla="*/ 2718 w 2880"/>
                  <a:gd name="T19" fmla="*/ 2562 h 2585"/>
                  <a:gd name="T20" fmla="*/ 2865 w 2880"/>
                  <a:gd name="T21" fmla="*/ 2503 h 2585"/>
                  <a:gd name="T22" fmla="*/ 2456 w 2880"/>
                  <a:gd name="T23" fmla="*/ 2381 h 2585"/>
                  <a:gd name="T24" fmla="*/ 1611 w 2880"/>
                  <a:gd name="T25" fmla="*/ 2288 h 2585"/>
                  <a:gd name="T26" fmla="*/ 1203 w 2880"/>
                  <a:gd name="T27" fmla="*/ 2234 h 2585"/>
                  <a:gd name="T28" fmla="*/ 1072 w 2880"/>
                  <a:gd name="T29" fmla="*/ 2191 h 2585"/>
                  <a:gd name="T30" fmla="*/ 1013 w 2880"/>
                  <a:gd name="T31" fmla="*/ 2064 h 2585"/>
                  <a:gd name="T32" fmla="*/ 898 w 2880"/>
                  <a:gd name="T33" fmla="*/ 1752 h 2585"/>
                  <a:gd name="T34" fmla="*/ 671 w 2880"/>
                  <a:gd name="T35" fmla="*/ 1075 h 2585"/>
                  <a:gd name="T36" fmla="*/ 566 w 2880"/>
                  <a:gd name="T37" fmla="*/ 778 h 2585"/>
                  <a:gd name="T38" fmla="*/ 501 w 2880"/>
                  <a:gd name="T39" fmla="*/ 631 h 2585"/>
                  <a:gd name="T40" fmla="*/ 431 w 2880"/>
                  <a:gd name="T41" fmla="*/ 489 h 2585"/>
                  <a:gd name="T42" fmla="*/ 347 w 2880"/>
                  <a:gd name="T43" fmla="*/ 355 h 2585"/>
                  <a:gd name="T44" fmla="*/ 251 w 2880"/>
                  <a:gd name="T45" fmla="*/ 228 h 2585"/>
                  <a:gd name="T46" fmla="*/ 142 w 2880"/>
                  <a:gd name="T47" fmla="*/ 112 h 2585"/>
                  <a:gd name="T48" fmla="*/ 15 w 2880"/>
                  <a:gd name="T49" fmla="*/ 8 h 2585"/>
                  <a:gd name="T50" fmla="*/ 77 w 2880"/>
                  <a:gd name="T51" fmla="*/ 127 h 2585"/>
                  <a:gd name="T52" fmla="*/ 204 w 2880"/>
                  <a:gd name="T53" fmla="*/ 393 h 2585"/>
                  <a:gd name="T54" fmla="*/ 304 w 2880"/>
                  <a:gd name="T55" fmla="*/ 663 h 2585"/>
                  <a:gd name="T56" fmla="*/ 385 w 2880"/>
                  <a:gd name="T57" fmla="*/ 939 h 2585"/>
                  <a:gd name="T58" fmla="*/ 489 w 2880"/>
                  <a:gd name="T59" fmla="*/ 1367 h 2585"/>
                  <a:gd name="T60" fmla="*/ 594 w 2880"/>
                  <a:gd name="T61" fmla="*/ 1806 h 2585"/>
                  <a:gd name="T62" fmla="*/ 671 w 2880"/>
                  <a:gd name="T63" fmla="*/ 2099 h 2585"/>
                  <a:gd name="T64" fmla="*/ 285 w 2880"/>
                  <a:gd name="T65" fmla="*/ 2245 h 2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80" h="2585">
                    <a:moveTo>
                      <a:pt x="285" y="2245"/>
                    </a:moveTo>
                    <a:lnTo>
                      <a:pt x="358" y="2288"/>
                    </a:lnTo>
                    <a:lnTo>
                      <a:pt x="431" y="2322"/>
                    </a:lnTo>
                    <a:lnTo>
                      <a:pt x="508" y="2354"/>
                    </a:lnTo>
                    <a:lnTo>
                      <a:pt x="586" y="2384"/>
                    </a:lnTo>
                    <a:lnTo>
                      <a:pt x="663" y="2411"/>
                    </a:lnTo>
                    <a:lnTo>
                      <a:pt x="740" y="2431"/>
                    </a:lnTo>
                    <a:lnTo>
                      <a:pt x="818" y="2454"/>
                    </a:lnTo>
                    <a:lnTo>
                      <a:pt x="898" y="2469"/>
                    </a:lnTo>
                    <a:lnTo>
                      <a:pt x="979" y="2485"/>
                    </a:lnTo>
                    <a:lnTo>
                      <a:pt x="1060" y="2496"/>
                    </a:lnTo>
                    <a:lnTo>
                      <a:pt x="1222" y="2515"/>
                    </a:lnTo>
                    <a:lnTo>
                      <a:pt x="1384" y="2526"/>
                    </a:lnTo>
                    <a:lnTo>
                      <a:pt x="1550" y="2535"/>
                    </a:lnTo>
                    <a:lnTo>
                      <a:pt x="1720" y="2538"/>
                    </a:lnTo>
                    <a:lnTo>
                      <a:pt x="1885" y="2538"/>
                    </a:lnTo>
                    <a:lnTo>
                      <a:pt x="2221" y="2538"/>
                    </a:lnTo>
                    <a:lnTo>
                      <a:pt x="2387" y="2542"/>
                    </a:lnTo>
                    <a:lnTo>
                      <a:pt x="2552" y="2549"/>
                    </a:lnTo>
                    <a:lnTo>
                      <a:pt x="2718" y="2562"/>
                    </a:lnTo>
                    <a:lnTo>
                      <a:pt x="2880" y="2585"/>
                    </a:lnTo>
                    <a:lnTo>
                      <a:pt x="2865" y="2503"/>
                    </a:lnTo>
                    <a:lnTo>
                      <a:pt x="2846" y="2426"/>
                    </a:lnTo>
                    <a:lnTo>
                      <a:pt x="2456" y="2381"/>
                    </a:lnTo>
                    <a:lnTo>
                      <a:pt x="2017" y="2331"/>
                    </a:lnTo>
                    <a:lnTo>
                      <a:pt x="1611" y="2288"/>
                    </a:lnTo>
                    <a:lnTo>
                      <a:pt x="1330" y="2257"/>
                    </a:lnTo>
                    <a:lnTo>
                      <a:pt x="1203" y="2234"/>
                    </a:lnTo>
                    <a:lnTo>
                      <a:pt x="1079" y="2207"/>
                    </a:lnTo>
                    <a:lnTo>
                      <a:pt x="1072" y="2191"/>
                    </a:lnTo>
                    <a:lnTo>
                      <a:pt x="1056" y="2164"/>
                    </a:lnTo>
                    <a:lnTo>
                      <a:pt x="1013" y="2064"/>
                    </a:lnTo>
                    <a:lnTo>
                      <a:pt x="960" y="1922"/>
                    </a:lnTo>
                    <a:lnTo>
                      <a:pt x="898" y="1752"/>
                    </a:lnTo>
                    <a:lnTo>
                      <a:pt x="775" y="1383"/>
                    </a:lnTo>
                    <a:lnTo>
                      <a:pt x="671" y="1075"/>
                    </a:lnTo>
                    <a:lnTo>
                      <a:pt x="621" y="925"/>
                    </a:lnTo>
                    <a:lnTo>
                      <a:pt x="566" y="778"/>
                    </a:lnTo>
                    <a:lnTo>
                      <a:pt x="535" y="705"/>
                    </a:lnTo>
                    <a:lnTo>
                      <a:pt x="501" y="631"/>
                    </a:lnTo>
                    <a:lnTo>
                      <a:pt x="466" y="559"/>
                    </a:lnTo>
                    <a:lnTo>
                      <a:pt x="431" y="489"/>
                    </a:lnTo>
                    <a:lnTo>
                      <a:pt x="389" y="420"/>
                    </a:lnTo>
                    <a:lnTo>
                      <a:pt x="347" y="355"/>
                    </a:lnTo>
                    <a:lnTo>
                      <a:pt x="301" y="293"/>
                    </a:lnTo>
                    <a:lnTo>
                      <a:pt x="251" y="228"/>
                    </a:lnTo>
                    <a:lnTo>
                      <a:pt x="200" y="169"/>
                    </a:lnTo>
                    <a:lnTo>
                      <a:pt x="142" y="112"/>
                    </a:lnTo>
                    <a:lnTo>
                      <a:pt x="81" y="58"/>
                    </a:lnTo>
                    <a:lnTo>
                      <a:pt x="15" y="8"/>
                    </a:lnTo>
                    <a:lnTo>
                      <a:pt x="0" y="0"/>
                    </a:lnTo>
                    <a:lnTo>
                      <a:pt x="77" y="127"/>
                    </a:lnTo>
                    <a:lnTo>
                      <a:pt x="142" y="258"/>
                    </a:lnTo>
                    <a:lnTo>
                      <a:pt x="204" y="393"/>
                    </a:lnTo>
                    <a:lnTo>
                      <a:pt x="258" y="527"/>
                    </a:lnTo>
                    <a:lnTo>
                      <a:pt x="304" y="663"/>
                    </a:lnTo>
                    <a:lnTo>
                      <a:pt x="347" y="801"/>
                    </a:lnTo>
                    <a:lnTo>
                      <a:pt x="385" y="939"/>
                    </a:lnTo>
                    <a:lnTo>
                      <a:pt x="424" y="1082"/>
                    </a:lnTo>
                    <a:lnTo>
                      <a:pt x="489" y="1367"/>
                    </a:lnTo>
                    <a:lnTo>
                      <a:pt x="555" y="1661"/>
                    </a:lnTo>
                    <a:lnTo>
                      <a:pt x="594" y="1806"/>
                    </a:lnTo>
                    <a:lnTo>
                      <a:pt x="628" y="1953"/>
                    </a:lnTo>
                    <a:lnTo>
                      <a:pt x="671" y="2099"/>
                    </a:lnTo>
                    <a:lnTo>
                      <a:pt x="716" y="2245"/>
                    </a:lnTo>
                    <a:lnTo>
                      <a:pt x="285" y="22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2" name="Freeform 59"/>
              <p:cNvSpPr>
                <a:spLocks/>
              </p:cNvSpPr>
              <p:nvPr/>
            </p:nvSpPr>
            <p:spPr bwMode="auto">
              <a:xfrm>
                <a:off x="4469" y="1201"/>
                <a:ext cx="247" cy="240"/>
              </a:xfrm>
              <a:custGeom>
                <a:avLst/>
                <a:gdLst>
                  <a:gd name="T0" fmla="*/ 1346 w 3710"/>
                  <a:gd name="T1" fmla="*/ 3068 h 3593"/>
                  <a:gd name="T2" fmla="*/ 1210 w 3710"/>
                  <a:gd name="T3" fmla="*/ 2953 h 3593"/>
                  <a:gd name="T4" fmla="*/ 1083 w 3710"/>
                  <a:gd name="T5" fmla="*/ 2823 h 3593"/>
                  <a:gd name="T6" fmla="*/ 964 w 3710"/>
                  <a:gd name="T7" fmla="*/ 2672 h 3593"/>
                  <a:gd name="T8" fmla="*/ 852 w 3710"/>
                  <a:gd name="T9" fmla="*/ 2506 h 3593"/>
                  <a:gd name="T10" fmla="*/ 745 w 3710"/>
                  <a:gd name="T11" fmla="*/ 2330 h 3593"/>
                  <a:gd name="T12" fmla="*/ 648 w 3710"/>
                  <a:gd name="T13" fmla="*/ 2140 h 3593"/>
                  <a:gd name="T14" fmla="*/ 559 w 3710"/>
                  <a:gd name="T15" fmla="*/ 1940 h 3593"/>
                  <a:gd name="T16" fmla="*/ 474 w 3710"/>
                  <a:gd name="T17" fmla="*/ 1732 h 3593"/>
                  <a:gd name="T18" fmla="*/ 401 w 3710"/>
                  <a:gd name="T19" fmla="*/ 1517 h 3593"/>
                  <a:gd name="T20" fmla="*/ 335 w 3710"/>
                  <a:gd name="T21" fmla="*/ 1293 h 3593"/>
                  <a:gd name="T22" fmla="*/ 251 w 3710"/>
                  <a:gd name="T23" fmla="*/ 947 h 3593"/>
                  <a:gd name="T24" fmla="*/ 165 w 3710"/>
                  <a:gd name="T25" fmla="*/ 477 h 3593"/>
                  <a:gd name="T26" fmla="*/ 115 w 3710"/>
                  <a:gd name="T27" fmla="*/ 0 h 3593"/>
                  <a:gd name="T28" fmla="*/ 58 w 3710"/>
                  <a:gd name="T29" fmla="*/ 107 h 3593"/>
                  <a:gd name="T30" fmla="*/ 23 w 3710"/>
                  <a:gd name="T31" fmla="*/ 234 h 3593"/>
                  <a:gd name="T32" fmla="*/ 4 w 3710"/>
                  <a:gd name="T33" fmla="*/ 380 h 3593"/>
                  <a:gd name="T34" fmla="*/ 0 w 3710"/>
                  <a:gd name="T35" fmla="*/ 543 h 3593"/>
                  <a:gd name="T36" fmla="*/ 8 w 3710"/>
                  <a:gd name="T37" fmla="*/ 623 h 3593"/>
                  <a:gd name="T38" fmla="*/ 61 w 3710"/>
                  <a:gd name="T39" fmla="*/ 874 h 3593"/>
                  <a:gd name="T40" fmla="*/ 162 w 3710"/>
                  <a:gd name="T41" fmla="*/ 1213 h 3593"/>
                  <a:gd name="T42" fmla="*/ 362 w 3710"/>
                  <a:gd name="T43" fmla="*/ 1813 h 3593"/>
                  <a:gd name="T44" fmla="*/ 648 w 3710"/>
                  <a:gd name="T45" fmla="*/ 2592 h 3593"/>
                  <a:gd name="T46" fmla="*/ 768 w 3710"/>
                  <a:gd name="T47" fmla="*/ 2892 h 3593"/>
                  <a:gd name="T48" fmla="*/ 852 w 3710"/>
                  <a:gd name="T49" fmla="*/ 3081 h 3593"/>
                  <a:gd name="T50" fmla="*/ 891 w 3710"/>
                  <a:gd name="T51" fmla="*/ 3138 h 3593"/>
                  <a:gd name="T52" fmla="*/ 941 w 3710"/>
                  <a:gd name="T53" fmla="*/ 3188 h 3593"/>
                  <a:gd name="T54" fmla="*/ 995 w 3710"/>
                  <a:gd name="T55" fmla="*/ 3235 h 3593"/>
                  <a:gd name="T56" fmla="*/ 1133 w 3710"/>
                  <a:gd name="T57" fmla="*/ 3315 h 3593"/>
                  <a:gd name="T58" fmla="*/ 1296 w 3710"/>
                  <a:gd name="T59" fmla="*/ 3377 h 3593"/>
                  <a:gd name="T60" fmla="*/ 1473 w 3710"/>
                  <a:gd name="T61" fmla="*/ 3427 h 3593"/>
                  <a:gd name="T62" fmla="*/ 1650 w 3710"/>
                  <a:gd name="T63" fmla="*/ 3466 h 3593"/>
                  <a:gd name="T64" fmla="*/ 1897 w 3710"/>
                  <a:gd name="T65" fmla="*/ 3500 h 3593"/>
                  <a:gd name="T66" fmla="*/ 2344 w 3710"/>
                  <a:gd name="T67" fmla="*/ 3539 h 3593"/>
                  <a:gd name="T68" fmla="*/ 3023 w 3710"/>
                  <a:gd name="T69" fmla="*/ 3577 h 3593"/>
                  <a:gd name="T70" fmla="*/ 3479 w 3710"/>
                  <a:gd name="T71" fmla="*/ 3593 h 3593"/>
                  <a:gd name="T72" fmla="*/ 3687 w 3710"/>
                  <a:gd name="T73" fmla="*/ 3489 h 3593"/>
                  <a:gd name="T74" fmla="*/ 3551 w 3710"/>
                  <a:gd name="T75" fmla="*/ 3362 h 3593"/>
                  <a:gd name="T76" fmla="*/ 3247 w 3710"/>
                  <a:gd name="T77" fmla="*/ 3323 h 3593"/>
                  <a:gd name="T78" fmla="*/ 2803 w 3710"/>
                  <a:gd name="T79" fmla="*/ 3288 h 3593"/>
                  <a:gd name="T80" fmla="*/ 2237 w 3710"/>
                  <a:gd name="T81" fmla="*/ 3249 h 3593"/>
                  <a:gd name="T82" fmla="*/ 1958 w 3710"/>
                  <a:gd name="T83" fmla="*/ 3222 h 3593"/>
                  <a:gd name="T84" fmla="*/ 1686 w 3710"/>
                  <a:gd name="T85" fmla="*/ 3181 h 3593"/>
                  <a:gd name="T86" fmla="*/ 1415 w 3710"/>
                  <a:gd name="T87" fmla="*/ 3119 h 3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10" h="3593">
                    <a:moveTo>
                      <a:pt x="1415" y="3119"/>
                    </a:moveTo>
                    <a:lnTo>
                      <a:pt x="1346" y="3068"/>
                    </a:lnTo>
                    <a:lnTo>
                      <a:pt x="1276" y="3015"/>
                    </a:lnTo>
                    <a:lnTo>
                      <a:pt x="1210" y="2953"/>
                    </a:lnTo>
                    <a:lnTo>
                      <a:pt x="1145" y="2887"/>
                    </a:lnTo>
                    <a:lnTo>
                      <a:pt x="1083" y="2823"/>
                    </a:lnTo>
                    <a:lnTo>
                      <a:pt x="1022" y="2749"/>
                    </a:lnTo>
                    <a:lnTo>
                      <a:pt x="964" y="2672"/>
                    </a:lnTo>
                    <a:lnTo>
                      <a:pt x="906" y="2592"/>
                    </a:lnTo>
                    <a:lnTo>
                      <a:pt x="852" y="2506"/>
                    </a:lnTo>
                    <a:lnTo>
                      <a:pt x="798" y="2422"/>
                    </a:lnTo>
                    <a:lnTo>
                      <a:pt x="745" y="2330"/>
                    </a:lnTo>
                    <a:lnTo>
                      <a:pt x="694" y="2237"/>
                    </a:lnTo>
                    <a:lnTo>
                      <a:pt x="648" y="2140"/>
                    </a:lnTo>
                    <a:lnTo>
                      <a:pt x="602" y="2044"/>
                    </a:lnTo>
                    <a:lnTo>
                      <a:pt x="559" y="1940"/>
                    </a:lnTo>
                    <a:lnTo>
                      <a:pt x="517" y="1840"/>
                    </a:lnTo>
                    <a:lnTo>
                      <a:pt x="474" y="1732"/>
                    </a:lnTo>
                    <a:lnTo>
                      <a:pt x="435" y="1625"/>
                    </a:lnTo>
                    <a:lnTo>
                      <a:pt x="401" y="1517"/>
                    </a:lnTo>
                    <a:lnTo>
                      <a:pt x="367" y="1406"/>
                    </a:lnTo>
                    <a:lnTo>
                      <a:pt x="335" y="1293"/>
                    </a:lnTo>
                    <a:lnTo>
                      <a:pt x="305" y="1178"/>
                    </a:lnTo>
                    <a:lnTo>
                      <a:pt x="251" y="947"/>
                    </a:lnTo>
                    <a:lnTo>
                      <a:pt x="204" y="711"/>
                    </a:lnTo>
                    <a:lnTo>
                      <a:pt x="165" y="477"/>
                    </a:lnTo>
                    <a:lnTo>
                      <a:pt x="135" y="238"/>
                    </a:lnTo>
                    <a:lnTo>
                      <a:pt x="115" y="0"/>
                    </a:lnTo>
                    <a:lnTo>
                      <a:pt x="85" y="53"/>
                    </a:lnTo>
                    <a:lnTo>
                      <a:pt x="58" y="107"/>
                    </a:lnTo>
                    <a:lnTo>
                      <a:pt x="38" y="169"/>
                    </a:lnTo>
                    <a:lnTo>
                      <a:pt x="23" y="234"/>
                    </a:lnTo>
                    <a:lnTo>
                      <a:pt x="11" y="303"/>
                    </a:lnTo>
                    <a:lnTo>
                      <a:pt x="4" y="380"/>
                    </a:lnTo>
                    <a:lnTo>
                      <a:pt x="0" y="462"/>
                    </a:lnTo>
                    <a:lnTo>
                      <a:pt x="0" y="543"/>
                    </a:lnTo>
                    <a:lnTo>
                      <a:pt x="0" y="577"/>
                    </a:lnTo>
                    <a:lnTo>
                      <a:pt x="8" y="623"/>
                    </a:lnTo>
                    <a:lnTo>
                      <a:pt x="31" y="735"/>
                    </a:lnTo>
                    <a:lnTo>
                      <a:pt x="61" y="874"/>
                    </a:lnTo>
                    <a:lnTo>
                      <a:pt x="108" y="1035"/>
                    </a:lnTo>
                    <a:lnTo>
                      <a:pt x="162" y="1213"/>
                    </a:lnTo>
                    <a:lnTo>
                      <a:pt x="224" y="1406"/>
                    </a:lnTo>
                    <a:lnTo>
                      <a:pt x="362" y="1813"/>
                    </a:lnTo>
                    <a:lnTo>
                      <a:pt x="505" y="2221"/>
                    </a:lnTo>
                    <a:lnTo>
                      <a:pt x="648" y="2592"/>
                    </a:lnTo>
                    <a:lnTo>
                      <a:pt x="709" y="2753"/>
                    </a:lnTo>
                    <a:lnTo>
                      <a:pt x="768" y="2892"/>
                    </a:lnTo>
                    <a:lnTo>
                      <a:pt x="818" y="3004"/>
                    </a:lnTo>
                    <a:lnTo>
                      <a:pt x="852" y="3081"/>
                    </a:lnTo>
                    <a:lnTo>
                      <a:pt x="872" y="3107"/>
                    </a:lnTo>
                    <a:lnTo>
                      <a:pt x="891" y="3138"/>
                    </a:lnTo>
                    <a:lnTo>
                      <a:pt x="914" y="3161"/>
                    </a:lnTo>
                    <a:lnTo>
                      <a:pt x="941" y="3188"/>
                    </a:lnTo>
                    <a:lnTo>
                      <a:pt x="968" y="3211"/>
                    </a:lnTo>
                    <a:lnTo>
                      <a:pt x="995" y="3235"/>
                    </a:lnTo>
                    <a:lnTo>
                      <a:pt x="1065" y="3277"/>
                    </a:lnTo>
                    <a:lnTo>
                      <a:pt x="1133" y="3315"/>
                    </a:lnTo>
                    <a:lnTo>
                      <a:pt x="1215" y="3350"/>
                    </a:lnTo>
                    <a:lnTo>
                      <a:pt x="1296" y="3377"/>
                    </a:lnTo>
                    <a:lnTo>
                      <a:pt x="1384" y="3404"/>
                    </a:lnTo>
                    <a:lnTo>
                      <a:pt x="1473" y="3427"/>
                    </a:lnTo>
                    <a:lnTo>
                      <a:pt x="1562" y="3450"/>
                    </a:lnTo>
                    <a:lnTo>
                      <a:pt x="1650" y="3466"/>
                    </a:lnTo>
                    <a:lnTo>
                      <a:pt x="1736" y="3482"/>
                    </a:lnTo>
                    <a:lnTo>
                      <a:pt x="1897" y="3500"/>
                    </a:lnTo>
                    <a:lnTo>
                      <a:pt x="2040" y="3516"/>
                    </a:lnTo>
                    <a:lnTo>
                      <a:pt x="2344" y="3539"/>
                    </a:lnTo>
                    <a:lnTo>
                      <a:pt x="2784" y="3566"/>
                    </a:lnTo>
                    <a:lnTo>
                      <a:pt x="3023" y="3577"/>
                    </a:lnTo>
                    <a:lnTo>
                      <a:pt x="3259" y="3585"/>
                    </a:lnTo>
                    <a:lnTo>
                      <a:pt x="3479" y="3593"/>
                    </a:lnTo>
                    <a:lnTo>
                      <a:pt x="3663" y="3589"/>
                    </a:lnTo>
                    <a:lnTo>
                      <a:pt x="3687" y="3489"/>
                    </a:lnTo>
                    <a:lnTo>
                      <a:pt x="3710" y="3385"/>
                    </a:lnTo>
                    <a:lnTo>
                      <a:pt x="3551" y="3362"/>
                    </a:lnTo>
                    <a:lnTo>
                      <a:pt x="3397" y="3339"/>
                    </a:lnTo>
                    <a:lnTo>
                      <a:pt x="3247" y="3323"/>
                    </a:lnTo>
                    <a:lnTo>
                      <a:pt x="3096" y="3308"/>
                    </a:lnTo>
                    <a:lnTo>
                      <a:pt x="2803" y="3288"/>
                    </a:lnTo>
                    <a:lnTo>
                      <a:pt x="2518" y="3269"/>
                    </a:lnTo>
                    <a:lnTo>
                      <a:pt x="2237" y="3249"/>
                    </a:lnTo>
                    <a:lnTo>
                      <a:pt x="2098" y="3238"/>
                    </a:lnTo>
                    <a:lnTo>
                      <a:pt x="1958" y="3222"/>
                    </a:lnTo>
                    <a:lnTo>
                      <a:pt x="1820" y="3204"/>
                    </a:lnTo>
                    <a:lnTo>
                      <a:pt x="1686" y="3181"/>
                    </a:lnTo>
                    <a:lnTo>
                      <a:pt x="1550" y="3154"/>
                    </a:lnTo>
                    <a:lnTo>
                      <a:pt x="1415" y="311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3" name="Freeform 60"/>
              <p:cNvSpPr>
                <a:spLocks/>
              </p:cNvSpPr>
              <p:nvPr/>
            </p:nvSpPr>
            <p:spPr bwMode="auto">
              <a:xfrm>
                <a:off x="4528" y="961"/>
                <a:ext cx="59" cy="91"/>
              </a:xfrm>
              <a:custGeom>
                <a:avLst/>
                <a:gdLst>
                  <a:gd name="T0" fmla="*/ 73 w 882"/>
                  <a:gd name="T1" fmla="*/ 192 h 1370"/>
                  <a:gd name="T2" fmla="*/ 38 w 882"/>
                  <a:gd name="T3" fmla="*/ 269 h 1370"/>
                  <a:gd name="T4" fmla="*/ 15 w 882"/>
                  <a:gd name="T5" fmla="*/ 346 h 1370"/>
                  <a:gd name="T6" fmla="*/ 0 w 882"/>
                  <a:gd name="T7" fmla="*/ 469 h 1370"/>
                  <a:gd name="T8" fmla="*/ 7 w 882"/>
                  <a:gd name="T9" fmla="*/ 635 h 1370"/>
                  <a:gd name="T10" fmla="*/ 42 w 882"/>
                  <a:gd name="T11" fmla="*/ 797 h 1370"/>
                  <a:gd name="T12" fmla="*/ 103 w 882"/>
                  <a:gd name="T13" fmla="*/ 951 h 1370"/>
                  <a:gd name="T14" fmla="*/ 189 w 882"/>
                  <a:gd name="T15" fmla="*/ 1093 h 1370"/>
                  <a:gd name="T16" fmla="*/ 284 w 882"/>
                  <a:gd name="T17" fmla="*/ 1209 h 1370"/>
                  <a:gd name="T18" fmla="*/ 393 w 882"/>
                  <a:gd name="T19" fmla="*/ 1302 h 1370"/>
                  <a:gd name="T20" fmla="*/ 474 w 882"/>
                  <a:gd name="T21" fmla="*/ 1343 h 1370"/>
                  <a:gd name="T22" fmla="*/ 551 w 882"/>
                  <a:gd name="T23" fmla="*/ 1367 h 1370"/>
                  <a:gd name="T24" fmla="*/ 617 w 882"/>
                  <a:gd name="T25" fmla="*/ 1370 h 1370"/>
                  <a:gd name="T26" fmla="*/ 674 w 882"/>
                  <a:gd name="T27" fmla="*/ 1352 h 1370"/>
                  <a:gd name="T28" fmla="*/ 728 w 882"/>
                  <a:gd name="T29" fmla="*/ 1320 h 1370"/>
                  <a:gd name="T30" fmla="*/ 771 w 882"/>
                  <a:gd name="T31" fmla="*/ 1275 h 1370"/>
                  <a:gd name="T32" fmla="*/ 809 w 882"/>
                  <a:gd name="T33" fmla="*/ 1212 h 1370"/>
                  <a:gd name="T34" fmla="*/ 837 w 882"/>
                  <a:gd name="T35" fmla="*/ 1143 h 1370"/>
                  <a:gd name="T36" fmla="*/ 859 w 882"/>
                  <a:gd name="T37" fmla="*/ 1066 h 1370"/>
                  <a:gd name="T38" fmla="*/ 882 w 882"/>
                  <a:gd name="T39" fmla="*/ 889 h 1370"/>
                  <a:gd name="T40" fmla="*/ 871 w 882"/>
                  <a:gd name="T41" fmla="*/ 704 h 1370"/>
                  <a:gd name="T42" fmla="*/ 837 w 882"/>
                  <a:gd name="T43" fmla="*/ 527 h 1370"/>
                  <a:gd name="T44" fmla="*/ 778 w 882"/>
                  <a:gd name="T45" fmla="*/ 389 h 1370"/>
                  <a:gd name="T46" fmla="*/ 713 w 882"/>
                  <a:gd name="T47" fmla="*/ 277 h 1370"/>
                  <a:gd name="T48" fmla="*/ 632 w 882"/>
                  <a:gd name="T49" fmla="*/ 172 h 1370"/>
                  <a:gd name="T50" fmla="*/ 540 w 882"/>
                  <a:gd name="T51" fmla="*/ 84 h 1370"/>
                  <a:gd name="T52" fmla="*/ 439 w 882"/>
                  <a:gd name="T53" fmla="*/ 23 h 1370"/>
                  <a:gd name="T54" fmla="*/ 385 w 882"/>
                  <a:gd name="T55" fmla="*/ 7 h 1370"/>
                  <a:gd name="T56" fmla="*/ 335 w 882"/>
                  <a:gd name="T57" fmla="*/ 0 h 1370"/>
                  <a:gd name="T58" fmla="*/ 284 w 882"/>
                  <a:gd name="T59" fmla="*/ 3 h 1370"/>
                  <a:gd name="T60" fmla="*/ 231 w 882"/>
                  <a:gd name="T61" fmla="*/ 18 h 1370"/>
                  <a:gd name="T62" fmla="*/ 184 w 882"/>
                  <a:gd name="T63" fmla="*/ 50 h 1370"/>
                  <a:gd name="T64" fmla="*/ 134 w 882"/>
                  <a:gd name="T65" fmla="*/ 95 h 1370"/>
                  <a:gd name="T66" fmla="*/ 92 w 882"/>
                  <a:gd name="T67" fmla="*/ 15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2" h="1370">
                    <a:moveTo>
                      <a:pt x="92" y="157"/>
                    </a:moveTo>
                    <a:lnTo>
                      <a:pt x="73" y="192"/>
                    </a:lnTo>
                    <a:lnTo>
                      <a:pt x="53" y="231"/>
                    </a:lnTo>
                    <a:lnTo>
                      <a:pt x="38" y="269"/>
                    </a:lnTo>
                    <a:lnTo>
                      <a:pt x="26" y="308"/>
                    </a:lnTo>
                    <a:lnTo>
                      <a:pt x="15" y="346"/>
                    </a:lnTo>
                    <a:lnTo>
                      <a:pt x="7" y="389"/>
                    </a:lnTo>
                    <a:lnTo>
                      <a:pt x="0" y="469"/>
                    </a:lnTo>
                    <a:lnTo>
                      <a:pt x="0" y="550"/>
                    </a:lnTo>
                    <a:lnTo>
                      <a:pt x="7" y="635"/>
                    </a:lnTo>
                    <a:lnTo>
                      <a:pt x="23" y="716"/>
                    </a:lnTo>
                    <a:lnTo>
                      <a:pt x="42" y="797"/>
                    </a:lnTo>
                    <a:lnTo>
                      <a:pt x="73" y="878"/>
                    </a:lnTo>
                    <a:lnTo>
                      <a:pt x="103" y="951"/>
                    </a:lnTo>
                    <a:lnTo>
                      <a:pt x="143" y="1024"/>
                    </a:lnTo>
                    <a:lnTo>
                      <a:pt x="189" y="1093"/>
                    </a:lnTo>
                    <a:lnTo>
                      <a:pt x="234" y="1155"/>
                    </a:lnTo>
                    <a:lnTo>
                      <a:pt x="284" y="1209"/>
                    </a:lnTo>
                    <a:lnTo>
                      <a:pt x="335" y="1259"/>
                    </a:lnTo>
                    <a:lnTo>
                      <a:pt x="393" y="1302"/>
                    </a:lnTo>
                    <a:lnTo>
                      <a:pt x="435" y="1324"/>
                    </a:lnTo>
                    <a:lnTo>
                      <a:pt x="474" y="1343"/>
                    </a:lnTo>
                    <a:lnTo>
                      <a:pt x="513" y="1359"/>
                    </a:lnTo>
                    <a:lnTo>
                      <a:pt x="551" y="1367"/>
                    </a:lnTo>
                    <a:lnTo>
                      <a:pt x="581" y="1370"/>
                    </a:lnTo>
                    <a:lnTo>
                      <a:pt x="617" y="1370"/>
                    </a:lnTo>
                    <a:lnTo>
                      <a:pt x="647" y="1363"/>
                    </a:lnTo>
                    <a:lnTo>
                      <a:pt x="674" y="1352"/>
                    </a:lnTo>
                    <a:lnTo>
                      <a:pt x="701" y="1340"/>
                    </a:lnTo>
                    <a:lnTo>
                      <a:pt x="728" y="1320"/>
                    </a:lnTo>
                    <a:lnTo>
                      <a:pt x="751" y="1297"/>
                    </a:lnTo>
                    <a:lnTo>
                      <a:pt x="771" y="1275"/>
                    </a:lnTo>
                    <a:lnTo>
                      <a:pt x="790" y="1243"/>
                    </a:lnTo>
                    <a:lnTo>
                      <a:pt x="809" y="1212"/>
                    </a:lnTo>
                    <a:lnTo>
                      <a:pt x="825" y="1178"/>
                    </a:lnTo>
                    <a:lnTo>
                      <a:pt x="837" y="1143"/>
                    </a:lnTo>
                    <a:lnTo>
                      <a:pt x="852" y="1105"/>
                    </a:lnTo>
                    <a:lnTo>
                      <a:pt x="859" y="1066"/>
                    </a:lnTo>
                    <a:lnTo>
                      <a:pt x="875" y="982"/>
                    </a:lnTo>
                    <a:lnTo>
                      <a:pt x="882" y="889"/>
                    </a:lnTo>
                    <a:lnTo>
                      <a:pt x="882" y="797"/>
                    </a:lnTo>
                    <a:lnTo>
                      <a:pt x="871" y="704"/>
                    </a:lnTo>
                    <a:lnTo>
                      <a:pt x="859" y="616"/>
                    </a:lnTo>
                    <a:lnTo>
                      <a:pt x="837" y="527"/>
                    </a:lnTo>
                    <a:lnTo>
                      <a:pt x="805" y="446"/>
                    </a:lnTo>
                    <a:lnTo>
                      <a:pt x="778" y="389"/>
                    </a:lnTo>
                    <a:lnTo>
                      <a:pt x="748" y="335"/>
                    </a:lnTo>
                    <a:lnTo>
                      <a:pt x="713" y="277"/>
                    </a:lnTo>
                    <a:lnTo>
                      <a:pt x="674" y="222"/>
                    </a:lnTo>
                    <a:lnTo>
                      <a:pt x="632" y="172"/>
                    </a:lnTo>
                    <a:lnTo>
                      <a:pt x="585" y="127"/>
                    </a:lnTo>
                    <a:lnTo>
                      <a:pt x="540" y="84"/>
                    </a:lnTo>
                    <a:lnTo>
                      <a:pt x="490" y="50"/>
                    </a:lnTo>
                    <a:lnTo>
                      <a:pt x="439" y="23"/>
                    </a:lnTo>
                    <a:lnTo>
                      <a:pt x="413" y="14"/>
                    </a:lnTo>
                    <a:lnTo>
                      <a:pt x="385" y="7"/>
                    </a:lnTo>
                    <a:lnTo>
                      <a:pt x="361" y="0"/>
                    </a:lnTo>
                    <a:lnTo>
                      <a:pt x="335" y="0"/>
                    </a:lnTo>
                    <a:lnTo>
                      <a:pt x="308" y="0"/>
                    </a:lnTo>
                    <a:lnTo>
                      <a:pt x="284" y="3"/>
                    </a:lnTo>
                    <a:lnTo>
                      <a:pt x="258" y="7"/>
                    </a:lnTo>
                    <a:lnTo>
                      <a:pt x="231" y="18"/>
                    </a:lnTo>
                    <a:lnTo>
                      <a:pt x="207" y="34"/>
                    </a:lnTo>
                    <a:lnTo>
                      <a:pt x="184" y="50"/>
                    </a:lnTo>
                    <a:lnTo>
                      <a:pt x="161" y="68"/>
                    </a:lnTo>
                    <a:lnTo>
                      <a:pt x="134" y="95"/>
                    </a:lnTo>
                    <a:lnTo>
                      <a:pt x="116" y="123"/>
                    </a:lnTo>
                    <a:lnTo>
                      <a:pt x="92" y="1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4" name="Freeform 66"/>
              <p:cNvSpPr>
                <a:spLocks/>
              </p:cNvSpPr>
              <p:nvPr/>
            </p:nvSpPr>
            <p:spPr bwMode="auto">
              <a:xfrm>
                <a:off x="4683" y="999"/>
                <a:ext cx="4" cy="3"/>
              </a:xfrm>
              <a:custGeom>
                <a:avLst/>
                <a:gdLst>
                  <a:gd name="T0" fmla="*/ 47 w 51"/>
                  <a:gd name="T1" fmla="*/ 38 h 54"/>
                  <a:gd name="T2" fmla="*/ 39 w 51"/>
                  <a:gd name="T3" fmla="*/ 46 h 54"/>
                  <a:gd name="T4" fmla="*/ 32 w 51"/>
                  <a:gd name="T5" fmla="*/ 50 h 54"/>
                  <a:gd name="T6" fmla="*/ 20 w 51"/>
                  <a:gd name="T7" fmla="*/ 54 h 54"/>
                  <a:gd name="T8" fmla="*/ 9 w 51"/>
                  <a:gd name="T9" fmla="*/ 50 h 54"/>
                  <a:gd name="T10" fmla="*/ 4 w 51"/>
                  <a:gd name="T11" fmla="*/ 41 h 54"/>
                  <a:gd name="T12" fmla="*/ 0 w 51"/>
                  <a:gd name="T13" fmla="*/ 34 h 54"/>
                  <a:gd name="T14" fmla="*/ 0 w 51"/>
                  <a:gd name="T15" fmla="*/ 23 h 54"/>
                  <a:gd name="T16" fmla="*/ 4 w 51"/>
                  <a:gd name="T17" fmla="*/ 11 h 54"/>
                  <a:gd name="T18" fmla="*/ 12 w 51"/>
                  <a:gd name="T19" fmla="*/ 7 h 54"/>
                  <a:gd name="T20" fmla="*/ 24 w 51"/>
                  <a:gd name="T21" fmla="*/ 0 h 54"/>
                  <a:gd name="T22" fmla="*/ 32 w 51"/>
                  <a:gd name="T23" fmla="*/ 0 h 54"/>
                  <a:gd name="T24" fmla="*/ 39 w 51"/>
                  <a:gd name="T25" fmla="*/ 3 h 54"/>
                  <a:gd name="T26" fmla="*/ 43 w 51"/>
                  <a:gd name="T27" fmla="*/ 7 h 54"/>
                  <a:gd name="T28" fmla="*/ 51 w 51"/>
                  <a:gd name="T29" fmla="*/ 11 h 54"/>
                  <a:gd name="T30" fmla="*/ 51 w 51"/>
                  <a:gd name="T31" fmla="*/ 27 h 54"/>
                  <a:gd name="T32" fmla="*/ 47 w 51"/>
                  <a:gd name="T33"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4">
                    <a:moveTo>
                      <a:pt x="47" y="38"/>
                    </a:moveTo>
                    <a:lnTo>
                      <a:pt x="39" y="46"/>
                    </a:lnTo>
                    <a:lnTo>
                      <a:pt x="32" y="50"/>
                    </a:lnTo>
                    <a:lnTo>
                      <a:pt x="20" y="54"/>
                    </a:lnTo>
                    <a:lnTo>
                      <a:pt x="9" y="50"/>
                    </a:lnTo>
                    <a:lnTo>
                      <a:pt x="4" y="41"/>
                    </a:lnTo>
                    <a:lnTo>
                      <a:pt x="0" y="34"/>
                    </a:lnTo>
                    <a:lnTo>
                      <a:pt x="0" y="23"/>
                    </a:lnTo>
                    <a:lnTo>
                      <a:pt x="4" y="11"/>
                    </a:lnTo>
                    <a:lnTo>
                      <a:pt x="12" y="7"/>
                    </a:lnTo>
                    <a:lnTo>
                      <a:pt x="24" y="0"/>
                    </a:lnTo>
                    <a:lnTo>
                      <a:pt x="32" y="0"/>
                    </a:lnTo>
                    <a:lnTo>
                      <a:pt x="39" y="3"/>
                    </a:lnTo>
                    <a:lnTo>
                      <a:pt x="43" y="7"/>
                    </a:lnTo>
                    <a:lnTo>
                      <a:pt x="51" y="11"/>
                    </a:lnTo>
                    <a:lnTo>
                      <a:pt x="51" y="27"/>
                    </a:lnTo>
                    <a:lnTo>
                      <a:pt x="47"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5" name="Freeform 69"/>
              <p:cNvSpPr>
                <a:spLocks/>
              </p:cNvSpPr>
              <p:nvPr/>
            </p:nvSpPr>
            <p:spPr bwMode="auto">
              <a:xfrm>
                <a:off x="5115" y="1519"/>
                <a:ext cx="125" cy="46"/>
              </a:xfrm>
              <a:custGeom>
                <a:avLst/>
                <a:gdLst>
                  <a:gd name="T0" fmla="*/ 4 w 1883"/>
                  <a:gd name="T1" fmla="*/ 655 h 682"/>
                  <a:gd name="T2" fmla="*/ 16 w 1883"/>
                  <a:gd name="T3" fmla="*/ 586 h 682"/>
                  <a:gd name="T4" fmla="*/ 47 w 1883"/>
                  <a:gd name="T5" fmla="*/ 489 h 682"/>
                  <a:gd name="T6" fmla="*/ 104 w 1883"/>
                  <a:gd name="T7" fmla="*/ 373 h 682"/>
                  <a:gd name="T8" fmla="*/ 174 w 1883"/>
                  <a:gd name="T9" fmla="*/ 282 h 682"/>
                  <a:gd name="T10" fmla="*/ 235 w 1883"/>
                  <a:gd name="T11" fmla="*/ 224 h 682"/>
                  <a:gd name="T12" fmla="*/ 309 w 1883"/>
                  <a:gd name="T13" fmla="*/ 170 h 682"/>
                  <a:gd name="T14" fmla="*/ 398 w 1883"/>
                  <a:gd name="T15" fmla="*/ 120 h 682"/>
                  <a:gd name="T16" fmla="*/ 498 w 1883"/>
                  <a:gd name="T17" fmla="*/ 77 h 682"/>
                  <a:gd name="T18" fmla="*/ 618 w 1883"/>
                  <a:gd name="T19" fmla="*/ 43 h 682"/>
                  <a:gd name="T20" fmla="*/ 752 w 1883"/>
                  <a:gd name="T21" fmla="*/ 16 h 682"/>
                  <a:gd name="T22" fmla="*/ 902 w 1883"/>
                  <a:gd name="T23" fmla="*/ 0 h 682"/>
                  <a:gd name="T24" fmla="*/ 1045 w 1883"/>
                  <a:gd name="T25" fmla="*/ 4 h 682"/>
                  <a:gd name="T26" fmla="*/ 1173 w 1883"/>
                  <a:gd name="T27" fmla="*/ 16 h 682"/>
                  <a:gd name="T28" fmla="*/ 1289 w 1883"/>
                  <a:gd name="T29" fmla="*/ 43 h 682"/>
                  <a:gd name="T30" fmla="*/ 1393 w 1883"/>
                  <a:gd name="T31" fmla="*/ 74 h 682"/>
                  <a:gd name="T32" fmla="*/ 1481 w 1883"/>
                  <a:gd name="T33" fmla="*/ 115 h 682"/>
                  <a:gd name="T34" fmla="*/ 1600 w 1883"/>
                  <a:gd name="T35" fmla="*/ 189 h 682"/>
                  <a:gd name="T36" fmla="*/ 1720 w 1883"/>
                  <a:gd name="T37" fmla="*/ 293 h 682"/>
                  <a:gd name="T38" fmla="*/ 1801 w 1883"/>
                  <a:gd name="T39" fmla="*/ 393 h 682"/>
                  <a:gd name="T40" fmla="*/ 1855 w 1883"/>
                  <a:gd name="T41" fmla="*/ 478 h 682"/>
                  <a:gd name="T42" fmla="*/ 1883 w 1883"/>
                  <a:gd name="T43" fmla="*/ 532 h 682"/>
                  <a:gd name="T44" fmla="*/ 1385 w 1883"/>
                  <a:gd name="T45" fmla="*/ 516 h 682"/>
                  <a:gd name="T46" fmla="*/ 1323 w 1883"/>
                  <a:gd name="T47" fmla="*/ 428 h 682"/>
                  <a:gd name="T48" fmla="*/ 1265 w 1883"/>
                  <a:gd name="T49" fmla="*/ 366 h 682"/>
                  <a:gd name="T50" fmla="*/ 1188 w 1883"/>
                  <a:gd name="T51" fmla="*/ 308 h 682"/>
                  <a:gd name="T52" fmla="*/ 1092 w 1883"/>
                  <a:gd name="T53" fmla="*/ 262 h 682"/>
                  <a:gd name="T54" fmla="*/ 972 w 1883"/>
                  <a:gd name="T55" fmla="*/ 235 h 682"/>
                  <a:gd name="T56" fmla="*/ 829 w 1883"/>
                  <a:gd name="T57" fmla="*/ 231 h 682"/>
                  <a:gd name="T58" fmla="*/ 691 w 1883"/>
                  <a:gd name="T59" fmla="*/ 258 h 682"/>
                  <a:gd name="T60" fmla="*/ 591 w 1883"/>
                  <a:gd name="T61" fmla="*/ 305 h 682"/>
                  <a:gd name="T62" fmla="*/ 517 w 1883"/>
                  <a:gd name="T63" fmla="*/ 366 h 682"/>
                  <a:gd name="T64" fmla="*/ 467 w 1883"/>
                  <a:gd name="T65" fmla="*/ 432 h 682"/>
                  <a:gd name="T66" fmla="*/ 436 w 1883"/>
                  <a:gd name="T67" fmla="*/ 497 h 682"/>
                  <a:gd name="T68" fmla="*/ 421 w 1883"/>
                  <a:gd name="T69" fmla="*/ 555 h 682"/>
                  <a:gd name="T70" fmla="*/ 417 w 1883"/>
                  <a:gd name="T71" fmla="*/ 604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3" h="682">
                    <a:moveTo>
                      <a:pt x="0" y="682"/>
                    </a:moveTo>
                    <a:lnTo>
                      <a:pt x="4" y="655"/>
                    </a:lnTo>
                    <a:lnTo>
                      <a:pt x="8" y="624"/>
                    </a:lnTo>
                    <a:lnTo>
                      <a:pt x="16" y="586"/>
                    </a:lnTo>
                    <a:lnTo>
                      <a:pt x="27" y="540"/>
                    </a:lnTo>
                    <a:lnTo>
                      <a:pt x="47" y="489"/>
                    </a:lnTo>
                    <a:lnTo>
                      <a:pt x="70" y="432"/>
                    </a:lnTo>
                    <a:lnTo>
                      <a:pt x="104" y="373"/>
                    </a:lnTo>
                    <a:lnTo>
                      <a:pt x="151" y="312"/>
                    </a:lnTo>
                    <a:lnTo>
                      <a:pt x="174" y="282"/>
                    </a:lnTo>
                    <a:lnTo>
                      <a:pt x="205" y="255"/>
                    </a:lnTo>
                    <a:lnTo>
                      <a:pt x="235" y="224"/>
                    </a:lnTo>
                    <a:lnTo>
                      <a:pt x="270" y="197"/>
                    </a:lnTo>
                    <a:lnTo>
                      <a:pt x="309" y="170"/>
                    </a:lnTo>
                    <a:lnTo>
                      <a:pt x="351" y="142"/>
                    </a:lnTo>
                    <a:lnTo>
                      <a:pt x="398" y="120"/>
                    </a:lnTo>
                    <a:lnTo>
                      <a:pt x="444" y="97"/>
                    </a:lnTo>
                    <a:lnTo>
                      <a:pt x="498" y="77"/>
                    </a:lnTo>
                    <a:lnTo>
                      <a:pt x="555" y="58"/>
                    </a:lnTo>
                    <a:lnTo>
                      <a:pt x="618" y="43"/>
                    </a:lnTo>
                    <a:lnTo>
                      <a:pt x="682" y="27"/>
                    </a:lnTo>
                    <a:lnTo>
                      <a:pt x="752" y="16"/>
                    </a:lnTo>
                    <a:lnTo>
                      <a:pt x="829" y="8"/>
                    </a:lnTo>
                    <a:lnTo>
                      <a:pt x="902" y="0"/>
                    </a:lnTo>
                    <a:lnTo>
                      <a:pt x="976" y="0"/>
                    </a:lnTo>
                    <a:lnTo>
                      <a:pt x="1045" y="4"/>
                    </a:lnTo>
                    <a:lnTo>
                      <a:pt x="1111" y="8"/>
                    </a:lnTo>
                    <a:lnTo>
                      <a:pt x="1173" y="16"/>
                    </a:lnTo>
                    <a:lnTo>
                      <a:pt x="1235" y="27"/>
                    </a:lnTo>
                    <a:lnTo>
                      <a:pt x="1289" y="43"/>
                    </a:lnTo>
                    <a:lnTo>
                      <a:pt x="1342" y="58"/>
                    </a:lnTo>
                    <a:lnTo>
                      <a:pt x="1393" y="74"/>
                    </a:lnTo>
                    <a:lnTo>
                      <a:pt x="1439" y="97"/>
                    </a:lnTo>
                    <a:lnTo>
                      <a:pt x="1481" y="115"/>
                    </a:lnTo>
                    <a:lnTo>
                      <a:pt x="1523" y="139"/>
                    </a:lnTo>
                    <a:lnTo>
                      <a:pt x="1600" y="189"/>
                    </a:lnTo>
                    <a:lnTo>
                      <a:pt x="1666" y="243"/>
                    </a:lnTo>
                    <a:lnTo>
                      <a:pt x="1720" y="293"/>
                    </a:lnTo>
                    <a:lnTo>
                      <a:pt x="1767" y="347"/>
                    </a:lnTo>
                    <a:lnTo>
                      <a:pt x="1801" y="393"/>
                    </a:lnTo>
                    <a:lnTo>
                      <a:pt x="1831" y="439"/>
                    </a:lnTo>
                    <a:lnTo>
                      <a:pt x="1855" y="478"/>
                    </a:lnTo>
                    <a:lnTo>
                      <a:pt x="1870" y="505"/>
                    </a:lnTo>
                    <a:lnTo>
                      <a:pt x="1883" y="532"/>
                    </a:lnTo>
                    <a:lnTo>
                      <a:pt x="1393" y="532"/>
                    </a:lnTo>
                    <a:lnTo>
                      <a:pt x="1385" y="516"/>
                    </a:lnTo>
                    <a:lnTo>
                      <a:pt x="1362" y="478"/>
                    </a:lnTo>
                    <a:lnTo>
                      <a:pt x="1323" y="428"/>
                    </a:lnTo>
                    <a:lnTo>
                      <a:pt x="1296" y="397"/>
                    </a:lnTo>
                    <a:lnTo>
                      <a:pt x="1265" y="366"/>
                    </a:lnTo>
                    <a:lnTo>
                      <a:pt x="1230" y="339"/>
                    </a:lnTo>
                    <a:lnTo>
                      <a:pt x="1188" y="308"/>
                    </a:lnTo>
                    <a:lnTo>
                      <a:pt x="1142" y="285"/>
                    </a:lnTo>
                    <a:lnTo>
                      <a:pt x="1092" y="262"/>
                    </a:lnTo>
                    <a:lnTo>
                      <a:pt x="1033" y="247"/>
                    </a:lnTo>
                    <a:lnTo>
                      <a:pt x="972" y="235"/>
                    </a:lnTo>
                    <a:lnTo>
                      <a:pt x="902" y="228"/>
                    </a:lnTo>
                    <a:lnTo>
                      <a:pt x="829" y="231"/>
                    </a:lnTo>
                    <a:lnTo>
                      <a:pt x="756" y="243"/>
                    </a:lnTo>
                    <a:lnTo>
                      <a:pt x="691" y="258"/>
                    </a:lnTo>
                    <a:lnTo>
                      <a:pt x="636" y="282"/>
                    </a:lnTo>
                    <a:lnTo>
                      <a:pt x="591" y="305"/>
                    </a:lnTo>
                    <a:lnTo>
                      <a:pt x="548" y="335"/>
                    </a:lnTo>
                    <a:lnTo>
                      <a:pt x="517" y="366"/>
                    </a:lnTo>
                    <a:lnTo>
                      <a:pt x="490" y="401"/>
                    </a:lnTo>
                    <a:lnTo>
                      <a:pt x="467" y="432"/>
                    </a:lnTo>
                    <a:lnTo>
                      <a:pt x="451" y="466"/>
                    </a:lnTo>
                    <a:lnTo>
                      <a:pt x="436" y="497"/>
                    </a:lnTo>
                    <a:lnTo>
                      <a:pt x="428" y="527"/>
                    </a:lnTo>
                    <a:lnTo>
                      <a:pt x="421" y="555"/>
                    </a:lnTo>
                    <a:lnTo>
                      <a:pt x="417" y="593"/>
                    </a:lnTo>
                    <a:lnTo>
                      <a:pt x="417" y="604"/>
                    </a:lnTo>
                    <a:lnTo>
                      <a:pt x="0" y="6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6" name="Freeform 70"/>
              <p:cNvSpPr>
                <a:spLocks/>
              </p:cNvSpPr>
              <p:nvPr/>
            </p:nvSpPr>
            <p:spPr bwMode="auto">
              <a:xfrm>
                <a:off x="5052" y="1545"/>
                <a:ext cx="252" cy="173"/>
              </a:xfrm>
              <a:custGeom>
                <a:avLst/>
                <a:gdLst>
                  <a:gd name="T0" fmla="*/ 3786 w 3790"/>
                  <a:gd name="T1" fmla="*/ 2249 h 2603"/>
                  <a:gd name="T2" fmla="*/ 3770 w 3790"/>
                  <a:gd name="T3" fmla="*/ 2326 h 2603"/>
                  <a:gd name="T4" fmla="*/ 3743 w 3790"/>
                  <a:gd name="T5" fmla="*/ 2399 h 2603"/>
                  <a:gd name="T6" fmla="*/ 3698 w 3790"/>
                  <a:gd name="T7" fmla="*/ 2461 h 2603"/>
                  <a:gd name="T8" fmla="*/ 3647 w 3790"/>
                  <a:gd name="T9" fmla="*/ 2515 h 2603"/>
                  <a:gd name="T10" fmla="*/ 3582 w 3790"/>
                  <a:gd name="T11" fmla="*/ 2557 h 2603"/>
                  <a:gd name="T12" fmla="*/ 3512 w 3790"/>
                  <a:gd name="T13" fmla="*/ 2588 h 2603"/>
                  <a:gd name="T14" fmla="*/ 3435 w 3790"/>
                  <a:gd name="T15" fmla="*/ 2603 h 2603"/>
                  <a:gd name="T16" fmla="*/ 393 w 3790"/>
                  <a:gd name="T17" fmla="*/ 2603 h 2603"/>
                  <a:gd name="T18" fmla="*/ 316 w 3790"/>
                  <a:gd name="T19" fmla="*/ 2595 h 2603"/>
                  <a:gd name="T20" fmla="*/ 239 w 3790"/>
                  <a:gd name="T21" fmla="*/ 2572 h 2603"/>
                  <a:gd name="T22" fmla="*/ 173 w 3790"/>
                  <a:gd name="T23" fmla="*/ 2538 h 2603"/>
                  <a:gd name="T24" fmla="*/ 116 w 3790"/>
                  <a:gd name="T25" fmla="*/ 2488 h 2603"/>
                  <a:gd name="T26" fmla="*/ 66 w 3790"/>
                  <a:gd name="T27" fmla="*/ 2430 h 2603"/>
                  <a:gd name="T28" fmla="*/ 30 w 3790"/>
                  <a:gd name="T29" fmla="*/ 2364 h 2603"/>
                  <a:gd name="T30" fmla="*/ 7 w 3790"/>
                  <a:gd name="T31" fmla="*/ 2287 h 2603"/>
                  <a:gd name="T32" fmla="*/ 0 w 3790"/>
                  <a:gd name="T33" fmla="*/ 2210 h 2603"/>
                  <a:gd name="T34" fmla="*/ 0 w 3790"/>
                  <a:gd name="T35" fmla="*/ 354 h 2603"/>
                  <a:gd name="T36" fmla="*/ 15 w 3790"/>
                  <a:gd name="T37" fmla="*/ 277 h 2603"/>
                  <a:gd name="T38" fmla="*/ 46 w 3790"/>
                  <a:gd name="T39" fmla="*/ 208 h 2603"/>
                  <a:gd name="T40" fmla="*/ 89 w 3790"/>
                  <a:gd name="T41" fmla="*/ 142 h 2603"/>
                  <a:gd name="T42" fmla="*/ 143 w 3790"/>
                  <a:gd name="T43" fmla="*/ 88 h 2603"/>
                  <a:gd name="T44" fmla="*/ 204 w 3790"/>
                  <a:gd name="T45" fmla="*/ 46 h 2603"/>
                  <a:gd name="T46" fmla="*/ 277 w 3790"/>
                  <a:gd name="T47" fmla="*/ 19 h 2603"/>
                  <a:gd name="T48" fmla="*/ 354 w 3790"/>
                  <a:gd name="T49" fmla="*/ 4 h 2603"/>
                  <a:gd name="T50" fmla="*/ 3393 w 3790"/>
                  <a:gd name="T51" fmla="*/ 0 h 2603"/>
                  <a:gd name="T52" fmla="*/ 3474 w 3790"/>
                  <a:gd name="T53" fmla="*/ 7 h 2603"/>
                  <a:gd name="T54" fmla="*/ 3547 w 3790"/>
                  <a:gd name="T55" fmla="*/ 30 h 2603"/>
                  <a:gd name="T56" fmla="*/ 3616 w 3790"/>
                  <a:gd name="T57" fmla="*/ 68 h 2603"/>
                  <a:gd name="T58" fmla="*/ 3675 w 3790"/>
                  <a:gd name="T59" fmla="*/ 115 h 2603"/>
                  <a:gd name="T60" fmla="*/ 3720 w 3790"/>
                  <a:gd name="T61" fmla="*/ 173 h 2603"/>
                  <a:gd name="T62" fmla="*/ 3759 w 3790"/>
                  <a:gd name="T63" fmla="*/ 242 h 2603"/>
                  <a:gd name="T64" fmla="*/ 3783 w 3790"/>
                  <a:gd name="T65" fmla="*/ 315 h 2603"/>
                  <a:gd name="T66" fmla="*/ 3790 w 3790"/>
                  <a:gd name="T67" fmla="*/ 396 h 2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90" h="2603">
                    <a:moveTo>
                      <a:pt x="3790" y="2210"/>
                    </a:moveTo>
                    <a:lnTo>
                      <a:pt x="3786" y="2249"/>
                    </a:lnTo>
                    <a:lnTo>
                      <a:pt x="3783" y="2287"/>
                    </a:lnTo>
                    <a:lnTo>
                      <a:pt x="3770" y="2326"/>
                    </a:lnTo>
                    <a:lnTo>
                      <a:pt x="3759" y="2364"/>
                    </a:lnTo>
                    <a:lnTo>
                      <a:pt x="3743" y="2399"/>
                    </a:lnTo>
                    <a:lnTo>
                      <a:pt x="3720" y="2430"/>
                    </a:lnTo>
                    <a:lnTo>
                      <a:pt x="3698" y="2461"/>
                    </a:lnTo>
                    <a:lnTo>
                      <a:pt x="3675" y="2488"/>
                    </a:lnTo>
                    <a:lnTo>
                      <a:pt x="3647" y="2515"/>
                    </a:lnTo>
                    <a:lnTo>
                      <a:pt x="3616" y="2538"/>
                    </a:lnTo>
                    <a:lnTo>
                      <a:pt x="3582" y="2557"/>
                    </a:lnTo>
                    <a:lnTo>
                      <a:pt x="3547" y="2572"/>
                    </a:lnTo>
                    <a:lnTo>
                      <a:pt x="3512" y="2588"/>
                    </a:lnTo>
                    <a:lnTo>
                      <a:pt x="3474" y="2595"/>
                    </a:lnTo>
                    <a:lnTo>
                      <a:pt x="3435" y="2603"/>
                    </a:lnTo>
                    <a:lnTo>
                      <a:pt x="3393" y="2603"/>
                    </a:lnTo>
                    <a:lnTo>
                      <a:pt x="393" y="2603"/>
                    </a:lnTo>
                    <a:lnTo>
                      <a:pt x="354" y="2603"/>
                    </a:lnTo>
                    <a:lnTo>
                      <a:pt x="316" y="2595"/>
                    </a:lnTo>
                    <a:lnTo>
                      <a:pt x="277" y="2588"/>
                    </a:lnTo>
                    <a:lnTo>
                      <a:pt x="239" y="2572"/>
                    </a:lnTo>
                    <a:lnTo>
                      <a:pt x="204" y="2557"/>
                    </a:lnTo>
                    <a:lnTo>
                      <a:pt x="173" y="2538"/>
                    </a:lnTo>
                    <a:lnTo>
                      <a:pt x="143" y="2515"/>
                    </a:lnTo>
                    <a:lnTo>
                      <a:pt x="116" y="2488"/>
                    </a:lnTo>
                    <a:lnTo>
                      <a:pt x="89" y="2461"/>
                    </a:lnTo>
                    <a:lnTo>
                      <a:pt x="66" y="2430"/>
                    </a:lnTo>
                    <a:lnTo>
                      <a:pt x="46" y="2399"/>
                    </a:lnTo>
                    <a:lnTo>
                      <a:pt x="30" y="2364"/>
                    </a:lnTo>
                    <a:lnTo>
                      <a:pt x="15" y="2326"/>
                    </a:lnTo>
                    <a:lnTo>
                      <a:pt x="7" y="2287"/>
                    </a:lnTo>
                    <a:lnTo>
                      <a:pt x="0" y="2249"/>
                    </a:lnTo>
                    <a:lnTo>
                      <a:pt x="0" y="2210"/>
                    </a:lnTo>
                    <a:lnTo>
                      <a:pt x="0" y="396"/>
                    </a:lnTo>
                    <a:lnTo>
                      <a:pt x="0" y="354"/>
                    </a:lnTo>
                    <a:lnTo>
                      <a:pt x="7" y="315"/>
                    </a:lnTo>
                    <a:lnTo>
                      <a:pt x="15" y="277"/>
                    </a:lnTo>
                    <a:lnTo>
                      <a:pt x="30" y="242"/>
                    </a:lnTo>
                    <a:lnTo>
                      <a:pt x="46" y="208"/>
                    </a:lnTo>
                    <a:lnTo>
                      <a:pt x="66" y="173"/>
                    </a:lnTo>
                    <a:lnTo>
                      <a:pt x="89" y="142"/>
                    </a:lnTo>
                    <a:lnTo>
                      <a:pt x="116" y="115"/>
                    </a:lnTo>
                    <a:lnTo>
                      <a:pt x="143" y="88"/>
                    </a:lnTo>
                    <a:lnTo>
                      <a:pt x="173" y="68"/>
                    </a:lnTo>
                    <a:lnTo>
                      <a:pt x="204" y="46"/>
                    </a:lnTo>
                    <a:lnTo>
                      <a:pt x="239" y="30"/>
                    </a:lnTo>
                    <a:lnTo>
                      <a:pt x="277" y="19"/>
                    </a:lnTo>
                    <a:lnTo>
                      <a:pt x="316" y="7"/>
                    </a:lnTo>
                    <a:lnTo>
                      <a:pt x="354" y="4"/>
                    </a:lnTo>
                    <a:lnTo>
                      <a:pt x="393" y="0"/>
                    </a:lnTo>
                    <a:lnTo>
                      <a:pt x="3393" y="0"/>
                    </a:lnTo>
                    <a:lnTo>
                      <a:pt x="3435" y="4"/>
                    </a:lnTo>
                    <a:lnTo>
                      <a:pt x="3474" y="7"/>
                    </a:lnTo>
                    <a:lnTo>
                      <a:pt x="3512" y="19"/>
                    </a:lnTo>
                    <a:lnTo>
                      <a:pt x="3547" y="30"/>
                    </a:lnTo>
                    <a:lnTo>
                      <a:pt x="3582" y="46"/>
                    </a:lnTo>
                    <a:lnTo>
                      <a:pt x="3616" y="68"/>
                    </a:lnTo>
                    <a:lnTo>
                      <a:pt x="3647" y="88"/>
                    </a:lnTo>
                    <a:lnTo>
                      <a:pt x="3675" y="115"/>
                    </a:lnTo>
                    <a:lnTo>
                      <a:pt x="3698" y="142"/>
                    </a:lnTo>
                    <a:lnTo>
                      <a:pt x="3720" y="173"/>
                    </a:lnTo>
                    <a:lnTo>
                      <a:pt x="3743" y="208"/>
                    </a:lnTo>
                    <a:lnTo>
                      <a:pt x="3759" y="242"/>
                    </a:lnTo>
                    <a:lnTo>
                      <a:pt x="3770" y="277"/>
                    </a:lnTo>
                    <a:lnTo>
                      <a:pt x="3783" y="315"/>
                    </a:lnTo>
                    <a:lnTo>
                      <a:pt x="3786" y="354"/>
                    </a:lnTo>
                    <a:lnTo>
                      <a:pt x="3790" y="396"/>
                    </a:lnTo>
                    <a:lnTo>
                      <a:pt x="3790" y="22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7" name="Freeform 71"/>
              <p:cNvSpPr>
                <a:spLocks/>
              </p:cNvSpPr>
              <p:nvPr/>
            </p:nvSpPr>
            <p:spPr bwMode="auto">
              <a:xfrm>
                <a:off x="5056" y="1552"/>
                <a:ext cx="223" cy="153"/>
              </a:xfrm>
              <a:custGeom>
                <a:avLst/>
                <a:gdLst>
                  <a:gd name="T0" fmla="*/ 3339 w 3339"/>
                  <a:gd name="T1" fmla="*/ 1984 h 2296"/>
                  <a:gd name="T2" fmla="*/ 3323 w 3339"/>
                  <a:gd name="T3" fmla="*/ 2053 h 2296"/>
                  <a:gd name="T4" fmla="*/ 3300 w 3339"/>
                  <a:gd name="T5" fmla="*/ 2115 h 2296"/>
                  <a:gd name="T6" fmla="*/ 3262 w 3339"/>
                  <a:gd name="T7" fmla="*/ 2169 h 2296"/>
                  <a:gd name="T8" fmla="*/ 3216 w 3339"/>
                  <a:gd name="T9" fmla="*/ 2219 h 2296"/>
                  <a:gd name="T10" fmla="*/ 3158 w 3339"/>
                  <a:gd name="T11" fmla="*/ 2253 h 2296"/>
                  <a:gd name="T12" fmla="*/ 3096 w 3339"/>
                  <a:gd name="T13" fmla="*/ 2280 h 2296"/>
                  <a:gd name="T14" fmla="*/ 3026 w 3339"/>
                  <a:gd name="T15" fmla="*/ 2296 h 2296"/>
                  <a:gd name="T16" fmla="*/ 351 w 3339"/>
                  <a:gd name="T17" fmla="*/ 2296 h 2296"/>
                  <a:gd name="T18" fmla="*/ 277 w 3339"/>
                  <a:gd name="T19" fmla="*/ 2288 h 2296"/>
                  <a:gd name="T20" fmla="*/ 212 w 3339"/>
                  <a:gd name="T21" fmla="*/ 2269 h 2296"/>
                  <a:gd name="T22" fmla="*/ 154 w 3339"/>
                  <a:gd name="T23" fmla="*/ 2237 h 2296"/>
                  <a:gd name="T24" fmla="*/ 104 w 3339"/>
                  <a:gd name="T25" fmla="*/ 2196 h 2296"/>
                  <a:gd name="T26" fmla="*/ 61 w 3339"/>
                  <a:gd name="T27" fmla="*/ 2142 h 2296"/>
                  <a:gd name="T28" fmla="*/ 27 w 3339"/>
                  <a:gd name="T29" fmla="*/ 2083 h 2296"/>
                  <a:gd name="T30" fmla="*/ 7 w 3339"/>
                  <a:gd name="T31" fmla="*/ 2019 h 2296"/>
                  <a:gd name="T32" fmla="*/ 0 w 3339"/>
                  <a:gd name="T33" fmla="*/ 1949 h 2296"/>
                  <a:gd name="T34" fmla="*/ 4 w 3339"/>
                  <a:gd name="T35" fmla="*/ 312 h 2296"/>
                  <a:gd name="T36" fmla="*/ 16 w 3339"/>
                  <a:gd name="T37" fmla="*/ 247 h 2296"/>
                  <a:gd name="T38" fmla="*/ 43 w 3339"/>
                  <a:gd name="T39" fmla="*/ 185 h 2296"/>
                  <a:gd name="T40" fmla="*/ 81 w 3339"/>
                  <a:gd name="T41" fmla="*/ 127 h 2296"/>
                  <a:gd name="T42" fmla="*/ 127 w 3339"/>
                  <a:gd name="T43" fmla="*/ 81 h 2296"/>
                  <a:gd name="T44" fmla="*/ 181 w 3339"/>
                  <a:gd name="T45" fmla="*/ 43 h 2296"/>
                  <a:gd name="T46" fmla="*/ 247 w 3339"/>
                  <a:gd name="T47" fmla="*/ 16 h 2296"/>
                  <a:gd name="T48" fmla="*/ 313 w 3339"/>
                  <a:gd name="T49" fmla="*/ 4 h 2296"/>
                  <a:gd name="T50" fmla="*/ 2992 w 3339"/>
                  <a:gd name="T51" fmla="*/ 0 h 2296"/>
                  <a:gd name="T52" fmla="*/ 3062 w 3339"/>
                  <a:gd name="T53" fmla="*/ 8 h 2296"/>
                  <a:gd name="T54" fmla="*/ 3128 w 3339"/>
                  <a:gd name="T55" fmla="*/ 27 h 2296"/>
                  <a:gd name="T56" fmla="*/ 3189 w 3339"/>
                  <a:gd name="T57" fmla="*/ 62 h 2296"/>
                  <a:gd name="T58" fmla="*/ 3239 w 3339"/>
                  <a:gd name="T59" fmla="*/ 104 h 2296"/>
                  <a:gd name="T60" fmla="*/ 3282 w 3339"/>
                  <a:gd name="T61" fmla="*/ 154 h 2296"/>
                  <a:gd name="T62" fmla="*/ 3312 w 3339"/>
                  <a:gd name="T63" fmla="*/ 212 h 2296"/>
                  <a:gd name="T64" fmla="*/ 3335 w 3339"/>
                  <a:gd name="T65" fmla="*/ 278 h 2296"/>
                  <a:gd name="T66" fmla="*/ 3339 w 3339"/>
                  <a:gd name="T67" fmla="*/ 351 h 2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39" h="2296">
                    <a:moveTo>
                      <a:pt x="3339" y="1949"/>
                    </a:moveTo>
                    <a:lnTo>
                      <a:pt x="3339" y="1984"/>
                    </a:lnTo>
                    <a:lnTo>
                      <a:pt x="3335" y="2019"/>
                    </a:lnTo>
                    <a:lnTo>
                      <a:pt x="3323" y="2053"/>
                    </a:lnTo>
                    <a:lnTo>
                      <a:pt x="3312" y="2083"/>
                    </a:lnTo>
                    <a:lnTo>
                      <a:pt x="3300" y="2115"/>
                    </a:lnTo>
                    <a:lnTo>
                      <a:pt x="3282" y="2142"/>
                    </a:lnTo>
                    <a:lnTo>
                      <a:pt x="3262" y="2169"/>
                    </a:lnTo>
                    <a:lnTo>
                      <a:pt x="3239" y="2196"/>
                    </a:lnTo>
                    <a:lnTo>
                      <a:pt x="3216" y="2219"/>
                    </a:lnTo>
                    <a:lnTo>
                      <a:pt x="3189" y="2237"/>
                    </a:lnTo>
                    <a:lnTo>
                      <a:pt x="3158" y="2253"/>
                    </a:lnTo>
                    <a:lnTo>
                      <a:pt x="3128" y="2269"/>
                    </a:lnTo>
                    <a:lnTo>
                      <a:pt x="3096" y="2280"/>
                    </a:lnTo>
                    <a:lnTo>
                      <a:pt x="3062" y="2288"/>
                    </a:lnTo>
                    <a:lnTo>
                      <a:pt x="3026" y="2296"/>
                    </a:lnTo>
                    <a:lnTo>
                      <a:pt x="2992" y="2296"/>
                    </a:lnTo>
                    <a:lnTo>
                      <a:pt x="351" y="2296"/>
                    </a:lnTo>
                    <a:lnTo>
                      <a:pt x="313" y="2296"/>
                    </a:lnTo>
                    <a:lnTo>
                      <a:pt x="277" y="2288"/>
                    </a:lnTo>
                    <a:lnTo>
                      <a:pt x="247" y="2280"/>
                    </a:lnTo>
                    <a:lnTo>
                      <a:pt x="212" y="2269"/>
                    </a:lnTo>
                    <a:lnTo>
                      <a:pt x="181" y="2253"/>
                    </a:lnTo>
                    <a:lnTo>
                      <a:pt x="154" y="2237"/>
                    </a:lnTo>
                    <a:lnTo>
                      <a:pt x="127" y="2219"/>
                    </a:lnTo>
                    <a:lnTo>
                      <a:pt x="104" y="2196"/>
                    </a:lnTo>
                    <a:lnTo>
                      <a:pt x="81" y="2169"/>
                    </a:lnTo>
                    <a:lnTo>
                      <a:pt x="61" y="2142"/>
                    </a:lnTo>
                    <a:lnTo>
                      <a:pt x="43" y="2115"/>
                    </a:lnTo>
                    <a:lnTo>
                      <a:pt x="27" y="2083"/>
                    </a:lnTo>
                    <a:lnTo>
                      <a:pt x="16" y="2053"/>
                    </a:lnTo>
                    <a:lnTo>
                      <a:pt x="7" y="2019"/>
                    </a:lnTo>
                    <a:lnTo>
                      <a:pt x="4" y="1984"/>
                    </a:lnTo>
                    <a:lnTo>
                      <a:pt x="0" y="1949"/>
                    </a:lnTo>
                    <a:lnTo>
                      <a:pt x="0" y="351"/>
                    </a:lnTo>
                    <a:lnTo>
                      <a:pt x="4" y="312"/>
                    </a:lnTo>
                    <a:lnTo>
                      <a:pt x="7" y="278"/>
                    </a:lnTo>
                    <a:lnTo>
                      <a:pt x="16" y="247"/>
                    </a:lnTo>
                    <a:lnTo>
                      <a:pt x="27" y="212"/>
                    </a:lnTo>
                    <a:lnTo>
                      <a:pt x="43" y="185"/>
                    </a:lnTo>
                    <a:lnTo>
                      <a:pt x="61" y="154"/>
                    </a:lnTo>
                    <a:lnTo>
                      <a:pt x="81" y="127"/>
                    </a:lnTo>
                    <a:lnTo>
                      <a:pt x="104" y="104"/>
                    </a:lnTo>
                    <a:lnTo>
                      <a:pt x="127" y="81"/>
                    </a:lnTo>
                    <a:lnTo>
                      <a:pt x="154" y="62"/>
                    </a:lnTo>
                    <a:lnTo>
                      <a:pt x="181" y="43"/>
                    </a:lnTo>
                    <a:lnTo>
                      <a:pt x="212" y="27"/>
                    </a:lnTo>
                    <a:lnTo>
                      <a:pt x="247" y="16"/>
                    </a:lnTo>
                    <a:lnTo>
                      <a:pt x="277" y="8"/>
                    </a:lnTo>
                    <a:lnTo>
                      <a:pt x="313" y="4"/>
                    </a:lnTo>
                    <a:lnTo>
                      <a:pt x="351" y="0"/>
                    </a:lnTo>
                    <a:lnTo>
                      <a:pt x="2992" y="0"/>
                    </a:lnTo>
                    <a:lnTo>
                      <a:pt x="3026" y="4"/>
                    </a:lnTo>
                    <a:lnTo>
                      <a:pt x="3062" y="8"/>
                    </a:lnTo>
                    <a:lnTo>
                      <a:pt x="3096" y="16"/>
                    </a:lnTo>
                    <a:lnTo>
                      <a:pt x="3128" y="27"/>
                    </a:lnTo>
                    <a:lnTo>
                      <a:pt x="3158" y="43"/>
                    </a:lnTo>
                    <a:lnTo>
                      <a:pt x="3189" y="62"/>
                    </a:lnTo>
                    <a:lnTo>
                      <a:pt x="3216" y="81"/>
                    </a:lnTo>
                    <a:lnTo>
                      <a:pt x="3239" y="104"/>
                    </a:lnTo>
                    <a:lnTo>
                      <a:pt x="3262" y="127"/>
                    </a:lnTo>
                    <a:lnTo>
                      <a:pt x="3282" y="154"/>
                    </a:lnTo>
                    <a:lnTo>
                      <a:pt x="3300" y="185"/>
                    </a:lnTo>
                    <a:lnTo>
                      <a:pt x="3312" y="212"/>
                    </a:lnTo>
                    <a:lnTo>
                      <a:pt x="3323" y="247"/>
                    </a:lnTo>
                    <a:lnTo>
                      <a:pt x="3335" y="278"/>
                    </a:lnTo>
                    <a:lnTo>
                      <a:pt x="3339" y="312"/>
                    </a:lnTo>
                    <a:lnTo>
                      <a:pt x="3339" y="351"/>
                    </a:lnTo>
                    <a:lnTo>
                      <a:pt x="3339" y="194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8" name="Freeform 72"/>
              <p:cNvSpPr>
                <a:spLocks/>
              </p:cNvSpPr>
              <p:nvPr/>
            </p:nvSpPr>
            <p:spPr bwMode="auto">
              <a:xfrm>
                <a:off x="5056" y="1552"/>
                <a:ext cx="217" cy="75"/>
              </a:xfrm>
              <a:custGeom>
                <a:avLst/>
                <a:gdLst>
                  <a:gd name="T0" fmla="*/ 354 w 3250"/>
                  <a:gd name="T1" fmla="*/ 228 h 1117"/>
                  <a:gd name="T2" fmla="*/ 354 w 3250"/>
                  <a:gd name="T3" fmla="*/ 212 h 1117"/>
                  <a:gd name="T4" fmla="*/ 354 w 3250"/>
                  <a:gd name="T5" fmla="*/ 201 h 1117"/>
                  <a:gd name="T6" fmla="*/ 358 w 3250"/>
                  <a:gd name="T7" fmla="*/ 189 h 1117"/>
                  <a:gd name="T8" fmla="*/ 363 w 3250"/>
                  <a:gd name="T9" fmla="*/ 177 h 1117"/>
                  <a:gd name="T10" fmla="*/ 370 w 3250"/>
                  <a:gd name="T11" fmla="*/ 166 h 1117"/>
                  <a:gd name="T12" fmla="*/ 385 w 3250"/>
                  <a:gd name="T13" fmla="*/ 154 h 1117"/>
                  <a:gd name="T14" fmla="*/ 417 w 3250"/>
                  <a:gd name="T15" fmla="*/ 135 h 1117"/>
                  <a:gd name="T16" fmla="*/ 458 w 3250"/>
                  <a:gd name="T17" fmla="*/ 120 h 1117"/>
                  <a:gd name="T18" fmla="*/ 513 w 3250"/>
                  <a:gd name="T19" fmla="*/ 104 h 1117"/>
                  <a:gd name="T20" fmla="*/ 571 w 3250"/>
                  <a:gd name="T21" fmla="*/ 93 h 1117"/>
                  <a:gd name="T22" fmla="*/ 644 w 3250"/>
                  <a:gd name="T23" fmla="*/ 81 h 1117"/>
                  <a:gd name="T24" fmla="*/ 721 w 3250"/>
                  <a:gd name="T25" fmla="*/ 73 h 1117"/>
                  <a:gd name="T26" fmla="*/ 806 w 3250"/>
                  <a:gd name="T27" fmla="*/ 62 h 1117"/>
                  <a:gd name="T28" fmla="*/ 995 w 3250"/>
                  <a:gd name="T29" fmla="*/ 54 h 1117"/>
                  <a:gd name="T30" fmla="*/ 1206 w 3250"/>
                  <a:gd name="T31" fmla="*/ 47 h 1117"/>
                  <a:gd name="T32" fmla="*/ 1435 w 3250"/>
                  <a:gd name="T33" fmla="*/ 47 h 1117"/>
                  <a:gd name="T34" fmla="*/ 1673 w 3250"/>
                  <a:gd name="T35" fmla="*/ 50 h 1117"/>
                  <a:gd name="T36" fmla="*/ 1920 w 3250"/>
                  <a:gd name="T37" fmla="*/ 54 h 1117"/>
                  <a:gd name="T38" fmla="*/ 2410 w 3250"/>
                  <a:gd name="T39" fmla="*/ 73 h 1117"/>
                  <a:gd name="T40" fmla="*/ 3250 w 3250"/>
                  <a:gd name="T41" fmla="*/ 111 h 1117"/>
                  <a:gd name="T42" fmla="*/ 3123 w 3250"/>
                  <a:gd name="T43" fmla="*/ 47 h 1117"/>
                  <a:gd name="T44" fmla="*/ 3050 w 3250"/>
                  <a:gd name="T45" fmla="*/ 16 h 1117"/>
                  <a:gd name="T46" fmla="*/ 3019 w 3250"/>
                  <a:gd name="T47" fmla="*/ 4 h 1117"/>
                  <a:gd name="T48" fmla="*/ 2992 w 3250"/>
                  <a:gd name="T49" fmla="*/ 0 h 1117"/>
                  <a:gd name="T50" fmla="*/ 351 w 3250"/>
                  <a:gd name="T51" fmla="*/ 0 h 1117"/>
                  <a:gd name="T52" fmla="*/ 313 w 3250"/>
                  <a:gd name="T53" fmla="*/ 4 h 1117"/>
                  <a:gd name="T54" fmla="*/ 277 w 3250"/>
                  <a:gd name="T55" fmla="*/ 8 h 1117"/>
                  <a:gd name="T56" fmla="*/ 247 w 3250"/>
                  <a:gd name="T57" fmla="*/ 16 h 1117"/>
                  <a:gd name="T58" fmla="*/ 212 w 3250"/>
                  <a:gd name="T59" fmla="*/ 27 h 1117"/>
                  <a:gd name="T60" fmla="*/ 181 w 3250"/>
                  <a:gd name="T61" fmla="*/ 43 h 1117"/>
                  <a:gd name="T62" fmla="*/ 154 w 3250"/>
                  <a:gd name="T63" fmla="*/ 62 h 1117"/>
                  <a:gd name="T64" fmla="*/ 127 w 3250"/>
                  <a:gd name="T65" fmla="*/ 81 h 1117"/>
                  <a:gd name="T66" fmla="*/ 104 w 3250"/>
                  <a:gd name="T67" fmla="*/ 104 h 1117"/>
                  <a:gd name="T68" fmla="*/ 81 w 3250"/>
                  <a:gd name="T69" fmla="*/ 127 h 1117"/>
                  <a:gd name="T70" fmla="*/ 61 w 3250"/>
                  <a:gd name="T71" fmla="*/ 154 h 1117"/>
                  <a:gd name="T72" fmla="*/ 43 w 3250"/>
                  <a:gd name="T73" fmla="*/ 185 h 1117"/>
                  <a:gd name="T74" fmla="*/ 27 w 3250"/>
                  <a:gd name="T75" fmla="*/ 212 h 1117"/>
                  <a:gd name="T76" fmla="*/ 16 w 3250"/>
                  <a:gd name="T77" fmla="*/ 247 h 1117"/>
                  <a:gd name="T78" fmla="*/ 7 w 3250"/>
                  <a:gd name="T79" fmla="*/ 278 h 1117"/>
                  <a:gd name="T80" fmla="*/ 4 w 3250"/>
                  <a:gd name="T81" fmla="*/ 312 h 1117"/>
                  <a:gd name="T82" fmla="*/ 0 w 3250"/>
                  <a:gd name="T83" fmla="*/ 351 h 1117"/>
                  <a:gd name="T84" fmla="*/ 0 w 3250"/>
                  <a:gd name="T85" fmla="*/ 1117 h 1117"/>
                  <a:gd name="T86" fmla="*/ 23 w 3250"/>
                  <a:gd name="T87" fmla="*/ 1064 h 1117"/>
                  <a:gd name="T88" fmla="*/ 43 w 3250"/>
                  <a:gd name="T89" fmla="*/ 1001 h 1117"/>
                  <a:gd name="T90" fmla="*/ 57 w 3250"/>
                  <a:gd name="T91" fmla="*/ 940 h 1117"/>
                  <a:gd name="T92" fmla="*/ 70 w 3250"/>
                  <a:gd name="T93" fmla="*/ 878 h 1117"/>
                  <a:gd name="T94" fmla="*/ 93 w 3250"/>
                  <a:gd name="T95" fmla="*/ 751 h 1117"/>
                  <a:gd name="T96" fmla="*/ 116 w 3250"/>
                  <a:gd name="T97" fmla="*/ 625 h 1117"/>
                  <a:gd name="T98" fmla="*/ 131 w 3250"/>
                  <a:gd name="T99" fmla="*/ 562 h 1117"/>
                  <a:gd name="T100" fmla="*/ 147 w 3250"/>
                  <a:gd name="T101" fmla="*/ 505 h 1117"/>
                  <a:gd name="T102" fmla="*/ 170 w 3250"/>
                  <a:gd name="T103" fmla="*/ 447 h 1117"/>
                  <a:gd name="T104" fmla="*/ 193 w 3250"/>
                  <a:gd name="T105" fmla="*/ 394 h 1117"/>
                  <a:gd name="T106" fmla="*/ 224 w 3250"/>
                  <a:gd name="T107" fmla="*/ 344 h 1117"/>
                  <a:gd name="T108" fmla="*/ 263 w 3250"/>
                  <a:gd name="T109" fmla="*/ 301 h 1117"/>
                  <a:gd name="T110" fmla="*/ 304 w 3250"/>
                  <a:gd name="T111" fmla="*/ 258 h 1117"/>
                  <a:gd name="T112" fmla="*/ 327 w 3250"/>
                  <a:gd name="T113" fmla="*/ 243 h 1117"/>
                  <a:gd name="T114" fmla="*/ 354 w 3250"/>
                  <a:gd name="T115" fmla="*/ 228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0" h="1117">
                    <a:moveTo>
                      <a:pt x="354" y="228"/>
                    </a:moveTo>
                    <a:lnTo>
                      <a:pt x="354" y="212"/>
                    </a:lnTo>
                    <a:lnTo>
                      <a:pt x="354" y="201"/>
                    </a:lnTo>
                    <a:lnTo>
                      <a:pt x="358" y="189"/>
                    </a:lnTo>
                    <a:lnTo>
                      <a:pt x="363" y="177"/>
                    </a:lnTo>
                    <a:lnTo>
                      <a:pt x="370" y="166"/>
                    </a:lnTo>
                    <a:lnTo>
                      <a:pt x="385" y="154"/>
                    </a:lnTo>
                    <a:lnTo>
                      <a:pt x="417" y="135"/>
                    </a:lnTo>
                    <a:lnTo>
                      <a:pt x="458" y="120"/>
                    </a:lnTo>
                    <a:lnTo>
                      <a:pt x="513" y="104"/>
                    </a:lnTo>
                    <a:lnTo>
                      <a:pt x="571" y="93"/>
                    </a:lnTo>
                    <a:lnTo>
                      <a:pt x="644" y="81"/>
                    </a:lnTo>
                    <a:lnTo>
                      <a:pt x="721" y="73"/>
                    </a:lnTo>
                    <a:lnTo>
                      <a:pt x="806" y="62"/>
                    </a:lnTo>
                    <a:lnTo>
                      <a:pt x="995" y="54"/>
                    </a:lnTo>
                    <a:lnTo>
                      <a:pt x="1206" y="47"/>
                    </a:lnTo>
                    <a:lnTo>
                      <a:pt x="1435" y="47"/>
                    </a:lnTo>
                    <a:lnTo>
                      <a:pt x="1673" y="50"/>
                    </a:lnTo>
                    <a:lnTo>
                      <a:pt x="1920" y="54"/>
                    </a:lnTo>
                    <a:lnTo>
                      <a:pt x="2410" y="73"/>
                    </a:lnTo>
                    <a:lnTo>
                      <a:pt x="3250" y="111"/>
                    </a:lnTo>
                    <a:lnTo>
                      <a:pt x="3123" y="47"/>
                    </a:lnTo>
                    <a:lnTo>
                      <a:pt x="3050" y="16"/>
                    </a:lnTo>
                    <a:lnTo>
                      <a:pt x="3019" y="4"/>
                    </a:lnTo>
                    <a:lnTo>
                      <a:pt x="2992" y="0"/>
                    </a:lnTo>
                    <a:lnTo>
                      <a:pt x="351" y="0"/>
                    </a:lnTo>
                    <a:lnTo>
                      <a:pt x="313" y="4"/>
                    </a:lnTo>
                    <a:lnTo>
                      <a:pt x="277" y="8"/>
                    </a:lnTo>
                    <a:lnTo>
                      <a:pt x="247" y="16"/>
                    </a:lnTo>
                    <a:lnTo>
                      <a:pt x="212" y="27"/>
                    </a:lnTo>
                    <a:lnTo>
                      <a:pt x="181" y="43"/>
                    </a:lnTo>
                    <a:lnTo>
                      <a:pt x="154" y="62"/>
                    </a:lnTo>
                    <a:lnTo>
                      <a:pt x="127" y="81"/>
                    </a:lnTo>
                    <a:lnTo>
                      <a:pt x="104" y="104"/>
                    </a:lnTo>
                    <a:lnTo>
                      <a:pt x="81" y="127"/>
                    </a:lnTo>
                    <a:lnTo>
                      <a:pt x="61" y="154"/>
                    </a:lnTo>
                    <a:lnTo>
                      <a:pt x="43" y="185"/>
                    </a:lnTo>
                    <a:lnTo>
                      <a:pt x="27" y="212"/>
                    </a:lnTo>
                    <a:lnTo>
                      <a:pt x="16" y="247"/>
                    </a:lnTo>
                    <a:lnTo>
                      <a:pt x="7" y="278"/>
                    </a:lnTo>
                    <a:lnTo>
                      <a:pt x="4" y="312"/>
                    </a:lnTo>
                    <a:lnTo>
                      <a:pt x="0" y="351"/>
                    </a:lnTo>
                    <a:lnTo>
                      <a:pt x="0" y="1117"/>
                    </a:lnTo>
                    <a:lnTo>
                      <a:pt x="23" y="1064"/>
                    </a:lnTo>
                    <a:lnTo>
                      <a:pt x="43" y="1001"/>
                    </a:lnTo>
                    <a:lnTo>
                      <a:pt x="57" y="940"/>
                    </a:lnTo>
                    <a:lnTo>
                      <a:pt x="70" y="878"/>
                    </a:lnTo>
                    <a:lnTo>
                      <a:pt x="93" y="751"/>
                    </a:lnTo>
                    <a:lnTo>
                      <a:pt x="116" y="625"/>
                    </a:lnTo>
                    <a:lnTo>
                      <a:pt x="131" y="562"/>
                    </a:lnTo>
                    <a:lnTo>
                      <a:pt x="147" y="505"/>
                    </a:lnTo>
                    <a:lnTo>
                      <a:pt x="170" y="447"/>
                    </a:lnTo>
                    <a:lnTo>
                      <a:pt x="193" y="394"/>
                    </a:lnTo>
                    <a:lnTo>
                      <a:pt x="224" y="344"/>
                    </a:lnTo>
                    <a:lnTo>
                      <a:pt x="263" y="301"/>
                    </a:lnTo>
                    <a:lnTo>
                      <a:pt x="304" y="258"/>
                    </a:lnTo>
                    <a:lnTo>
                      <a:pt x="327" y="243"/>
                    </a:lnTo>
                    <a:lnTo>
                      <a:pt x="354" y="2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9" name="Freeform 73"/>
              <p:cNvSpPr>
                <a:spLocks/>
              </p:cNvSpPr>
              <p:nvPr/>
            </p:nvSpPr>
            <p:spPr bwMode="auto">
              <a:xfrm>
                <a:off x="5142" y="1451"/>
                <a:ext cx="93" cy="103"/>
              </a:xfrm>
              <a:custGeom>
                <a:avLst/>
                <a:gdLst>
                  <a:gd name="T0" fmla="*/ 1097 w 1389"/>
                  <a:gd name="T1" fmla="*/ 1475 h 1552"/>
                  <a:gd name="T2" fmla="*/ 1169 w 1389"/>
                  <a:gd name="T3" fmla="*/ 1468 h 1552"/>
                  <a:gd name="T4" fmla="*/ 1239 w 1389"/>
                  <a:gd name="T5" fmla="*/ 1421 h 1552"/>
                  <a:gd name="T6" fmla="*/ 1292 w 1389"/>
                  <a:gd name="T7" fmla="*/ 1325 h 1552"/>
                  <a:gd name="T8" fmla="*/ 1347 w 1389"/>
                  <a:gd name="T9" fmla="*/ 1136 h 1552"/>
                  <a:gd name="T10" fmla="*/ 1385 w 1389"/>
                  <a:gd name="T11" fmla="*/ 798 h 1552"/>
                  <a:gd name="T12" fmla="*/ 1378 w 1389"/>
                  <a:gd name="T13" fmla="*/ 454 h 1552"/>
                  <a:gd name="T14" fmla="*/ 1358 w 1389"/>
                  <a:gd name="T15" fmla="*/ 339 h 1552"/>
                  <a:gd name="T16" fmla="*/ 1331 w 1389"/>
                  <a:gd name="T17" fmla="*/ 128 h 1552"/>
                  <a:gd name="T18" fmla="*/ 1297 w 1389"/>
                  <a:gd name="T19" fmla="*/ 62 h 1552"/>
                  <a:gd name="T20" fmla="*/ 1208 w 1389"/>
                  <a:gd name="T21" fmla="*/ 27 h 1552"/>
                  <a:gd name="T22" fmla="*/ 945 w 1389"/>
                  <a:gd name="T23" fmla="*/ 0 h 1552"/>
                  <a:gd name="T24" fmla="*/ 664 w 1389"/>
                  <a:gd name="T25" fmla="*/ 8 h 1552"/>
                  <a:gd name="T26" fmla="*/ 567 w 1389"/>
                  <a:gd name="T27" fmla="*/ 12 h 1552"/>
                  <a:gd name="T28" fmla="*/ 506 w 1389"/>
                  <a:gd name="T29" fmla="*/ 96 h 1552"/>
                  <a:gd name="T30" fmla="*/ 433 w 1389"/>
                  <a:gd name="T31" fmla="*/ 212 h 1552"/>
                  <a:gd name="T32" fmla="*/ 387 w 1389"/>
                  <a:gd name="T33" fmla="*/ 382 h 1552"/>
                  <a:gd name="T34" fmla="*/ 344 w 1389"/>
                  <a:gd name="T35" fmla="*/ 551 h 1552"/>
                  <a:gd name="T36" fmla="*/ 294 w 1389"/>
                  <a:gd name="T37" fmla="*/ 635 h 1552"/>
                  <a:gd name="T38" fmla="*/ 116 w 1389"/>
                  <a:gd name="T39" fmla="*/ 816 h 1552"/>
                  <a:gd name="T40" fmla="*/ 47 w 1389"/>
                  <a:gd name="T41" fmla="*/ 905 h 1552"/>
                  <a:gd name="T42" fmla="*/ 9 w 1389"/>
                  <a:gd name="T43" fmla="*/ 1009 h 1552"/>
                  <a:gd name="T44" fmla="*/ 0 w 1389"/>
                  <a:gd name="T45" fmla="*/ 1109 h 1552"/>
                  <a:gd name="T46" fmla="*/ 129 w 1389"/>
                  <a:gd name="T47" fmla="*/ 1086 h 1552"/>
                  <a:gd name="T48" fmla="*/ 270 w 1389"/>
                  <a:gd name="T49" fmla="*/ 1056 h 1552"/>
                  <a:gd name="T50" fmla="*/ 333 w 1389"/>
                  <a:gd name="T51" fmla="*/ 1056 h 1552"/>
                  <a:gd name="T52" fmla="*/ 352 w 1389"/>
                  <a:gd name="T53" fmla="*/ 1147 h 1552"/>
                  <a:gd name="T54" fmla="*/ 329 w 1389"/>
                  <a:gd name="T55" fmla="*/ 1260 h 1552"/>
                  <a:gd name="T56" fmla="*/ 286 w 1389"/>
                  <a:gd name="T57" fmla="*/ 1310 h 1552"/>
                  <a:gd name="T58" fmla="*/ 283 w 1389"/>
                  <a:gd name="T59" fmla="*/ 1364 h 1552"/>
                  <a:gd name="T60" fmla="*/ 313 w 1389"/>
                  <a:gd name="T61" fmla="*/ 1421 h 1552"/>
                  <a:gd name="T62" fmla="*/ 371 w 1389"/>
                  <a:gd name="T63" fmla="*/ 1468 h 1552"/>
                  <a:gd name="T64" fmla="*/ 452 w 1389"/>
                  <a:gd name="T65" fmla="*/ 1491 h 1552"/>
                  <a:gd name="T66" fmla="*/ 556 w 1389"/>
                  <a:gd name="T67" fmla="*/ 1464 h 1552"/>
                  <a:gd name="T68" fmla="*/ 610 w 1389"/>
                  <a:gd name="T69" fmla="*/ 1491 h 1552"/>
                  <a:gd name="T70" fmla="*/ 653 w 1389"/>
                  <a:gd name="T71" fmla="*/ 1537 h 1552"/>
                  <a:gd name="T72" fmla="*/ 714 w 1389"/>
                  <a:gd name="T73" fmla="*/ 1552 h 1552"/>
                  <a:gd name="T74" fmla="*/ 772 w 1389"/>
                  <a:gd name="T75" fmla="*/ 1545 h 1552"/>
                  <a:gd name="T76" fmla="*/ 818 w 1389"/>
                  <a:gd name="T77" fmla="*/ 1514 h 1552"/>
                  <a:gd name="T78" fmla="*/ 861 w 1389"/>
                  <a:gd name="T79" fmla="*/ 1506 h 1552"/>
                  <a:gd name="T80" fmla="*/ 957 w 1389"/>
                  <a:gd name="T81" fmla="*/ 1525 h 1552"/>
                  <a:gd name="T82" fmla="*/ 1045 w 1389"/>
                  <a:gd name="T83" fmla="*/ 1482 h 1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89" h="1552">
                    <a:moveTo>
                      <a:pt x="1065" y="1456"/>
                    </a:moveTo>
                    <a:lnTo>
                      <a:pt x="1081" y="1468"/>
                    </a:lnTo>
                    <a:lnTo>
                      <a:pt x="1097" y="1475"/>
                    </a:lnTo>
                    <a:lnTo>
                      <a:pt x="1119" y="1479"/>
                    </a:lnTo>
                    <a:lnTo>
                      <a:pt x="1147" y="1475"/>
                    </a:lnTo>
                    <a:lnTo>
                      <a:pt x="1169" y="1468"/>
                    </a:lnTo>
                    <a:lnTo>
                      <a:pt x="1197" y="1456"/>
                    </a:lnTo>
                    <a:lnTo>
                      <a:pt x="1219" y="1441"/>
                    </a:lnTo>
                    <a:lnTo>
                      <a:pt x="1239" y="1421"/>
                    </a:lnTo>
                    <a:lnTo>
                      <a:pt x="1254" y="1402"/>
                    </a:lnTo>
                    <a:lnTo>
                      <a:pt x="1269" y="1375"/>
                    </a:lnTo>
                    <a:lnTo>
                      <a:pt x="1292" y="1325"/>
                    </a:lnTo>
                    <a:lnTo>
                      <a:pt x="1312" y="1271"/>
                    </a:lnTo>
                    <a:lnTo>
                      <a:pt x="1328" y="1221"/>
                    </a:lnTo>
                    <a:lnTo>
                      <a:pt x="1347" y="1136"/>
                    </a:lnTo>
                    <a:lnTo>
                      <a:pt x="1366" y="1036"/>
                    </a:lnTo>
                    <a:lnTo>
                      <a:pt x="1378" y="921"/>
                    </a:lnTo>
                    <a:lnTo>
                      <a:pt x="1385" y="798"/>
                    </a:lnTo>
                    <a:lnTo>
                      <a:pt x="1389" y="674"/>
                    </a:lnTo>
                    <a:lnTo>
                      <a:pt x="1385" y="558"/>
                    </a:lnTo>
                    <a:lnTo>
                      <a:pt x="1378" y="454"/>
                    </a:lnTo>
                    <a:lnTo>
                      <a:pt x="1374" y="412"/>
                    </a:lnTo>
                    <a:lnTo>
                      <a:pt x="1366" y="373"/>
                    </a:lnTo>
                    <a:lnTo>
                      <a:pt x="1358" y="339"/>
                    </a:lnTo>
                    <a:lnTo>
                      <a:pt x="1355" y="296"/>
                    </a:lnTo>
                    <a:lnTo>
                      <a:pt x="1342" y="208"/>
                    </a:lnTo>
                    <a:lnTo>
                      <a:pt x="1331" y="128"/>
                    </a:lnTo>
                    <a:lnTo>
                      <a:pt x="1324" y="101"/>
                    </a:lnTo>
                    <a:lnTo>
                      <a:pt x="1316" y="81"/>
                    </a:lnTo>
                    <a:lnTo>
                      <a:pt x="1297" y="62"/>
                    </a:lnTo>
                    <a:lnTo>
                      <a:pt x="1274" y="51"/>
                    </a:lnTo>
                    <a:lnTo>
                      <a:pt x="1242" y="39"/>
                    </a:lnTo>
                    <a:lnTo>
                      <a:pt x="1208" y="27"/>
                    </a:lnTo>
                    <a:lnTo>
                      <a:pt x="1127" y="12"/>
                    </a:lnTo>
                    <a:lnTo>
                      <a:pt x="1034" y="4"/>
                    </a:lnTo>
                    <a:lnTo>
                      <a:pt x="945" y="0"/>
                    </a:lnTo>
                    <a:lnTo>
                      <a:pt x="857" y="0"/>
                    </a:lnTo>
                    <a:lnTo>
                      <a:pt x="730" y="4"/>
                    </a:lnTo>
                    <a:lnTo>
                      <a:pt x="664" y="8"/>
                    </a:lnTo>
                    <a:lnTo>
                      <a:pt x="618" y="8"/>
                    </a:lnTo>
                    <a:lnTo>
                      <a:pt x="587" y="8"/>
                    </a:lnTo>
                    <a:lnTo>
                      <a:pt x="567" y="12"/>
                    </a:lnTo>
                    <a:lnTo>
                      <a:pt x="553" y="27"/>
                    </a:lnTo>
                    <a:lnTo>
                      <a:pt x="533" y="54"/>
                    </a:lnTo>
                    <a:lnTo>
                      <a:pt x="506" y="96"/>
                    </a:lnTo>
                    <a:lnTo>
                      <a:pt x="464" y="162"/>
                    </a:lnTo>
                    <a:lnTo>
                      <a:pt x="448" y="185"/>
                    </a:lnTo>
                    <a:lnTo>
                      <a:pt x="433" y="212"/>
                    </a:lnTo>
                    <a:lnTo>
                      <a:pt x="413" y="266"/>
                    </a:lnTo>
                    <a:lnTo>
                      <a:pt x="398" y="323"/>
                    </a:lnTo>
                    <a:lnTo>
                      <a:pt x="387" y="382"/>
                    </a:lnTo>
                    <a:lnTo>
                      <a:pt x="375" y="439"/>
                    </a:lnTo>
                    <a:lnTo>
                      <a:pt x="363" y="497"/>
                    </a:lnTo>
                    <a:lnTo>
                      <a:pt x="344" y="551"/>
                    </a:lnTo>
                    <a:lnTo>
                      <a:pt x="333" y="578"/>
                    </a:lnTo>
                    <a:lnTo>
                      <a:pt x="317" y="605"/>
                    </a:lnTo>
                    <a:lnTo>
                      <a:pt x="294" y="635"/>
                    </a:lnTo>
                    <a:lnTo>
                      <a:pt x="267" y="670"/>
                    </a:lnTo>
                    <a:lnTo>
                      <a:pt x="190" y="744"/>
                    </a:lnTo>
                    <a:lnTo>
                      <a:pt x="116" y="816"/>
                    </a:lnTo>
                    <a:lnTo>
                      <a:pt x="86" y="848"/>
                    </a:lnTo>
                    <a:lnTo>
                      <a:pt x="63" y="878"/>
                    </a:lnTo>
                    <a:lnTo>
                      <a:pt x="47" y="905"/>
                    </a:lnTo>
                    <a:lnTo>
                      <a:pt x="32" y="940"/>
                    </a:lnTo>
                    <a:lnTo>
                      <a:pt x="20" y="975"/>
                    </a:lnTo>
                    <a:lnTo>
                      <a:pt x="9" y="1009"/>
                    </a:lnTo>
                    <a:lnTo>
                      <a:pt x="0" y="1048"/>
                    </a:lnTo>
                    <a:lnTo>
                      <a:pt x="0" y="1079"/>
                    </a:lnTo>
                    <a:lnTo>
                      <a:pt x="0" y="1109"/>
                    </a:lnTo>
                    <a:lnTo>
                      <a:pt x="5" y="1136"/>
                    </a:lnTo>
                    <a:lnTo>
                      <a:pt x="70" y="1109"/>
                    </a:lnTo>
                    <a:lnTo>
                      <a:pt x="129" y="1086"/>
                    </a:lnTo>
                    <a:lnTo>
                      <a:pt x="182" y="1070"/>
                    </a:lnTo>
                    <a:lnTo>
                      <a:pt x="232" y="1059"/>
                    </a:lnTo>
                    <a:lnTo>
                      <a:pt x="270" y="1056"/>
                    </a:lnTo>
                    <a:lnTo>
                      <a:pt x="306" y="1052"/>
                    </a:lnTo>
                    <a:lnTo>
                      <a:pt x="325" y="1052"/>
                    </a:lnTo>
                    <a:lnTo>
                      <a:pt x="333" y="1056"/>
                    </a:lnTo>
                    <a:lnTo>
                      <a:pt x="344" y="1083"/>
                    </a:lnTo>
                    <a:lnTo>
                      <a:pt x="348" y="1113"/>
                    </a:lnTo>
                    <a:lnTo>
                      <a:pt x="352" y="1147"/>
                    </a:lnTo>
                    <a:lnTo>
                      <a:pt x="348" y="1186"/>
                    </a:lnTo>
                    <a:lnTo>
                      <a:pt x="340" y="1224"/>
                    </a:lnTo>
                    <a:lnTo>
                      <a:pt x="329" y="1260"/>
                    </a:lnTo>
                    <a:lnTo>
                      <a:pt x="310" y="1290"/>
                    </a:lnTo>
                    <a:lnTo>
                      <a:pt x="297" y="1301"/>
                    </a:lnTo>
                    <a:lnTo>
                      <a:pt x="286" y="1310"/>
                    </a:lnTo>
                    <a:lnTo>
                      <a:pt x="283" y="1325"/>
                    </a:lnTo>
                    <a:lnTo>
                      <a:pt x="283" y="1344"/>
                    </a:lnTo>
                    <a:lnTo>
                      <a:pt x="283" y="1364"/>
                    </a:lnTo>
                    <a:lnTo>
                      <a:pt x="290" y="1383"/>
                    </a:lnTo>
                    <a:lnTo>
                      <a:pt x="297" y="1402"/>
                    </a:lnTo>
                    <a:lnTo>
                      <a:pt x="313" y="1421"/>
                    </a:lnTo>
                    <a:lnTo>
                      <a:pt x="329" y="1441"/>
                    </a:lnTo>
                    <a:lnTo>
                      <a:pt x="348" y="1456"/>
                    </a:lnTo>
                    <a:lnTo>
                      <a:pt x="371" y="1468"/>
                    </a:lnTo>
                    <a:lnTo>
                      <a:pt x="394" y="1479"/>
                    </a:lnTo>
                    <a:lnTo>
                      <a:pt x="421" y="1487"/>
                    </a:lnTo>
                    <a:lnTo>
                      <a:pt x="452" y="1491"/>
                    </a:lnTo>
                    <a:lnTo>
                      <a:pt x="487" y="1487"/>
                    </a:lnTo>
                    <a:lnTo>
                      <a:pt x="521" y="1479"/>
                    </a:lnTo>
                    <a:lnTo>
                      <a:pt x="556" y="1464"/>
                    </a:lnTo>
                    <a:lnTo>
                      <a:pt x="594" y="1441"/>
                    </a:lnTo>
                    <a:lnTo>
                      <a:pt x="599" y="1468"/>
                    </a:lnTo>
                    <a:lnTo>
                      <a:pt x="610" y="1491"/>
                    </a:lnTo>
                    <a:lnTo>
                      <a:pt x="621" y="1510"/>
                    </a:lnTo>
                    <a:lnTo>
                      <a:pt x="637" y="1525"/>
                    </a:lnTo>
                    <a:lnTo>
                      <a:pt x="653" y="1537"/>
                    </a:lnTo>
                    <a:lnTo>
                      <a:pt x="671" y="1545"/>
                    </a:lnTo>
                    <a:lnTo>
                      <a:pt x="691" y="1548"/>
                    </a:lnTo>
                    <a:lnTo>
                      <a:pt x="714" y="1552"/>
                    </a:lnTo>
                    <a:lnTo>
                      <a:pt x="734" y="1552"/>
                    </a:lnTo>
                    <a:lnTo>
                      <a:pt x="753" y="1548"/>
                    </a:lnTo>
                    <a:lnTo>
                      <a:pt x="772" y="1545"/>
                    </a:lnTo>
                    <a:lnTo>
                      <a:pt x="788" y="1537"/>
                    </a:lnTo>
                    <a:lnTo>
                      <a:pt x="807" y="1525"/>
                    </a:lnTo>
                    <a:lnTo>
                      <a:pt x="818" y="1514"/>
                    </a:lnTo>
                    <a:lnTo>
                      <a:pt x="830" y="1502"/>
                    </a:lnTo>
                    <a:lnTo>
                      <a:pt x="834" y="1487"/>
                    </a:lnTo>
                    <a:lnTo>
                      <a:pt x="861" y="1506"/>
                    </a:lnTo>
                    <a:lnTo>
                      <a:pt x="891" y="1521"/>
                    </a:lnTo>
                    <a:lnTo>
                      <a:pt x="923" y="1525"/>
                    </a:lnTo>
                    <a:lnTo>
                      <a:pt x="957" y="1525"/>
                    </a:lnTo>
                    <a:lnTo>
                      <a:pt x="988" y="1518"/>
                    </a:lnTo>
                    <a:lnTo>
                      <a:pt x="1019" y="1506"/>
                    </a:lnTo>
                    <a:lnTo>
                      <a:pt x="1045" y="1482"/>
                    </a:lnTo>
                    <a:lnTo>
                      <a:pt x="1058" y="1471"/>
                    </a:lnTo>
                    <a:lnTo>
                      <a:pt x="1065" y="14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0" name="Freeform 74"/>
              <p:cNvSpPr>
                <a:spLocks/>
              </p:cNvSpPr>
              <p:nvPr/>
            </p:nvSpPr>
            <p:spPr bwMode="auto">
              <a:xfrm>
                <a:off x="5175" y="1535"/>
                <a:ext cx="10" cy="14"/>
              </a:xfrm>
              <a:custGeom>
                <a:avLst/>
                <a:gdLst>
                  <a:gd name="T0" fmla="*/ 116 w 155"/>
                  <a:gd name="T1" fmla="*/ 0 h 222"/>
                  <a:gd name="T2" fmla="*/ 97 w 155"/>
                  <a:gd name="T3" fmla="*/ 77 h 222"/>
                  <a:gd name="T4" fmla="*/ 86 w 155"/>
                  <a:gd name="T5" fmla="*/ 107 h 222"/>
                  <a:gd name="T6" fmla="*/ 74 w 155"/>
                  <a:gd name="T7" fmla="*/ 134 h 222"/>
                  <a:gd name="T8" fmla="*/ 63 w 155"/>
                  <a:gd name="T9" fmla="*/ 161 h 222"/>
                  <a:gd name="T10" fmla="*/ 43 w 155"/>
                  <a:gd name="T11" fmla="*/ 181 h 222"/>
                  <a:gd name="T12" fmla="*/ 24 w 155"/>
                  <a:gd name="T13" fmla="*/ 204 h 222"/>
                  <a:gd name="T14" fmla="*/ 0 w 155"/>
                  <a:gd name="T15" fmla="*/ 222 h 222"/>
                  <a:gd name="T16" fmla="*/ 27 w 155"/>
                  <a:gd name="T17" fmla="*/ 219 h 222"/>
                  <a:gd name="T18" fmla="*/ 51 w 155"/>
                  <a:gd name="T19" fmla="*/ 208 h 222"/>
                  <a:gd name="T20" fmla="*/ 77 w 155"/>
                  <a:gd name="T21" fmla="*/ 200 h 222"/>
                  <a:gd name="T22" fmla="*/ 104 w 155"/>
                  <a:gd name="T23" fmla="*/ 184 h 222"/>
                  <a:gd name="T24" fmla="*/ 113 w 155"/>
                  <a:gd name="T25" fmla="*/ 169 h 222"/>
                  <a:gd name="T26" fmla="*/ 128 w 155"/>
                  <a:gd name="T27" fmla="*/ 145 h 222"/>
                  <a:gd name="T28" fmla="*/ 140 w 155"/>
                  <a:gd name="T29" fmla="*/ 115 h 222"/>
                  <a:gd name="T30" fmla="*/ 147 w 155"/>
                  <a:gd name="T31" fmla="*/ 84 h 222"/>
                  <a:gd name="T32" fmla="*/ 155 w 155"/>
                  <a:gd name="T33" fmla="*/ 54 h 222"/>
                  <a:gd name="T34" fmla="*/ 151 w 155"/>
                  <a:gd name="T35" fmla="*/ 27 h 222"/>
                  <a:gd name="T36" fmla="*/ 147 w 155"/>
                  <a:gd name="T37" fmla="*/ 19 h 222"/>
                  <a:gd name="T38" fmla="*/ 140 w 155"/>
                  <a:gd name="T39" fmla="*/ 7 h 222"/>
                  <a:gd name="T40" fmla="*/ 131 w 155"/>
                  <a:gd name="T41" fmla="*/ 3 h 222"/>
                  <a:gd name="T42" fmla="*/ 116 w 155"/>
                  <a:gd name="T4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5" h="222">
                    <a:moveTo>
                      <a:pt x="116" y="0"/>
                    </a:moveTo>
                    <a:lnTo>
                      <a:pt x="97" y="77"/>
                    </a:lnTo>
                    <a:lnTo>
                      <a:pt x="86" y="107"/>
                    </a:lnTo>
                    <a:lnTo>
                      <a:pt x="74" y="134"/>
                    </a:lnTo>
                    <a:lnTo>
                      <a:pt x="63" y="161"/>
                    </a:lnTo>
                    <a:lnTo>
                      <a:pt x="43" y="181"/>
                    </a:lnTo>
                    <a:lnTo>
                      <a:pt x="24" y="204"/>
                    </a:lnTo>
                    <a:lnTo>
                      <a:pt x="0" y="222"/>
                    </a:lnTo>
                    <a:lnTo>
                      <a:pt x="27" y="219"/>
                    </a:lnTo>
                    <a:lnTo>
                      <a:pt x="51" y="208"/>
                    </a:lnTo>
                    <a:lnTo>
                      <a:pt x="77" y="200"/>
                    </a:lnTo>
                    <a:lnTo>
                      <a:pt x="104" y="184"/>
                    </a:lnTo>
                    <a:lnTo>
                      <a:pt x="113" y="169"/>
                    </a:lnTo>
                    <a:lnTo>
                      <a:pt x="128" y="145"/>
                    </a:lnTo>
                    <a:lnTo>
                      <a:pt x="140" y="115"/>
                    </a:lnTo>
                    <a:lnTo>
                      <a:pt x="147" y="84"/>
                    </a:lnTo>
                    <a:lnTo>
                      <a:pt x="155" y="54"/>
                    </a:lnTo>
                    <a:lnTo>
                      <a:pt x="151" y="27"/>
                    </a:lnTo>
                    <a:lnTo>
                      <a:pt x="147" y="19"/>
                    </a:lnTo>
                    <a:lnTo>
                      <a:pt x="140" y="7"/>
                    </a:lnTo>
                    <a:lnTo>
                      <a:pt x="131" y="3"/>
                    </a:lnTo>
                    <a:lnTo>
                      <a:pt x="11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1" name="Freeform 75"/>
              <p:cNvSpPr>
                <a:spLocks/>
              </p:cNvSpPr>
              <p:nvPr/>
            </p:nvSpPr>
            <p:spPr bwMode="auto">
              <a:xfrm>
                <a:off x="5191" y="1538"/>
                <a:ext cx="8" cy="16"/>
              </a:xfrm>
              <a:custGeom>
                <a:avLst/>
                <a:gdLst>
                  <a:gd name="T0" fmla="*/ 70 w 120"/>
                  <a:gd name="T1" fmla="*/ 0 h 242"/>
                  <a:gd name="T2" fmla="*/ 66 w 120"/>
                  <a:gd name="T3" fmla="*/ 81 h 242"/>
                  <a:gd name="T4" fmla="*/ 62 w 120"/>
                  <a:gd name="T5" fmla="*/ 115 h 242"/>
                  <a:gd name="T6" fmla="*/ 54 w 120"/>
                  <a:gd name="T7" fmla="*/ 142 h 242"/>
                  <a:gd name="T8" fmla="*/ 47 w 120"/>
                  <a:gd name="T9" fmla="*/ 169 h 242"/>
                  <a:gd name="T10" fmla="*/ 35 w 120"/>
                  <a:gd name="T11" fmla="*/ 196 h 242"/>
                  <a:gd name="T12" fmla="*/ 20 w 120"/>
                  <a:gd name="T13" fmla="*/ 219 h 242"/>
                  <a:gd name="T14" fmla="*/ 0 w 120"/>
                  <a:gd name="T15" fmla="*/ 242 h 242"/>
                  <a:gd name="T16" fmla="*/ 20 w 120"/>
                  <a:gd name="T17" fmla="*/ 239 h 242"/>
                  <a:gd name="T18" fmla="*/ 43 w 120"/>
                  <a:gd name="T19" fmla="*/ 231 h 242"/>
                  <a:gd name="T20" fmla="*/ 59 w 120"/>
                  <a:gd name="T21" fmla="*/ 223 h 242"/>
                  <a:gd name="T22" fmla="*/ 70 w 120"/>
                  <a:gd name="T23" fmla="*/ 215 h 242"/>
                  <a:gd name="T24" fmla="*/ 85 w 120"/>
                  <a:gd name="T25" fmla="*/ 200 h 242"/>
                  <a:gd name="T26" fmla="*/ 97 w 120"/>
                  <a:gd name="T27" fmla="*/ 185 h 242"/>
                  <a:gd name="T28" fmla="*/ 104 w 120"/>
                  <a:gd name="T29" fmla="*/ 169 h 242"/>
                  <a:gd name="T30" fmla="*/ 109 w 120"/>
                  <a:gd name="T31" fmla="*/ 142 h 242"/>
                  <a:gd name="T32" fmla="*/ 116 w 120"/>
                  <a:gd name="T33" fmla="*/ 112 h 242"/>
                  <a:gd name="T34" fmla="*/ 120 w 120"/>
                  <a:gd name="T35" fmla="*/ 81 h 242"/>
                  <a:gd name="T36" fmla="*/ 116 w 120"/>
                  <a:gd name="T37" fmla="*/ 50 h 242"/>
                  <a:gd name="T38" fmla="*/ 109 w 120"/>
                  <a:gd name="T39" fmla="*/ 22 h 242"/>
                  <a:gd name="T40" fmla="*/ 100 w 120"/>
                  <a:gd name="T41" fmla="*/ 15 h 242"/>
                  <a:gd name="T42" fmla="*/ 93 w 120"/>
                  <a:gd name="T43" fmla="*/ 8 h 242"/>
                  <a:gd name="T44" fmla="*/ 82 w 120"/>
                  <a:gd name="T45" fmla="*/ 4 h 242"/>
                  <a:gd name="T46" fmla="*/ 70 w 120"/>
                  <a:gd name="T4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242">
                    <a:moveTo>
                      <a:pt x="70" y="0"/>
                    </a:moveTo>
                    <a:lnTo>
                      <a:pt x="66" y="81"/>
                    </a:lnTo>
                    <a:lnTo>
                      <a:pt x="62" y="115"/>
                    </a:lnTo>
                    <a:lnTo>
                      <a:pt x="54" y="142"/>
                    </a:lnTo>
                    <a:lnTo>
                      <a:pt x="47" y="169"/>
                    </a:lnTo>
                    <a:lnTo>
                      <a:pt x="35" y="196"/>
                    </a:lnTo>
                    <a:lnTo>
                      <a:pt x="20" y="219"/>
                    </a:lnTo>
                    <a:lnTo>
                      <a:pt x="0" y="242"/>
                    </a:lnTo>
                    <a:lnTo>
                      <a:pt x="20" y="239"/>
                    </a:lnTo>
                    <a:lnTo>
                      <a:pt x="43" y="231"/>
                    </a:lnTo>
                    <a:lnTo>
                      <a:pt x="59" y="223"/>
                    </a:lnTo>
                    <a:lnTo>
                      <a:pt x="70" y="215"/>
                    </a:lnTo>
                    <a:lnTo>
                      <a:pt x="85" y="200"/>
                    </a:lnTo>
                    <a:lnTo>
                      <a:pt x="97" y="185"/>
                    </a:lnTo>
                    <a:lnTo>
                      <a:pt x="104" y="169"/>
                    </a:lnTo>
                    <a:lnTo>
                      <a:pt x="109" y="142"/>
                    </a:lnTo>
                    <a:lnTo>
                      <a:pt x="116" y="112"/>
                    </a:lnTo>
                    <a:lnTo>
                      <a:pt x="120" y="81"/>
                    </a:lnTo>
                    <a:lnTo>
                      <a:pt x="116" y="50"/>
                    </a:lnTo>
                    <a:lnTo>
                      <a:pt x="109" y="22"/>
                    </a:lnTo>
                    <a:lnTo>
                      <a:pt x="100" y="15"/>
                    </a:lnTo>
                    <a:lnTo>
                      <a:pt x="93" y="8"/>
                    </a:lnTo>
                    <a:lnTo>
                      <a:pt x="82" y="4"/>
                    </a:lnTo>
                    <a:lnTo>
                      <a:pt x="7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2" name="Freeform 76"/>
              <p:cNvSpPr>
                <a:spLocks/>
              </p:cNvSpPr>
              <p:nvPr/>
            </p:nvSpPr>
            <p:spPr bwMode="auto">
              <a:xfrm>
                <a:off x="5207" y="1536"/>
                <a:ext cx="7" cy="16"/>
              </a:xfrm>
              <a:custGeom>
                <a:avLst/>
                <a:gdLst>
                  <a:gd name="T0" fmla="*/ 54 w 108"/>
                  <a:gd name="T1" fmla="*/ 0 h 246"/>
                  <a:gd name="T2" fmla="*/ 54 w 108"/>
                  <a:gd name="T3" fmla="*/ 81 h 246"/>
                  <a:gd name="T4" fmla="*/ 54 w 108"/>
                  <a:gd name="T5" fmla="*/ 116 h 246"/>
                  <a:gd name="T6" fmla="*/ 46 w 108"/>
                  <a:gd name="T7" fmla="*/ 143 h 246"/>
                  <a:gd name="T8" fmla="*/ 42 w 108"/>
                  <a:gd name="T9" fmla="*/ 169 h 246"/>
                  <a:gd name="T10" fmla="*/ 31 w 108"/>
                  <a:gd name="T11" fmla="*/ 196 h 246"/>
                  <a:gd name="T12" fmla="*/ 15 w 108"/>
                  <a:gd name="T13" fmla="*/ 220 h 246"/>
                  <a:gd name="T14" fmla="*/ 0 w 108"/>
                  <a:gd name="T15" fmla="*/ 246 h 246"/>
                  <a:gd name="T16" fmla="*/ 15 w 108"/>
                  <a:gd name="T17" fmla="*/ 243 h 246"/>
                  <a:gd name="T18" fmla="*/ 42 w 108"/>
                  <a:gd name="T19" fmla="*/ 231 h 246"/>
                  <a:gd name="T20" fmla="*/ 54 w 108"/>
                  <a:gd name="T21" fmla="*/ 223 h 246"/>
                  <a:gd name="T22" fmla="*/ 69 w 108"/>
                  <a:gd name="T23" fmla="*/ 216 h 246"/>
                  <a:gd name="T24" fmla="*/ 81 w 108"/>
                  <a:gd name="T25" fmla="*/ 200 h 246"/>
                  <a:gd name="T26" fmla="*/ 92 w 108"/>
                  <a:gd name="T27" fmla="*/ 181 h 246"/>
                  <a:gd name="T28" fmla="*/ 96 w 108"/>
                  <a:gd name="T29" fmla="*/ 166 h 246"/>
                  <a:gd name="T30" fmla="*/ 104 w 108"/>
                  <a:gd name="T31" fmla="*/ 139 h 246"/>
                  <a:gd name="T32" fmla="*/ 108 w 108"/>
                  <a:gd name="T33" fmla="*/ 108 h 246"/>
                  <a:gd name="T34" fmla="*/ 108 w 108"/>
                  <a:gd name="T35" fmla="*/ 77 h 246"/>
                  <a:gd name="T36" fmla="*/ 104 w 108"/>
                  <a:gd name="T37" fmla="*/ 46 h 246"/>
                  <a:gd name="T38" fmla="*/ 96 w 108"/>
                  <a:gd name="T39" fmla="*/ 19 h 246"/>
                  <a:gd name="T40" fmla="*/ 88 w 108"/>
                  <a:gd name="T41" fmla="*/ 12 h 246"/>
                  <a:gd name="T42" fmla="*/ 77 w 108"/>
                  <a:gd name="T43" fmla="*/ 4 h 246"/>
                  <a:gd name="T44" fmla="*/ 69 w 108"/>
                  <a:gd name="T45" fmla="*/ 0 h 246"/>
                  <a:gd name="T46" fmla="*/ 54 w 108"/>
                  <a:gd name="T4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246">
                    <a:moveTo>
                      <a:pt x="54" y="0"/>
                    </a:moveTo>
                    <a:lnTo>
                      <a:pt x="54" y="81"/>
                    </a:lnTo>
                    <a:lnTo>
                      <a:pt x="54" y="116"/>
                    </a:lnTo>
                    <a:lnTo>
                      <a:pt x="46" y="143"/>
                    </a:lnTo>
                    <a:lnTo>
                      <a:pt x="42" y="169"/>
                    </a:lnTo>
                    <a:lnTo>
                      <a:pt x="31" y="196"/>
                    </a:lnTo>
                    <a:lnTo>
                      <a:pt x="15" y="220"/>
                    </a:lnTo>
                    <a:lnTo>
                      <a:pt x="0" y="246"/>
                    </a:lnTo>
                    <a:lnTo>
                      <a:pt x="15" y="243"/>
                    </a:lnTo>
                    <a:lnTo>
                      <a:pt x="42" y="231"/>
                    </a:lnTo>
                    <a:lnTo>
                      <a:pt x="54" y="223"/>
                    </a:lnTo>
                    <a:lnTo>
                      <a:pt x="69" y="216"/>
                    </a:lnTo>
                    <a:lnTo>
                      <a:pt x="81" y="200"/>
                    </a:lnTo>
                    <a:lnTo>
                      <a:pt x="92" y="181"/>
                    </a:lnTo>
                    <a:lnTo>
                      <a:pt x="96" y="166"/>
                    </a:lnTo>
                    <a:lnTo>
                      <a:pt x="104" y="139"/>
                    </a:lnTo>
                    <a:lnTo>
                      <a:pt x="108" y="108"/>
                    </a:lnTo>
                    <a:lnTo>
                      <a:pt x="108" y="77"/>
                    </a:lnTo>
                    <a:lnTo>
                      <a:pt x="104" y="46"/>
                    </a:lnTo>
                    <a:lnTo>
                      <a:pt x="96" y="19"/>
                    </a:lnTo>
                    <a:lnTo>
                      <a:pt x="88" y="12"/>
                    </a:lnTo>
                    <a:lnTo>
                      <a:pt x="77" y="4"/>
                    </a:lnTo>
                    <a:lnTo>
                      <a:pt x="69" y="0"/>
                    </a:lnTo>
                    <a:lnTo>
                      <a:pt x="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3" name="Freeform 77"/>
              <p:cNvSpPr>
                <a:spLocks/>
              </p:cNvSpPr>
              <p:nvPr/>
            </p:nvSpPr>
            <p:spPr bwMode="auto">
              <a:xfrm>
                <a:off x="5147" y="1451"/>
                <a:ext cx="88" cy="92"/>
              </a:xfrm>
              <a:custGeom>
                <a:avLst/>
                <a:gdLst>
                  <a:gd name="T0" fmla="*/ 1280 w 1311"/>
                  <a:gd name="T1" fmla="*/ 339 h 1387"/>
                  <a:gd name="T2" fmla="*/ 1264 w 1311"/>
                  <a:gd name="T3" fmla="*/ 208 h 1387"/>
                  <a:gd name="T4" fmla="*/ 1246 w 1311"/>
                  <a:gd name="T5" fmla="*/ 101 h 1387"/>
                  <a:gd name="T6" fmla="*/ 1219 w 1311"/>
                  <a:gd name="T7" fmla="*/ 62 h 1387"/>
                  <a:gd name="T8" fmla="*/ 1164 w 1311"/>
                  <a:gd name="T9" fmla="*/ 39 h 1387"/>
                  <a:gd name="T10" fmla="*/ 1049 w 1311"/>
                  <a:gd name="T11" fmla="*/ 12 h 1387"/>
                  <a:gd name="T12" fmla="*/ 867 w 1311"/>
                  <a:gd name="T13" fmla="*/ 0 h 1387"/>
                  <a:gd name="T14" fmla="*/ 652 w 1311"/>
                  <a:gd name="T15" fmla="*/ 4 h 1387"/>
                  <a:gd name="T16" fmla="*/ 540 w 1311"/>
                  <a:gd name="T17" fmla="*/ 8 h 1387"/>
                  <a:gd name="T18" fmla="*/ 489 w 1311"/>
                  <a:gd name="T19" fmla="*/ 12 h 1387"/>
                  <a:gd name="T20" fmla="*/ 455 w 1311"/>
                  <a:gd name="T21" fmla="*/ 54 h 1387"/>
                  <a:gd name="T22" fmla="*/ 386 w 1311"/>
                  <a:gd name="T23" fmla="*/ 162 h 1387"/>
                  <a:gd name="T24" fmla="*/ 355 w 1311"/>
                  <a:gd name="T25" fmla="*/ 212 h 1387"/>
                  <a:gd name="T26" fmla="*/ 320 w 1311"/>
                  <a:gd name="T27" fmla="*/ 323 h 1387"/>
                  <a:gd name="T28" fmla="*/ 297 w 1311"/>
                  <a:gd name="T29" fmla="*/ 439 h 1387"/>
                  <a:gd name="T30" fmla="*/ 266 w 1311"/>
                  <a:gd name="T31" fmla="*/ 551 h 1387"/>
                  <a:gd name="T32" fmla="*/ 239 w 1311"/>
                  <a:gd name="T33" fmla="*/ 605 h 1387"/>
                  <a:gd name="T34" fmla="*/ 192 w 1311"/>
                  <a:gd name="T35" fmla="*/ 662 h 1387"/>
                  <a:gd name="T36" fmla="*/ 54 w 1311"/>
                  <a:gd name="T37" fmla="*/ 801 h 1387"/>
                  <a:gd name="T38" fmla="*/ 0 w 1311"/>
                  <a:gd name="T39" fmla="*/ 863 h 1387"/>
                  <a:gd name="T40" fmla="*/ 51 w 1311"/>
                  <a:gd name="T41" fmla="*/ 825 h 1387"/>
                  <a:gd name="T42" fmla="*/ 101 w 1311"/>
                  <a:gd name="T43" fmla="*/ 801 h 1387"/>
                  <a:gd name="T44" fmla="*/ 151 w 1311"/>
                  <a:gd name="T45" fmla="*/ 789 h 1387"/>
                  <a:gd name="T46" fmla="*/ 255 w 1311"/>
                  <a:gd name="T47" fmla="*/ 789 h 1387"/>
                  <a:gd name="T48" fmla="*/ 428 w 1311"/>
                  <a:gd name="T49" fmla="*/ 839 h 1387"/>
                  <a:gd name="T50" fmla="*/ 567 w 1311"/>
                  <a:gd name="T51" fmla="*/ 878 h 1387"/>
                  <a:gd name="T52" fmla="*/ 733 w 1311"/>
                  <a:gd name="T53" fmla="*/ 909 h 1387"/>
                  <a:gd name="T54" fmla="*/ 933 w 1311"/>
                  <a:gd name="T55" fmla="*/ 921 h 1387"/>
                  <a:gd name="T56" fmla="*/ 1049 w 1311"/>
                  <a:gd name="T57" fmla="*/ 913 h 1387"/>
                  <a:gd name="T58" fmla="*/ 1180 w 1311"/>
                  <a:gd name="T59" fmla="*/ 893 h 1387"/>
                  <a:gd name="T60" fmla="*/ 1207 w 1311"/>
                  <a:gd name="T61" fmla="*/ 998 h 1387"/>
                  <a:gd name="T62" fmla="*/ 1223 w 1311"/>
                  <a:gd name="T63" fmla="*/ 1121 h 1387"/>
                  <a:gd name="T64" fmla="*/ 1214 w 1311"/>
                  <a:gd name="T65" fmla="*/ 1251 h 1387"/>
                  <a:gd name="T66" fmla="*/ 1184 w 1311"/>
                  <a:gd name="T67" fmla="*/ 1387 h 1387"/>
                  <a:gd name="T68" fmla="*/ 1223 w 1311"/>
                  <a:gd name="T69" fmla="*/ 1306 h 1387"/>
                  <a:gd name="T70" fmla="*/ 1269 w 1311"/>
                  <a:gd name="T71" fmla="*/ 1136 h 1387"/>
                  <a:gd name="T72" fmla="*/ 1300 w 1311"/>
                  <a:gd name="T73" fmla="*/ 921 h 1387"/>
                  <a:gd name="T74" fmla="*/ 1311 w 1311"/>
                  <a:gd name="T75" fmla="*/ 674 h 1387"/>
                  <a:gd name="T76" fmla="*/ 1300 w 1311"/>
                  <a:gd name="T77" fmla="*/ 454 h 1387"/>
                  <a:gd name="T78" fmla="*/ 1288 w 1311"/>
                  <a:gd name="T79" fmla="*/ 373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11" h="1387">
                    <a:moveTo>
                      <a:pt x="1288" y="373"/>
                    </a:moveTo>
                    <a:lnTo>
                      <a:pt x="1280" y="339"/>
                    </a:lnTo>
                    <a:lnTo>
                      <a:pt x="1277" y="296"/>
                    </a:lnTo>
                    <a:lnTo>
                      <a:pt x="1264" y="208"/>
                    </a:lnTo>
                    <a:lnTo>
                      <a:pt x="1253" y="128"/>
                    </a:lnTo>
                    <a:lnTo>
                      <a:pt x="1246" y="101"/>
                    </a:lnTo>
                    <a:lnTo>
                      <a:pt x="1238" y="81"/>
                    </a:lnTo>
                    <a:lnTo>
                      <a:pt x="1219" y="62"/>
                    </a:lnTo>
                    <a:lnTo>
                      <a:pt x="1196" y="51"/>
                    </a:lnTo>
                    <a:lnTo>
                      <a:pt x="1164" y="39"/>
                    </a:lnTo>
                    <a:lnTo>
                      <a:pt x="1130" y="27"/>
                    </a:lnTo>
                    <a:lnTo>
                      <a:pt x="1049" y="12"/>
                    </a:lnTo>
                    <a:lnTo>
                      <a:pt x="956" y="4"/>
                    </a:lnTo>
                    <a:lnTo>
                      <a:pt x="867" y="0"/>
                    </a:lnTo>
                    <a:lnTo>
                      <a:pt x="779" y="0"/>
                    </a:lnTo>
                    <a:lnTo>
                      <a:pt x="652" y="4"/>
                    </a:lnTo>
                    <a:lnTo>
                      <a:pt x="586" y="8"/>
                    </a:lnTo>
                    <a:lnTo>
                      <a:pt x="540" y="8"/>
                    </a:lnTo>
                    <a:lnTo>
                      <a:pt x="509" y="8"/>
                    </a:lnTo>
                    <a:lnTo>
                      <a:pt x="489" y="12"/>
                    </a:lnTo>
                    <a:lnTo>
                      <a:pt x="475" y="27"/>
                    </a:lnTo>
                    <a:lnTo>
                      <a:pt x="455" y="54"/>
                    </a:lnTo>
                    <a:lnTo>
                      <a:pt x="428" y="96"/>
                    </a:lnTo>
                    <a:lnTo>
                      <a:pt x="386" y="162"/>
                    </a:lnTo>
                    <a:lnTo>
                      <a:pt x="370" y="185"/>
                    </a:lnTo>
                    <a:lnTo>
                      <a:pt x="355" y="212"/>
                    </a:lnTo>
                    <a:lnTo>
                      <a:pt x="335" y="266"/>
                    </a:lnTo>
                    <a:lnTo>
                      <a:pt x="320" y="323"/>
                    </a:lnTo>
                    <a:lnTo>
                      <a:pt x="309" y="382"/>
                    </a:lnTo>
                    <a:lnTo>
                      <a:pt x="297" y="439"/>
                    </a:lnTo>
                    <a:lnTo>
                      <a:pt x="285" y="497"/>
                    </a:lnTo>
                    <a:lnTo>
                      <a:pt x="266" y="551"/>
                    </a:lnTo>
                    <a:lnTo>
                      <a:pt x="255" y="578"/>
                    </a:lnTo>
                    <a:lnTo>
                      <a:pt x="239" y="605"/>
                    </a:lnTo>
                    <a:lnTo>
                      <a:pt x="219" y="632"/>
                    </a:lnTo>
                    <a:lnTo>
                      <a:pt x="192" y="662"/>
                    </a:lnTo>
                    <a:lnTo>
                      <a:pt x="124" y="732"/>
                    </a:lnTo>
                    <a:lnTo>
                      <a:pt x="54" y="801"/>
                    </a:lnTo>
                    <a:lnTo>
                      <a:pt x="24" y="832"/>
                    </a:lnTo>
                    <a:lnTo>
                      <a:pt x="0" y="863"/>
                    </a:lnTo>
                    <a:lnTo>
                      <a:pt x="24" y="839"/>
                    </a:lnTo>
                    <a:lnTo>
                      <a:pt x="51" y="825"/>
                    </a:lnTo>
                    <a:lnTo>
                      <a:pt x="77" y="812"/>
                    </a:lnTo>
                    <a:lnTo>
                      <a:pt x="101" y="801"/>
                    </a:lnTo>
                    <a:lnTo>
                      <a:pt x="128" y="794"/>
                    </a:lnTo>
                    <a:lnTo>
                      <a:pt x="151" y="789"/>
                    </a:lnTo>
                    <a:lnTo>
                      <a:pt x="201" y="786"/>
                    </a:lnTo>
                    <a:lnTo>
                      <a:pt x="255" y="789"/>
                    </a:lnTo>
                    <a:lnTo>
                      <a:pt x="309" y="801"/>
                    </a:lnTo>
                    <a:lnTo>
                      <a:pt x="428" y="839"/>
                    </a:lnTo>
                    <a:lnTo>
                      <a:pt x="493" y="859"/>
                    </a:lnTo>
                    <a:lnTo>
                      <a:pt x="567" y="878"/>
                    </a:lnTo>
                    <a:lnTo>
                      <a:pt x="644" y="898"/>
                    </a:lnTo>
                    <a:lnTo>
                      <a:pt x="733" y="909"/>
                    </a:lnTo>
                    <a:lnTo>
                      <a:pt x="829" y="916"/>
                    </a:lnTo>
                    <a:lnTo>
                      <a:pt x="933" y="921"/>
                    </a:lnTo>
                    <a:lnTo>
                      <a:pt x="991" y="916"/>
                    </a:lnTo>
                    <a:lnTo>
                      <a:pt x="1049" y="913"/>
                    </a:lnTo>
                    <a:lnTo>
                      <a:pt x="1114" y="905"/>
                    </a:lnTo>
                    <a:lnTo>
                      <a:pt x="1180" y="893"/>
                    </a:lnTo>
                    <a:lnTo>
                      <a:pt x="1196" y="943"/>
                    </a:lnTo>
                    <a:lnTo>
                      <a:pt x="1207" y="998"/>
                    </a:lnTo>
                    <a:lnTo>
                      <a:pt x="1214" y="1059"/>
                    </a:lnTo>
                    <a:lnTo>
                      <a:pt x="1223" y="1121"/>
                    </a:lnTo>
                    <a:lnTo>
                      <a:pt x="1223" y="1186"/>
                    </a:lnTo>
                    <a:lnTo>
                      <a:pt x="1214" y="1251"/>
                    </a:lnTo>
                    <a:lnTo>
                      <a:pt x="1203" y="1317"/>
                    </a:lnTo>
                    <a:lnTo>
                      <a:pt x="1184" y="1387"/>
                    </a:lnTo>
                    <a:lnTo>
                      <a:pt x="1203" y="1348"/>
                    </a:lnTo>
                    <a:lnTo>
                      <a:pt x="1223" y="1306"/>
                    </a:lnTo>
                    <a:lnTo>
                      <a:pt x="1250" y="1221"/>
                    </a:lnTo>
                    <a:lnTo>
                      <a:pt x="1269" y="1136"/>
                    </a:lnTo>
                    <a:lnTo>
                      <a:pt x="1288" y="1036"/>
                    </a:lnTo>
                    <a:lnTo>
                      <a:pt x="1300" y="921"/>
                    </a:lnTo>
                    <a:lnTo>
                      <a:pt x="1307" y="798"/>
                    </a:lnTo>
                    <a:lnTo>
                      <a:pt x="1311" y="674"/>
                    </a:lnTo>
                    <a:lnTo>
                      <a:pt x="1307" y="558"/>
                    </a:lnTo>
                    <a:lnTo>
                      <a:pt x="1300" y="454"/>
                    </a:lnTo>
                    <a:lnTo>
                      <a:pt x="1296" y="412"/>
                    </a:lnTo>
                    <a:lnTo>
                      <a:pt x="1288" y="3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4" name="Freeform 78"/>
              <p:cNvSpPr>
                <a:spLocks/>
              </p:cNvSpPr>
              <p:nvPr/>
            </p:nvSpPr>
            <p:spPr bwMode="auto">
              <a:xfrm>
                <a:off x="5143" y="1148"/>
                <a:ext cx="121" cy="355"/>
              </a:xfrm>
              <a:custGeom>
                <a:avLst/>
                <a:gdLst>
                  <a:gd name="T0" fmla="*/ 1766 w 1820"/>
                  <a:gd name="T1" fmla="*/ 2914 h 5318"/>
                  <a:gd name="T2" fmla="*/ 1805 w 1820"/>
                  <a:gd name="T3" fmla="*/ 2321 h 5318"/>
                  <a:gd name="T4" fmla="*/ 1820 w 1820"/>
                  <a:gd name="T5" fmla="*/ 1790 h 5318"/>
                  <a:gd name="T6" fmla="*/ 1817 w 1820"/>
                  <a:gd name="T7" fmla="*/ 1363 h 5318"/>
                  <a:gd name="T8" fmla="*/ 1801 w 1820"/>
                  <a:gd name="T9" fmla="*/ 1205 h 5318"/>
                  <a:gd name="T10" fmla="*/ 1763 w 1820"/>
                  <a:gd name="T11" fmla="*/ 962 h 5318"/>
                  <a:gd name="T12" fmla="*/ 1724 w 1820"/>
                  <a:gd name="T13" fmla="*/ 773 h 5318"/>
                  <a:gd name="T14" fmla="*/ 1666 w 1820"/>
                  <a:gd name="T15" fmla="*/ 580 h 5318"/>
                  <a:gd name="T16" fmla="*/ 1593 w 1820"/>
                  <a:gd name="T17" fmla="*/ 396 h 5318"/>
                  <a:gd name="T18" fmla="*/ 1519 w 1820"/>
                  <a:gd name="T19" fmla="*/ 269 h 5318"/>
                  <a:gd name="T20" fmla="*/ 1466 w 1820"/>
                  <a:gd name="T21" fmla="*/ 195 h 5318"/>
                  <a:gd name="T22" fmla="*/ 1408 w 1820"/>
                  <a:gd name="T23" fmla="*/ 130 h 5318"/>
                  <a:gd name="T24" fmla="*/ 1342 w 1820"/>
                  <a:gd name="T25" fmla="*/ 77 h 5318"/>
                  <a:gd name="T26" fmla="*/ 1269 w 1820"/>
                  <a:gd name="T27" fmla="*/ 34 h 5318"/>
                  <a:gd name="T28" fmla="*/ 1188 w 1820"/>
                  <a:gd name="T29" fmla="*/ 7 h 5318"/>
                  <a:gd name="T30" fmla="*/ 1099 w 1820"/>
                  <a:gd name="T31" fmla="*/ 0 h 5318"/>
                  <a:gd name="T32" fmla="*/ 1015 w 1820"/>
                  <a:gd name="T33" fmla="*/ 3 h 5318"/>
                  <a:gd name="T34" fmla="*/ 929 w 1820"/>
                  <a:gd name="T35" fmla="*/ 18 h 5318"/>
                  <a:gd name="T36" fmla="*/ 852 w 1820"/>
                  <a:gd name="T37" fmla="*/ 49 h 5318"/>
                  <a:gd name="T38" fmla="*/ 779 w 1820"/>
                  <a:gd name="T39" fmla="*/ 91 h 5318"/>
                  <a:gd name="T40" fmla="*/ 714 w 1820"/>
                  <a:gd name="T41" fmla="*/ 145 h 5318"/>
                  <a:gd name="T42" fmla="*/ 652 w 1820"/>
                  <a:gd name="T43" fmla="*/ 203 h 5318"/>
                  <a:gd name="T44" fmla="*/ 598 w 1820"/>
                  <a:gd name="T45" fmla="*/ 272 h 5318"/>
                  <a:gd name="T46" fmla="*/ 560 w 1820"/>
                  <a:gd name="T47" fmla="*/ 342 h 5318"/>
                  <a:gd name="T48" fmla="*/ 528 w 1820"/>
                  <a:gd name="T49" fmla="*/ 434 h 5318"/>
                  <a:gd name="T50" fmla="*/ 487 w 1820"/>
                  <a:gd name="T51" fmla="*/ 623 h 5318"/>
                  <a:gd name="T52" fmla="*/ 440 w 1820"/>
                  <a:gd name="T53" fmla="*/ 942 h 5318"/>
                  <a:gd name="T54" fmla="*/ 401 w 1820"/>
                  <a:gd name="T55" fmla="*/ 1316 h 5318"/>
                  <a:gd name="T56" fmla="*/ 363 w 1820"/>
                  <a:gd name="T57" fmla="*/ 1902 h 5318"/>
                  <a:gd name="T58" fmla="*/ 320 w 1820"/>
                  <a:gd name="T59" fmla="*/ 2745 h 5318"/>
                  <a:gd name="T60" fmla="*/ 297 w 1820"/>
                  <a:gd name="T61" fmla="*/ 3007 h 5318"/>
                  <a:gd name="T62" fmla="*/ 197 w 1820"/>
                  <a:gd name="T63" fmla="*/ 3697 h 5318"/>
                  <a:gd name="T64" fmla="*/ 36 w 1820"/>
                  <a:gd name="T65" fmla="*/ 4709 h 5318"/>
                  <a:gd name="T66" fmla="*/ 0 w 1820"/>
                  <a:gd name="T67" fmla="*/ 4979 h 5318"/>
                  <a:gd name="T68" fmla="*/ 16 w 1820"/>
                  <a:gd name="T69" fmla="*/ 5044 h 5318"/>
                  <a:gd name="T70" fmla="*/ 62 w 1820"/>
                  <a:gd name="T71" fmla="*/ 5106 h 5318"/>
                  <a:gd name="T72" fmla="*/ 124 w 1820"/>
                  <a:gd name="T73" fmla="*/ 5160 h 5318"/>
                  <a:gd name="T74" fmla="*/ 204 w 1820"/>
                  <a:gd name="T75" fmla="*/ 5203 h 5318"/>
                  <a:gd name="T76" fmla="*/ 294 w 1820"/>
                  <a:gd name="T77" fmla="*/ 5237 h 5318"/>
                  <a:gd name="T78" fmla="*/ 448 w 1820"/>
                  <a:gd name="T79" fmla="*/ 5280 h 5318"/>
                  <a:gd name="T80" fmla="*/ 675 w 1820"/>
                  <a:gd name="T81" fmla="*/ 5307 h 5318"/>
                  <a:gd name="T82" fmla="*/ 914 w 1820"/>
                  <a:gd name="T83" fmla="*/ 5318 h 5318"/>
                  <a:gd name="T84" fmla="*/ 1138 w 1820"/>
                  <a:gd name="T85" fmla="*/ 5310 h 5318"/>
                  <a:gd name="T86" fmla="*/ 1331 w 1820"/>
                  <a:gd name="T87" fmla="*/ 5291 h 5318"/>
                  <a:gd name="T88" fmla="*/ 1477 w 1820"/>
                  <a:gd name="T89" fmla="*/ 5268 h 5318"/>
                  <a:gd name="T90" fmla="*/ 1527 w 1820"/>
                  <a:gd name="T91" fmla="*/ 4936 h 5318"/>
                  <a:gd name="T92" fmla="*/ 1643 w 1820"/>
                  <a:gd name="T93" fmla="*/ 4151 h 5318"/>
                  <a:gd name="T94" fmla="*/ 1716 w 1820"/>
                  <a:gd name="T95" fmla="*/ 3535 h 5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20" h="5318">
                    <a:moveTo>
                      <a:pt x="1743" y="3222"/>
                    </a:moveTo>
                    <a:lnTo>
                      <a:pt x="1766" y="2914"/>
                    </a:lnTo>
                    <a:lnTo>
                      <a:pt x="1786" y="2615"/>
                    </a:lnTo>
                    <a:lnTo>
                      <a:pt x="1805" y="2321"/>
                    </a:lnTo>
                    <a:lnTo>
                      <a:pt x="1817" y="2044"/>
                    </a:lnTo>
                    <a:lnTo>
                      <a:pt x="1820" y="1790"/>
                    </a:lnTo>
                    <a:lnTo>
                      <a:pt x="1820" y="1558"/>
                    </a:lnTo>
                    <a:lnTo>
                      <a:pt x="1817" y="1363"/>
                    </a:lnTo>
                    <a:lnTo>
                      <a:pt x="1809" y="1282"/>
                    </a:lnTo>
                    <a:lnTo>
                      <a:pt x="1801" y="1205"/>
                    </a:lnTo>
                    <a:lnTo>
                      <a:pt x="1779" y="1051"/>
                    </a:lnTo>
                    <a:lnTo>
                      <a:pt x="1763" y="962"/>
                    </a:lnTo>
                    <a:lnTo>
                      <a:pt x="1743" y="869"/>
                    </a:lnTo>
                    <a:lnTo>
                      <a:pt x="1724" y="773"/>
                    </a:lnTo>
                    <a:lnTo>
                      <a:pt x="1697" y="677"/>
                    </a:lnTo>
                    <a:lnTo>
                      <a:pt x="1666" y="580"/>
                    </a:lnTo>
                    <a:lnTo>
                      <a:pt x="1632" y="489"/>
                    </a:lnTo>
                    <a:lnTo>
                      <a:pt x="1593" y="396"/>
                    </a:lnTo>
                    <a:lnTo>
                      <a:pt x="1546" y="311"/>
                    </a:lnTo>
                    <a:lnTo>
                      <a:pt x="1519" y="269"/>
                    </a:lnTo>
                    <a:lnTo>
                      <a:pt x="1496" y="231"/>
                    </a:lnTo>
                    <a:lnTo>
                      <a:pt x="1466" y="195"/>
                    </a:lnTo>
                    <a:lnTo>
                      <a:pt x="1439" y="161"/>
                    </a:lnTo>
                    <a:lnTo>
                      <a:pt x="1408" y="130"/>
                    </a:lnTo>
                    <a:lnTo>
                      <a:pt x="1373" y="103"/>
                    </a:lnTo>
                    <a:lnTo>
                      <a:pt x="1342" y="77"/>
                    </a:lnTo>
                    <a:lnTo>
                      <a:pt x="1303" y="53"/>
                    </a:lnTo>
                    <a:lnTo>
                      <a:pt x="1269" y="34"/>
                    </a:lnTo>
                    <a:lnTo>
                      <a:pt x="1226" y="18"/>
                    </a:lnTo>
                    <a:lnTo>
                      <a:pt x="1188" y="7"/>
                    </a:lnTo>
                    <a:lnTo>
                      <a:pt x="1146" y="3"/>
                    </a:lnTo>
                    <a:lnTo>
                      <a:pt x="1099" y="0"/>
                    </a:lnTo>
                    <a:lnTo>
                      <a:pt x="1057" y="0"/>
                    </a:lnTo>
                    <a:lnTo>
                      <a:pt x="1015" y="3"/>
                    </a:lnTo>
                    <a:lnTo>
                      <a:pt x="972" y="11"/>
                    </a:lnTo>
                    <a:lnTo>
                      <a:pt x="929" y="18"/>
                    </a:lnTo>
                    <a:lnTo>
                      <a:pt x="891" y="34"/>
                    </a:lnTo>
                    <a:lnTo>
                      <a:pt x="852" y="49"/>
                    </a:lnTo>
                    <a:lnTo>
                      <a:pt x="814" y="68"/>
                    </a:lnTo>
                    <a:lnTo>
                      <a:pt x="779" y="91"/>
                    </a:lnTo>
                    <a:lnTo>
                      <a:pt x="745" y="118"/>
                    </a:lnTo>
                    <a:lnTo>
                      <a:pt x="714" y="145"/>
                    </a:lnTo>
                    <a:lnTo>
                      <a:pt x="679" y="172"/>
                    </a:lnTo>
                    <a:lnTo>
                      <a:pt x="652" y="203"/>
                    </a:lnTo>
                    <a:lnTo>
                      <a:pt x="625" y="238"/>
                    </a:lnTo>
                    <a:lnTo>
                      <a:pt x="598" y="272"/>
                    </a:lnTo>
                    <a:lnTo>
                      <a:pt x="575" y="308"/>
                    </a:lnTo>
                    <a:lnTo>
                      <a:pt x="560" y="342"/>
                    </a:lnTo>
                    <a:lnTo>
                      <a:pt x="544" y="385"/>
                    </a:lnTo>
                    <a:lnTo>
                      <a:pt x="528" y="434"/>
                    </a:lnTo>
                    <a:lnTo>
                      <a:pt x="514" y="492"/>
                    </a:lnTo>
                    <a:lnTo>
                      <a:pt x="487" y="623"/>
                    </a:lnTo>
                    <a:lnTo>
                      <a:pt x="460" y="773"/>
                    </a:lnTo>
                    <a:lnTo>
                      <a:pt x="440" y="942"/>
                    </a:lnTo>
                    <a:lnTo>
                      <a:pt x="421" y="1128"/>
                    </a:lnTo>
                    <a:lnTo>
                      <a:pt x="401" y="1316"/>
                    </a:lnTo>
                    <a:lnTo>
                      <a:pt x="386" y="1513"/>
                    </a:lnTo>
                    <a:lnTo>
                      <a:pt x="363" y="1902"/>
                    </a:lnTo>
                    <a:lnTo>
                      <a:pt x="344" y="2260"/>
                    </a:lnTo>
                    <a:lnTo>
                      <a:pt x="320" y="2745"/>
                    </a:lnTo>
                    <a:lnTo>
                      <a:pt x="313" y="2864"/>
                    </a:lnTo>
                    <a:lnTo>
                      <a:pt x="297" y="3007"/>
                    </a:lnTo>
                    <a:lnTo>
                      <a:pt x="254" y="3335"/>
                    </a:lnTo>
                    <a:lnTo>
                      <a:pt x="197" y="3697"/>
                    </a:lnTo>
                    <a:lnTo>
                      <a:pt x="139" y="4070"/>
                    </a:lnTo>
                    <a:lnTo>
                      <a:pt x="36" y="4709"/>
                    </a:lnTo>
                    <a:lnTo>
                      <a:pt x="8" y="4918"/>
                    </a:lnTo>
                    <a:lnTo>
                      <a:pt x="0" y="4979"/>
                    </a:lnTo>
                    <a:lnTo>
                      <a:pt x="0" y="5010"/>
                    </a:lnTo>
                    <a:lnTo>
                      <a:pt x="16" y="5044"/>
                    </a:lnTo>
                    <a:lnTo>
                      <a:pt x="39" y="5076"/>
                    </a:lnTo>
                    <a:lnTo>
                      <a:pt x="62" y="5106"/>
                    </a:lnTo>
                    <a:lnTo>
                      <a:pt x="93" y="5133"/>
                    </a:lnTo>
                    <a:lnTo>
                      <a:pt x="124" y="5160"/>
                    </a:lnTo>
                    <a:lnTo>
                      <a:pt x="163" y="5183"/>
                    </a:lnTo>
                    <a:lnTo>
                      <a:pt x="204" y="5203"/>
                    </a:lnTo>
                    <a:lnTo>
                      <a:pt x="247" y="5221"/>
                    </a:lnTo>
                    <a:lnTo>
                      <a:pt x="294" y="5237"/>
                    </a:lnTo>
                    <a:lnTo>
                      <a:pt x="344" y="5253"/>
                    </a:lnTo>
                    <a:lnTo>
                      <a:pt x="448" y="5280"/>
                    </a:lnTo>
                    <a:lnTo>
                      <a:pt x="560" y="5295"/>
                    </a:lnTo>
                    <a:lnTo>
                      <a:pt x="675" y="5307"/>
                    </a:lnTo>
                    <a:lnTo>
                      <a:pt x="795" y="5314"/>
                    </a:lnTo>
                    <a:lnTo>
                      <a:pt x="914" y="5318"/>
                    </a:lnTo>
                    <a:lnTo>
                      <a:pt x="1026" y="5314"/>
                    </a:lnTo>
                    <a:lnTo>
                      <a:pt x="1138" y="5310"/>
                    </a:lnTo>
                    <a:lnTo>
                      <a:pt x="1238" y="5303"/>
                    </a:lnTo>
                    <a:lnTo>
                      <a:pt x="1331" y="5291"/>
                    </a:lnTo>
                    <a:lnTo>
                      <a:pt x="1412" y="5280"/>
                    </a:lnTo>
                    <a:lnTo>
                      <a:pt x="1477" y="5268"/>
                    </a:lnTo>
                    <a:lnTo>
                      <a:pt x="1496" y="5126"/>
                    </a:lnTo>
                    <a:lnTo>
                      <a:pt x="1527" y="4936"/>
                    </a:lnTo>
                    <a:lnTo>
                      <a:pt x="1600" y="4440"/>
                    </a:lnTo>
                    <a:lnTo>
                      <a:pt x="1643" y="4151"/>
                    </a:lnTo>
                    <a:lnTo>
                      <a:pt x="1682" y="3843"/>
                    </a:lnTo>
                    <a:lnTo>
                      <a:pt x="1716" y="3535"/>
                    </a:lnTo>
                    <a:lnTo>
                      <a:pt x="1743" y="32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5" name="Freeform 79"/>
              <p:cNvSpPr>
                <a:spLocks/>
              </p:cNvSpPr>
              <p:nvPr/>
            </p:nvSpPr>
            <p:spPr bwMode="auto">
              <a:xfrm>
                <a:off x="5143" y="1159"/>
                <a:ext cx="48" cy="331"/>
              </a:xfrm>
              <a:custGeom>
                <a:avLst/>
                <a:gdLst>
                  <a:gd name="T0" fmla="*/ 474 w 725"/>
                  <a:gd name="T1" fmla="*/ 2642 h 4972"/>
                  <a:gd name="T2" fmla="*/ 463 w 725"/>
                  <a:gd name="T3" fmla="*/ 2121 h 4972"/>
                  <a:gd name="T4" fmla="*/ 451 w 725"/>
                  <a:gd name="T5" fmla="*/ 1590 h 4972"/>
                  <a:gd name="T6" fmla="*/ 463 w 725"/>
                  <a:gd name="T7" fmla="*/ 1232 h 4972"/>
                  <a:gd name="T8" fmla="*/ 490 w 725"/>
                  <a:gd name="T9" fmla="*/ 874 h 4972"/>
                  <a:gd name="T10" fmla="*/ 548 w 725"/>
                  <a:gd name="T11" fmla="*/ 519 h 4972"/>
                  <a:gd name="T12" fmla="*/ 590 w 725"/>
                  <a:gd name="T13" fmla="*/ 346 h 4972"/>
                  <a:gd name="T14" fmla="*/ 641 w 725"/>
                  <a:gd name="T15" fmla="*/ 172 h 4972"/>
                  <a:gd name="T16" fmla="*/ 702 w 725"/>
                  <a:gd name="T17" fmla="*/ 0 h 4972"/>
                  <a:gd name="T18" fmla="*/ 633 w 725"/>
                  <a:gd name="T19" fmla="*/ 72 h 4972"/>
                  <a:gd name="T20" fmla="*/ 575 w 725"/>
                  <a:gd name="T21" fmla="*/ 154 h 4972"/>
                  <a:gd name="T22" fmla="*/ 544 w 725"/>
                  <a:gd name="T23" fmla="*/ 231 h 4972"/>
                  <a:gd name="T24" fmla="*/ 514 w 725"/>
                  <a:gd name="T25" fmla="*/ 338 h 4972"/>
                  <a:gd name="T26" fmla="*/ 460 w 725"/>
                  <a:gd name="T27" fmla="*/ 619 h 4972"/>
                  <a:gd name="T28" fmla="*/ 421 w 725"/>
                  <a:gd name="T29" fmla="*/ 974 h 4972"/>
                  <a:gd name="T30" fmla="*/ 386 w 725"/>
                  <a:gd name="T31" fmla="*/ 1359 h 4972"/>
                  <a:gd name="T32" fmla="*/ 344 w 725"/>
                  <a:gd name="T33" fmla="*/ 2106 h 4972"/>
                  <a:gd name="T34" fmla="*/ 313 w 725"/>
                  <a:gd name="T35" fmla="*/ 2710 h 4972"/>
                  <a:gd name="T36" fmla="*/ 254 w 725"/>
                  <a:gd name="T37" fmla="*/ 3181 h 4972"/>
                  <a:gd name="T38" fmla="*/ 139 w 725"/>
                  <a:gd name="T39" fmla="*/ 3916 h 4972"/>
                  <a:gd name="T40" fmla="*/ 8 w 725"/>
                  <a:gd name="T41" fmla="*/ 4764 h 4972"/>
                  <a:gd name="T42" fmla="*/ 0 w 725"/>
                  <a:gd name="T43" fmla="*/ 4856 h 4972"/>
                  <a:gd name="T44" fmla="*/ 36 w 725"/>
                  <a:gd name="T45" fmla="*/ 4918 h 4972"/>
                  <a:gd name="T46" fmla="*/ 86 w 725"/>
                  <a:gd name="T47" fmla="*/ 4972 h 4972"/>
                  <a:gd name="T48" fmla="*/ 186 w 725"/>
                  <a:gd name="T49" fmla="*/ 4682 h 4972"/>
                  <a:gd name="T50" fmla="*/ 274 w 725"/>
                  <a:gd name="T51" fmla="*/ 4382 h 4972"/>
                  <a:gd name="T52" fmla="*/ 424 w 725"/>
                  <a:gd name="T53" fmla="*/ 3774 h 4972"/>
                  <a:gd name="T54" fmla="*/ 644 w 725"/>
                  <a:gd name="T55" fmla="*/ 2853 h 4972"/>
                  <a:gd name="T56" fmla="*/ 725 w 725"/>
                  <a:gd name="T57" fmla="*/ 2556 h 4972"/>
                  <a:gd name="T58" fmla="*/ 602 w 725"/>
                  <a:gd name="T59" fmla="*/ 2610 h 4972"/>
                  <a:gd name="T60" fmla="*/ 544 w 725"/>
                  <a:gd name="T61" fmla="*/ 2645 h 4972"/>
                  <a:gd name="T62" fmla="*/ 514 w 725"/>
                  <a:gd name="T63" fmla="*/ 2680 h 4972"/>
                  <a:gd name="T64" fmla="*/ 490 w 725"/>
                  <a:gd name="T65" fmla="*/ 2722 h 4972"/>
                  <a:gd name="T66" fmla="*/ 478 w 725"/>
                  <a:gd name="T67" fmla="*/ 2776 h 4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5" h="4972">
                    <a:moveTo>
                      <a:pt x="478" y="2807"/>
                    </a:moveTo>
                    <a:lnTo>
                      <a:pt x="474" y="2642"/>
                    </a:lnTo>
                    <a:lnTo>
                      <a:pt x="474" y="2468"/>
                    </a:lnTo>
                    <a:lnTo>
                      <a:pt x="463" y="2121"/>
                    </a:lnTo>
                    <a:lnTo>
                      <a:pt x="455" y="1771"/>
                    </a:lnTo>
                    <a:lnTo>
                      <a:pt x="451" y="1590"/>
                    </a:lnTo>
                    <a:lnTo>
                      <a:pt x="455" y="1413"/>
                    </a:lnTo>
                    <a:lnTo>
                      <a:pt x="463" y="1232"/>
                    </a:lnTo>
                    <a:lnTo>
                      <a:pt x="474" y="1055"/>
                    </a:lnTo>
                    <a:lnTo>
                      <a:pt x="490" y="874"/>
                    </a:lnTo>
                    <a:lnTo>
                      <a:pt x="514" y="696"/>
                    </a:lnTo>
                    <a:lnTo>
                      <a:pt x="548" y="519"/>
                    </a:lnTo>
                    <a:lnTo>
                      <a:pt x="567" y="430"/>
                    </a:lnTo>
                    <a:lnTo>
                      <a:pt x="590" y="346"/>
                    </a:lnTo>
                    <a:lnTo>
                      <a:pt x="614" y="258"/>
                    </a:lnTo>
                    <a:lnTo>
                      <a:pt x="641" y="172"/>
                    </a:lnTo>
                    <a:lnTo>
                      <a:pt x="667" y="88"/>
                    </a:lnTo>
                    <a:lnTo>
                      <a:pt x="702" y="0"/>
                    </a:lnTo>
                    <a:lnTo>
                      <a:pt x="667" y="38"/>
                    </a:lnTo>
                    <a:lnTo>
                      <a:pt x="633" y="72"/>
                    </a:lnTo>
                    <a:lnTo>
                      <a:pt x="602" y="115"/>
                    </a:lnTo>
                    <a:lnTo>
                      <a:pt x="575" y="154"/>
                    </a:lnTo>
                    <a:lnTo>
                      <a:pt x="560" y="188"/>
                    </a:lnTo>
                    <a:lnTo>
                      <a:pt x="544" y="231"/>
                    </a:lnTo>
                    <a:lnTo>
                      <a:pt x="528" y="280"/>
                    </a:lnTo>
                    <a:lnTo>
                      <a:pt x="514" y="338"/>
                    </a:lnTo>
                    <a:lnTo>
                      <a:pt x="487" y="469"/>
                    </a:lnTo>
                    <a:lnTo>
                      <a:pt x="460" y="619"/>
                    </a:lnTo>
                    <a:lnTo>
                      <a:pt x="440" y="788"/>
                    </a:lnTo>
                    <a:lnTo>
                      <a:pt x="421" y="974"/>
                    </a:lnTo>
                    <a:lnTo>
                      <a:pt x="401" y="1162"/>
                    </a:lnTo>
                    <a:lnTo>
                      <a:pt x="386" y="1359"/>
                    </a:lnTo>
                    <a:lnTo>
                      <a:pt x="363" y="1748"/>
                    </a:lnTo>
                    <a:lnTo>
                      <a:pt x="344" y="2106"/>
                    </a:lnTo>
                    <a:lnTo>
                      <a:pt x="320" y="2591"/>
                    </a:lnTo>
                    <a:lnTo>
                      <a:pt x="313" y="2710"/>
                    </a:lnTo>
                    <a:lnTo>
                      <a:pt x="297" y="2853"/>
                    </a:lnTo>
                    <a:lnTo>
                      <a:pt x="254" y="3181"/>
                    </a:lnTo>
                    <a:lnTo>
                      <a:pt x="197" y="3543"/>
                    </a:lnTo>
                    <a:lnTo>
                      <a:pt x="139" y="3916"/>
                    </a:lnTo>
                    <a:lnTo>
                      <a:pt x="36" y="4555"/>
                    </a:lnTo>
                    <a:lnTo>
                      <a:pt x="8" y="4764"/>
                    </a:lnTo>
                    <a:lnTo>
                      <a:pt x="0" y="4825"/>
                    </a:lnTo>
                    <a:lnTo>
                      <a:pt x="0" y="4856"/>
                    </a:lnTo>
                    <a:lnTo>
                      <a:pt x="16" y="4886"/>
                    </a:lnTo>
                    <a:lnTo>
                      <a:pt x="36" y="4918"/>
                    </a:lnTo>
                    <a:lnTo>
                      <a:pt x="58" y="4949"/>
                    </a:lnTo>
                    <a:lnTo>
                      <a:pt x="86" y="4972"/>
                    </a:lnTo>
                    <a:lnTo>
                      <a:pt x="136" y="4829"/>
                    </a:lnTo>
                    <a:lnTo>
                      <a:pt x="186" y="4682"/>
                    </a:lnTo>
                    <a:lnTo>
                      <a:pt x="231" y="4532"/>
                    </a:lnTo>
                    <a:lnTo>
                      <a:pt x="274" y="4382"/>
                    </a:lnTo>
                    <a:lnTo>
                      <a:pt x="351" y="4082"/>
                    </a:lnTo>
                    <a:lnTo>
                      <a:pt x="424" y="3774"/>
                    </a:lnTo>
                    <a:lnTo>
                      <a:pt x="567" y="3157"/>
                    </a:lnTo>
                    <a:lnTo>
                      <a:pt x="644" y="2853"/>
                    </a:lnTo>
                    <a:lnTo>
                      <a:pt x="683" y="2703"/>
                    </a:lnTo>
                    <a:lnTo>
                      <a:pt x="725" y="2556"/>
                    </a:lnTo>
                    <a:lnTo>
                      <a:pt x="644" y="2591"/>
                    </a:lnTo>
                    <a:lnTo>
                      <a:pt x="602" y="2610"/>
                    </a:lnTo>
                    <a:lnTo>
                      <a:pt x="564" y="2633"/>
                    </a:lnTo>
                    <a:lnTo>
                      <a:pt x="544" y="2645"/>
                    </a:lnTo>
                    <a:lnTo>
                      <a:pt x="528" y="2660"/>
                    </a:lnTo>
                    <a:lnTo>
                      <a:pt x="514" y="2680"/>
                    </a:lnTo>
                    <a:lnTo>
                      <a:pt x="501" y="2699"/>
                    </a:lnTo>
                    <a:lnTo>
                      <a:pt x="490" y="2722"/>
                    </a:lnTo>
                    <a:lnTo>
                      <a:pt x="487" y="2749"/>
                    </a:lnTo>
                    <a:lnTo>
                      <a:pt x="478" y="2776"/>
                    </a:lnTo>
                    <a:lnTo>
                      <a:pt x="478" y="280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6" name="Freeform 80"/>
              <p:cNvSpPr>
                <a:spLocks/>
              </p:cNvSpPr>
              <p:nvPr/>
            </p:nvSpPr>
            <p:spPr bwMode="auto">
              <a:xfrm>
                <a:off x="5228" y="1159"/>
                <a:ext cx="36" cy="342"/>
              </a:xfrm>
              <a:custGeom>
                <a:avLst/>
                <a:gdLst>
                  <a:gd name="T0" fmla="*/ 532 w 551"/>
                  <a:gd name="T1" fmla="*/ 1044 h 5126"/>
                  <a:gd name="T2" fmla="*/ 517 w 551"/>
                  <a:gd name="T3" fmla="*/ 932 h 5126"/>
                  <a:gd name="T4" fmla="*/ 494 w 551"/>
                  <a:gd name="T5" fmla="*/ 801 h 5126"/>
                  <a:gd name="T6" fmla="*/ 467 w 551"/>
                  <a:gd name="T7" fmla="*/ 663 h 5126"/>
                  <a:gd name="T8" fmla="*/ 428 w 551"/>
                  <a:gd name="T9" fmla="*/ 516 h 5126"/>
                  <a:gd name="T10" fmla="*/ 405 w 551"/>
                  <a:gd name="T11" fmla="*/ 443 h 5126"/>
                  <a:gd name="T12" fmla="*/ 381 w 551"/>
                  <a:gd name="T13" fmla="*/ 373 h 5126"/>
                  <a:gd name="T14" fmla="*/ 351 w 551"/>
                  <a:gd name="T15" fmla="*/ 301 h 5126"/>
                  <a:gd name="T16" fmla="*/ 320 w 551"/>
                  <a:gd name="T17" fmla="*/ 235 h 5126"/>
                  <a:gd name="T18" fmla="*/ 289 w 551"/>
                  <a:gd name="T19" fmla="*/ 169 h 5126"/>
                  <a:gd name="T20" fmla="*/ 250 w 551"/>
                  <a:gd name="T21" fmla="*/ 108 h 5126"/>
                  <a:gd name="T22" fmla="*/ 212 w 551"/>
                  <a:gd name="T23" fmla="*/ 50 h 5126"/>
                  <a:gd name="T24" fmla="*/ 170 w 551"/>
                  <a:gd name="T25" fmla="*/ 0 h 5126"/>
                  <a:gd name="T26" fmla="*/ 200 w 551"/>
                  <a:gd name="T27" fmla="*/ 138 h 5126"/>
                  <a:gd name="T28" fmla="*/ 227 w 551"/>
                  <a:gd name="T29" fmla="*/ 281 h 5126"/>
                  <a:gd name="T30" fmla="*/ 254 w 551"/>
                  <a:gd name="T31" fmla="*/ 423 h 5126"/>
                  <a:gd name="T32" fmla="*/ 274 w 551"/>
                  <a:gd name="T33" fmla="*/ 570 h 5126"/>
                  <a:gd name="T34" fmla="*/ 293 w 551"/>
                  <a:gd name="T35" fmla="*/ 720 h 5126"/>
                  <a:gd name="T36" fmla="*/ 308 w 551"/>
                  <a:gd name="T37" fmla="*/ 870 h 5126"/>
                  <a:gd name="T38" fmla="*/ 324 w 551"/>
                  <a:gd name="T39" fmla="*/ 1024 h 5126"/>
                  <a:gd name="T40" fmla="*/ 331 w 551"/>
                  <a:gd name="T41" fmla="*/ 1179 h 5126"/>
                  <a:gd name="T42" fmla="*/ 340 w 551"/>
                  <a:gd name="T43" fmla="*/ 1336 h 5126"/>
                  <a:gd name="T44" fmla="*/ 343 w 551"/>
                  <a:gd name="T45" fmla="*/ 1498 h 5126"/>
                  <a:gd name="T46" fmla="*/ 347 w 551"/>
                  <a:gd name="T47" fmla="*/ 1655 h 5126"/>
                  <a:gd name="T48" fmla="*/ 347 w 551"/>
                  <a:gd name="T49" fmla="*/ 1818 h 5126"/>
                  <a:gd name="T50" fmla="*/ 340 w 551"/>
                  <a:gd name="T51" fmla="*/ 2146 h 5126"/>
                  <a:gd name="T52" fmla="*/ 324 w 551"/>
                  <a:gd name="T53" fmla="*/ 2476 h 5126"/>
                  <a:gd name="T54" fmla="*/ 301 w 551"/>
                  <a:gd name="T55" fmla="*/ 2812 h 5126"/>
                  <a:gd name="T56" fmla="*/ 274 w 551"/>
                  <a:gd name="T57" fmla="*/ 3147 h 5126"/>
                  <a:gd name="T58" fmla="*/ 239 w 551"/>
                  <a:gd name="T59" fmla="*/ 3486 h 5126"/>
                  <a:gd name="T60" fmla="*/ 197 w 551"/>
                  <a:gd name="T61" fmla="*/ 3817 h 5126"/>
                  <a:gd name="T62" fmla="*/ 150 w 551"/>
                  <a:gd name="T63" fmla="*/ 4152 h 5126"/>
                  <a:gd name="T64" fmla="*/ 104 w 551"/>
                  <a:gd name="T65" fmla="*/ 4479 h 5126"/>
                  <a:gd name="T66" fmla="*/ 54 w 551"/>
                  <a:gd name="T67" fmla="*/ 4806 h 5126"/>
                  <a:gd name="T68" fmla="*/ 0 w 551"/>
                  <a:gd name="T69" fmla="*/ 5126 h 5126"/>
                  <a:gd name="T70" fmla="*/ 108 w 551"/>
                  <a:gd name="T71" fmla="*/ 5114 h 5126"/>
                  <a:gd name="T72" fmla="*/ 170 w 551"/>
                  <a:gd name="T73" fmla="*/ 5110 h 5126"/>
                  <a:gd name="T74" fmla="*/ 208 w 551"/>
                  <a:gd name="T75" fmla="*/ 5107 h 5126"/>
                  <a:gd name="T76" fmla="*/ 227 w 551"/>
                  <a:gd name="T77" fmla="*/ 4965 h 5126"/>
                  <a:gd name="T78" fmla="*/ 258 w 551"/>
                  <a:gd name="T79" fmla="*/ 4775 h 5126"/>
                  <a:gd name="T80" fmla="*/ 331 w 551"/>
                  <a:gd name="T81" fmla="*/ 4279 h 5126"/>
                  <a:gd name="T82" fmla="*/ 374 w 551"/>
                  <a:gd name="T83" fmla="*/ 3990 h 5126"/>
                  <a:gd name="T84" fmla="*/ 413 w 551"/>
                  <a:gd name="T85" fmla="*/ 3682 h 5126"/>
                  <a:gd name="T86" fmla="*/ 447 w 551"/>
                  <a:gd name="T87" fmla="*/ 3374 h 5126"/>
                  <a:gd name="T88" fmla="*/ 474 w 551"/>
                  <a:gd name="T89" fmla="*/ 3061 h 5126"/>
                  <a:gd name="T90" fmla="*/ 497 w 551"/>
                  <a:gd name="T91" fmla="*/ 2753 h 5126"/>
                  <a:gd name="T92" fmla="*/ 517 w 551"/>
                  <a:gd name="T93" fmla="*/ 2454 h 5126"/>
                  <a:gd name="T94" fmla="*/ 536 w 551"/>
                  <a:gd name="T95" fmla="*/ 2160 h 5126"/>
                  <a:gd name="T96" fmla="*/ 548 w 551"/>
                  <a:gd name="T97" fmla="*/ 1883 h 5126"/>
                  <a:gd name="T98" fmla="*/ 551 w 551"/>
                  <a:gd name="T99" fmla="*/ 1629 h 5126"/>
                  <a:gd name="T100" fmla="*/ 551 w 551"/>
                  <a:gd name="T101" fmla="*/ 1397 h 5126"/>
                  <a:gd name="T102" fmla="*/ 548 w 551"/>
                  <a:gd name="T103" fmla="*/ 1202 h 5126"/>
                  <a:gd name="T104" fmla="*/ 540 w 551"/>
                  <a:gd name="T105" fmla="*/ 1121 h 5126"/>
                  <a:gd name="T106" fmla="*/ 532 w 551"/>
                  <a:gd name="T107" fmla="*/ 1044 h 5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 h="5126">
                    <a:moveTo>
                      <a:pt x="532" y="1044"/>
                    </a:moveTo>
                    <a:lnTo>
                      <a:pt x="517" y="932"/>
                    </a:lnTo>
                    <a:lnTo>
                      <a:pt x="494" y="801"/>
                    </a:lnTo>
                    <a:lnTo>
                      <a:pt x="467" y="663"/>
                    </a:lnTo>
                    <a:lnTo>
                      <a:pt x="428" y="516"/>
                    </a:lnTo>
                    <a:lnTo>
                      <a:pt x="405" y="443"/>
                    </a:lnTo>
                    <a:lnTo>
                      <a:pt x="381" y="373"/>
                    </a:lnTo>
                    <a:lnTo>
                      <a:pt x="351" y="301"/>
                    </a:lnTo>
                    <a:lnTo>
                      <a:pt x="320" y="235"/>
                    </a:lnTo>
                    <a:lnTo>
                      <a:pt x="289" y="169"/>
                    </a:lnTo>
                    <a:lnTo>
                      <a:pt x="250" y="108"/>
                    </a:lnTo>
                    <a:lnTo>
                      <a:pt x="212" y="50"/>
                    </a:lnTo>
                    <a:lnTo>
                      <a:pt x="170" y="0"/>
                    </a:lnTo>
                    <a:lnTo>
                      <a:pt x="200" y="138"/>
                    </a:lnTo>
                    <a:lnTo>
                      <a:pt x="227" y="281"/>
                    </a:lnTo>
                    <a:lnTo>
                      <a:pt x="254" y="423"/>
                    </a:lnTo>
                    <a:lnTo>
                      <a:pt x="274" y="570"/>
                    </a:lnTo>
                    <a:lnTo>
                      <a:pt x="293" y="720"/>
                    </a:lnTo>
                    <a:lnTo>
                      <a:pt x="308" y="870"/>
                    </a:lnTo>
                    <a:lnTo>
                      <a:pt x="324" y="1024"/>
                    </a:lnTo>
                    <a:lnTo>
                      <a:pt x="331" y="1179"/>
                    </a:lnTo>
                    <a:lnTo>
                      <a:pt x="340" y="1336"/>
                    </a:lnTo>
                    <a:lnTo>
                      <a:pt x="343" y="1498"/>
                    </a:lnTo>
                    <a:lnTo>
                      <a:pt x="347" y="1655"/>
                    </a:lnTo>
                    <a:lnTo>
                      <a:pt x="347" y="1818"/>
                    </a:lnTo>
                    <a:lnTo>
                      <a:pt x="340" y="2146"/>
                    </a:lnTo>
                    <a:lnTo>
                      <a:pt x="324" y="2476"/>
                    </a:lnTo>
                    <a:lnTo>
                      <a:pt x="301" y="2812"/>
                    </a:lnTo>
                    <a:lnTo>
                      <a:pt x="274" y="3147"/>
                    </a:lnTo>
                    <a:lnTo>
                      <a:pt x="239" y="3486"/>
                    </a:lnTo>
                    <a:lnTo>
                      <a:pt x="197" y="3817"/>
                    </a:lnTo>
                    <a:lnTo>
                      <a:pt x="150" y="4152"/>
                    </a:lnTo>
                    <a:lnTo>
                      <a:pt x="104" y="4479"/>
                    </a:lnTo>
                    <a:lnTo>
                      <a:pt x="54" y="4806"/>
                    </a:lnTo>
                    <a:lnTo>
                      <a:pt x="0" y="5126"/>
                    </a:lnTo>
                    <a:lnTo>
                      <a:pt x="108" y="5114"/>
                    </a:lnTo>
                    <a:lnTo>
                      <a:pt x="170" y="5110"/>
                    </a:lnTo>
                    <a:lnTo>
                      <a:pt x="208" y="5107"/>
                    </a:lnTo>
                    <a:lnTo>
                      <a:pt x="227" y="4965"/>
                    </a:lnTo>
                    <a:lnTo>
                      <a:pt x="258" y="4775"/>
                    </a:lnTo>
                    <a:lnTo>
                      <a:pt x="331" y="4279"/>
                    </a:lnTo>
                    <a:lnTo>
                      <a:pt x="374" y="3990"/>
                    </a:lnTo>
                    <a:lnTo>
                      <a:pt x="413" y="3682"/>
                    </a:lnTo>
                    <a:lnTo>
                      <a:pt x="447" y="3374"/>
                    </a:lnTo>
                    <a:lnTo>
                      <a:pt x="474" y="3061"/>
                    </a:lnTo>
                    <a:lnTo>
                      <a:pt x="497" y="2753"/>
                    </a:lnTo>
                    <a:lnTo>
                      <a:pt x="517" y="2454"/>
                    </a:lnTo>
                    <a:lnTo>
                      <a:pt x="536" y="2160"/>
                    </a:lnTo>
                    <a:lnTo>
                      <a:pt x="548" y="1883"/>
                    </a:lnTo>
                    <a:lnTo>
                      <a:pt x="551" y="1629"/>
                    </a:lnTo>
                    <a:lnTo>
                      <a:pt x="551" y="1397"/>
                    </a:lnTo>
                    <a:lnTo>
                      <a:pt x="548" y="1202"/>
                    </a:lnTo>
                    <a:lnTo>
                      <a:pt x="540" y="1121"/>
                    </a:lnTo>
                    <a:lnTo>
                      <a:pt x="532" y="10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7" name="Freeform 82"/>
              <p:cNvSpPr>
                <a:spLocks/>
              </p:cNvSpPr>
              <p:nvPr/>
            </p:nvSpPr>
            <p:spPr bwMode="auto">
              <a:xfrm>
                <a:off x="5142" y="1516"/>
                <a:ext cx="22" cy="10"/>
              </a:xfrm>
              <a:custGeom>
                <a:avLst/>
                <a:gdLst>
                  <a:gd name="T0" fmla="*/ 336 w 336"/>
                  <a:gd name="T1" fmla="*/ 77 h 154"/>
                  <a:gd name="T2" fmla="*/ 320 w 336"/>
                  <a:gd name="T3" fmla="*/ 73 h 154"/>
                  <a:gd name="T4" fmla="*/ 297 w 336"/>
                  <a:gd name="T5" fmla="*/ 73 h 154"/>
                  <a:gd name="T6" fmla="*/ 262 w 336"/>
                  <a:gd name="T7" fmla="*/ 77 h 154"/>
                  <a:gd name="T8" fmla="*/ 220 w 336"/>
                  <a:gd name="T9" fmla="*/ 84 h 154"/>
                  <a:gd name="T10" fmla="*/ 162 w 336"/>
                  <a:gd name="T11" fmla="*/ 100 h 154"/>
                  <a:gd name="T12" fmla="*/ 93 w 336"/>
                  <a:gd name="T13" fmla="*/ 122 h 154"/>
                  <a:gd name="T14" fmla="*/ 8 w 336"/>
                  <a:gd name="T15" fmla="*/ 154 h 154"/>
                  <a:gd name="T16" fmla="*/ 3 w 336"/>
                  <a:gd name="T17" fmla="*/ 142 h 154"/>
                  <a:gd name="T18" fmla="*/ 0 w 336"/>
                  <a:gd name="T19" fmla="*/ 104 h 154"/>
                  <a:gd name="T20" fmla="*/ 3 w 336"/>
                  <a:gd name="T21" fmla="*/ 81 h 154"/>
                  <a:gd name="T22" fmla="*/ 8 w 336"/>
                  <a:gd name="T23" fmla="*/ 57 h 154"/>
                  <a:gd name="T24" fmla="*/ 12 w 336"/>
                  <a:gd name="T25" fmla="*/ 27 h 154"/>
                  <a:gd name="T26" fmla="*/ 27 w 336"/>
                  <a:gd name="T27" fmla="*/ 0 h 154"/>
                  <a:gd name="T28" fmla="*/ 27 w 336"/>
                  <a:gd name="T29" fmla="*/ 11 h 154"/>
                  <a:gd name="T30" fmla="*/ 31 w 336"/>
                  <a:gd name="T31" fmla="*/ 23 h 154"/>
                  <a:gd name="T32" fmla="*/ 39 w 336"/>
                  <a:gd name="T33" fmla="*/ 34 h 154"/>
                  <a:gd name="T34" fmla="*/ 50 w 336"/>
                  <a:gd name="T35" fmla="*/ 45 h 154"/>
                  <a:gd name="T36" fmla="*/ 69 w 336"/>
                  <a:gd name="T37" fmla="*/ 54 h 154"/>
                  <a:gd name="T38" fmla="*/ 93 w 336"/>
                  <a:gd name="T39" fmla="*/ 57 h 154"/>
                  <a:gd name="T40" fmla="*/ 123 w 336"/>
                  <a:gd name="T41" fmla="*/ 54 h 154"/>
                  <a:gd name="T42" fmla="*/ 196 w 336"/>
                  <a:gd name="T43" fmla="*/ 42 h 154"/>
                  <a:gd name="T44" fmla="*/ 227 w 336"/>
                  <a:gd name="T45" fmla="*/ 38 h 154"/>
                  <a:gd name="T46" fmla="*/ 259 w 336"/>
                  <a:gd name="T47" fmla="*/ 38 h 154"/>
                  <a:gd name="T48" fmla="*/ 286 w 336"/>
                  <a:gd name="T49" fmla="*/ 42 h 154"/>
                  <a:gd name="T50" fmla="*/ 309 w 336"/>
                  <a:gd name="T51" fmla="*/ 50 h 154"/>
                  <a:gd name="T52" fmla="*/ 324 w 336"/>
                  <a:gd name="T53" fmla="*/ 61 h 154"/>
                  <a:gd name="T54" fmla="*/ 336 w 336"/>
                  <a:gd name="T55" fmla="*/ 7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6" h="154">
                    <a:moveTo>
                      <a:pt x="336" y="77"/>
                    </a:moveTo>
                    <a:lnTo>
                      <a:pt x="320" y="73"/>
                    </a:lnTo>
                    <a:lnTo>
                      <a:pt x="297" y="73"/>
                    </a:lnTo>
                    <a:lnTo>
                      <a:pt x="262" y="77"/>
                    </a:lnTo>
                    <a:lnTo>
                      <a:pt x="220" y="84"/>
                    </a:lnTo>
                    <a:lnTo>
                      <a:pt x="162" y="100"/>
                    </a:lnTo>
                    <a:lnTo>
                      <a:pt x="93" y="122"/>
                    </a:lnTo>
                    <a:lnTo>
                      <a:pt x="8" y="154"/>
                    </a:lnTo>
                    <a:lnTo>
                      <a:pt x="3" y="142"/>
                    </a:lnTo>
                    <a:lnTo>
                      <a:pt x="0" y="104"/>
                    </a:lnTo>
                    <a:lnTo>
                      <a:pt x="3" y="81"/>
                    </a:lnTo>
                    <a:lnTo>
                      <a:pt x="8" y="57"/>
                    </a:lnTo>
                    <a:lnTo>
                      <a:pt x="12" y="27"/>
                    </a:lnTo>
                    <a:lnTo>
                      <a:pt x="27" y="0"/>
                    </a:lnTo>
                    <a:lnTo>
                      <a:pt x="27" y="11"/>
                    </a:lnTo>
                    <a:lnTo>
                      <a:pt x="31" y="23"/>
                    </a:lnTo>
                    <a:lnTo>
                      <a:pt x="39" y="34"/>
                    </a:lnTo>
                    <a:lnTo>
                      <a:pt x="50" y="45"/>
                    </a:lnTo>
                    <a:lnTo>
                      <a:pt x="69" y="54"/>
                    </a:lnTo>
                    <a:lnTo>
                      <a:pt x="93" y="57"/>
                    </a:lnTo>
                    <a:lnTo>
                      <a:pt x="123" y="54"/>
                    </a:lnTo>
                    <a:lnTo>
                      <a:pt x="196" y="42"/>
                    </a:lnTo>
                    <a:lnTo>
                      <a:pt x="227" y="38"/>
                    </a:lnTo>
                    <a:lnTo>
                      <a:pt x="259" y="38"/>
                    </a:lnTo>
                    <a:lnTo>
                      <a:pt x="286" y="42"/>
                    </a:lnTo>
                    <a:lnTo>
                      <a:pt x="309" y="50"/>
                    </a:lnTo>
                    <a:lnTo>
                      <a:pt x="324" y="61"/>
                    </a:lnTo>
                    <a:lnTo>
                      <a:pt x="336" y="7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8" name="Freeform 83"/>
              <p:cNvSpPr>
                <a:spLocks/>
              </p:cNvSpPr>
              <p:nvPr/>
            </p:nvSpPr>
            <p:spPr bwMode="auto">
              <a:xfrm>
                <a:off x="4953" y="849"/>
                <a:ext cx="264" cy="302"/>
              </a:xfrm>
              <a:custGeom>
                <a:avLst/>
                <a:gdLst>
                  <a:gd name="T0" fmla="*/ 2923 w 3968"/>
                  <a:gd name="T1" fmla="*/ 4322 h 4530"/>
                  <a:gd name="T2" fmla="*/ 3077 w 3968"/>
                  <a:gd name="T3" fmla="*/ 4237 h 4530"/>
                  <a:gd name="T4" fmla="*/ 3304 w 3968"/>
                  <a:gd name="T5" fmla="*/ 4048 h 4530"/>
                  <a:gd name="T6" fmla="*/ 3536 w 3968"/>
                  <a:gd name="T7" fmla="*/ 3767 h 4530"/>
                  <a:gd name="T8" fmla="*/ 3725 w 3968"/>
                  <a:gd name="T9" fmla="*/ 3452 h 4530"/>
                  <a:gd name="T10" fmla="*/ 3864 w 3968"/>
                  <a:gd name="T11" fmla="*/ 3120 h 4530"/>
                  <a:gd name="T12" fmla="*/ 3945 w 3968"/>
                  <a:gd name="T13" fmla="*/ 2846 h 4530"/>
                  <a:gd name="T14" fmla="*/ 3964 w 3968"/>
                  <a:gd name="T15" fmla="*/ 2692 h 4530"/>
                  <a:gd name="T16" fmla="*/ 3960 w 3968"/>
                  <a:gd name="T17" fmla="*/ 2558 h 4530"/>
                  <a:gd name="T18" fmla="*/ 3906 w 3968"/>
                  <a:gd name="T19" fmla="*/ 2334 h 4530"/>
                  <a:gd name="T20" fmla="*/ 3775 w 3968"/>
                  <a:gd name="T21" fmla="*/ 1945 h 4530"/>
                  <a:gd name="T22" fmla="*/ 3698 w 3968"/>
                  <a:gd name="T23" fmla="*/ 1764 h 4530"/>
                  <a:gd name="T24" fmla="*/ 3613 w 3968"/>
                  <a:gd name="T25" fmla="*/ 1657 h 4530"/>
                  <a:gd name="T26" fmla="*/ 3474 w 3968"/>
                  <a:gd name="T27" fmla="*/ 1560 h 4530"/>
                  <a:gd name="T28" fmla="*/ 3340 w 3968"/>
                  <a:gd name="T29" fmla="*/ 1456 h 4530"/>
                  <a:gd name="T30" fmla="*/ 3270 w 3968"/>
                  <a:gd name="T31" fmla="*/ 1356 h 4530"/>
                  <a:gd name="T32" fmla="*/ 3185 w 3968"/>
                  <a:gd name="T33" fmla="*/ 1133 h 4530"/>
                  <a:gd name="T34" fmla="*/ 3089 w 3968"/>
                  <a:gd name="T35" fmla="*/ 860 h 4530"/>
                  <a:gd name="T36" fmla="*/ 2996 w 3968"/>
                  <a:gd name="T37" fmla="*/ 706 h 4530"/>
                  <a:gd name="T38" fmla="*/ 2823 w 3968"/>
                  <a:gd name="T39" fmla="*/ 493 h 4530"/>
                  <a:gd name="T40" fmla="*/ 2615 w 3968"/>
                  <a:gd name="T41" fmla="*/ 321 h 4530"/>
                  <a:gd name="T42" fmla="*/ 2437 w 3968"/>
                  <a:gd name="T43" fmla="*/ 216 h 4530"/>
                  <a:gd name="T44" fmla="*/ 2191 w 3968"/>
                  <a:gd name="T45" fmla="*/ 127 h 4530"/>
                  <a:gd name="T46" fmla="*/ 1747 w 3968"/>
                  <a:gd name="T47" fmla="*/ 35 h 4530"/>
                  <a:gd name="T48" fmla="*/ 1261 w 3968"/>
                  <a:gd name="T49" fmla="*/ 0 h 4530"/>
                  <a:gd name="T50" fmla="*/ 794 w 3968"/>
                  <a:gd name="T51" fmla="*/ 27 h 4530"/>
                  <a:gd name="T52" fmla="*/ 520 w 3968"/>
                  <a:gd name="T53" fmla="*/ 81 h 4530"/>
                  <a:gd name="T54" fmla="*/ 346 w 3968"/>
                  <a:gd name="T55" fmla="*/ 147 h 4530"/>
                  <a:gd name="T56" fmla="*/ 351 w 3968"/>
                  <a:gd name="T57" fmla="*/ 278 h 4530"/>
                  <a:gd name="T58" fmla="*/ 401 w 3968"/>
                  <a:gd name="T59" fmla="*/ 443 h 4530"/>
                  <a:gd name="T60" fmla="*/ 420 w 3968"/>
                  <a:gd name="T61" fmla="*/ 613 h 4530"/>
                  <a:gd name="T62" fmla="*/ 412 w 3968"/>
                  <a:gd name="T63" fmla="*/ 836 h 4530"/>
                  <a:gd name="T64" fmla="*/ 359 w 3968"/>
                  <a:gd name="T65" fmla="*/ 1152 h 4530"/>
                  <a:gd name="T66" fmla="*/ 266 w 3968"/>
                  <a:gd name="T67" fmla="*/ 1483 h 4530"/>
                  <a:gd name="T68" fmla="*/ 242 w 3968"/>
                  <a:gd name="T69" fmla="*/ 1610 h 4530"/>
                  <a:gd name="T70" fmla="*/ 258 w 3968"/>
                  <a:gd name="T71" fmla="*/ 1752 h 4530"/>
                  <a:gd name="T72" fmla="*/ 262 w 3968"/>
                  <a:gd name="T73" fmla="*/ 2257 h 4530"/>
                  <a:gd name="T74" fmla="*/ 216 w 3968"/>
                  <a:gd name="T75" fmla="*/ 2454 h 4530"/>
                  <a:gd name="T76" fmla="*/ 104 w 3968"/>
                  <a:gd name="T77" fmla="*/ 2716 h 4530"/>
                  <a:gd name="T78" fmla="*/ 15 w 3968"/>
                  <a:gd name="T79" fmla="*/ 2959 h 4530"/>
                  <a:gd name="T80" fmla="*/ 4 w 3968"/>
                  <a:gd name="T81" fmla="*/ 3090 h 4530"/>
                  <a:gd name="T82" fmla="*/ 22 w 3968"/>
                  <a:gd name="T83" fmla="*/ 3158 h 4530"/>
                  <a:gd name="T84" fmla="*/ 146 w 3968"/>
                  <a:gd name="T85" fmla="*/ 3355 h 4530"/>
                  <a:gd name="T86" fmla="*/ 274 w 3968"/>
                  <a:gd name="T87" fmla="*/ 3448 h 4530"/>
                  <a:gd name="T88" fmla="*/ 366 w 3968"/>
                  <a:gd name="T89" fmla="*/ 3532 h 4530"/>
                  <a:gd name="T90" fmla="*/ 439 w 3968"/>
                  <a:gd name="T91" fmla="*/ 3724 h 4530"/>
                  <a:gd name="T92" fmla="*/ 563 w 3968"/>
                  <a:gd name="T93" fmla="*/ 3902 h 4530"/>
                  <a:gd name="T94" fmla="*/ 729 w 3968"/>
                  <a:gd name="T95" fmla="*/ 4068 h 4530"/>
                  <a:gd name="T96" fmla="*/ 914 w 3968"/>
                  <a:gd name="T97" fmla="*/ 4210 h 4530"/>
                  <a:gd name="T98" fmla="*/ 1107 w 3968"/>
                  <a:gd name="T99" fmla="*/ 4326 h 4530"/>
                  <a:gd name="T100" fmla="*/ 1411 w 3968"/>
                  <a:gd name="T101" fmla="*/ 4453 h 4530"/>
                  <a:gd name="T102" fmla="*/ 1735 w 3968"/>
                  <a:gd name="T103" fmla="*/ 4518 h 4530"/>
                  <a:gd name="T104" fmla="*/ 2067 w 3968"/>
                  <a:gd name="T105" fmla="*/ 4530 h 4530"/>
                  <a:gd name="T106" fmla="*/ 2398 w 3968"/>
                  <a:gd name="T107" fmla="*/ 4487 h 4530"/>
                  <a:gd name="T108" fmla="*/ 2715 w 3968"/>
                  <a:gd name="T109" fmla="*/ 4406 h 4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68" h="4530">
                    <a:moveTo>
                      <a:pt x="2819" y="4368"/>
                    </a:moveTo>
                    <a:lnTo>
                      <a:pt x="2873" y="4349"/>
                    </a:lnTo>
                    <a:lnTo>
                      <a:pt x="2923" y="4322"/>
                    </a:lnTo>
                    <a:lnTo>
                      <a:pt x="2977" y="4295"/>
                    </a:lnTo>
                    <a:lnTo>
                      <a:pt x="3027" y="4268"/>
                    </a:lnTo>
                    <a:lnTo>
                      <a:pt x="3077" y="4237"/>
                    </a:lnTo>
                    <a:lnTo>
                      <a:pt x="3123" y="4202"/>
                    </a:lnTo>
                    <a:lnTo>
                      <a:pt x="3216" y="4129"/>
                    </a:lnTo>
                    <a:lnTo>
                      <a:pt x="3304" y="4048"/>
                    </a:lnTo>
                    <a:lnTo>
                      <a:pt x="3386" y="3960"/>
                    </a:lnTo>
                    <a:lnTo>
                      <a:pt x="3463" y="3867"/>
                    </a:lnTo>
                    <a:lnTo>
                      <a:pt x="3536" y="3767"/>
                    </a:lnTo>
                    <a:lnTo>
                      <a:pt x="3605" y="3667"/>
                    </a:lnTo>
                    <a:lnTo>
                      <a:pt x="3667" y="3559"/>
                    </a:lnTo>
                    <a:lnTo>
                      <a:pt x="3725" y="3452"/>
                    </a:lnTo>
                    <a:lnTo>
                      <a:pt x="3778" y="3344"/>
                    </a:lnTo>
                    <a:lnTo>
                      <a:pt x="3825" y="3232"/>
                    </a:lnTo>
                    <a:lnTo>
                      <a:pt x="3864" y="3120"/>
                    </a:lnTo>
                    <a:lnTo>
                      <a:pt x="3902" y="3013"/>
                    </a:lnTo>
                    <a:lnTo>
                      <a:pt x="3934" y="2904"/>
                    </a:lnTo>
                    <a:lnTo>
                      <a:pt x="3945" y="2846"/>
                    </a:lnTo>
                    <a:lnTo>
                      <a:pt x="3956" y="2793"/>
                    </a:lnTo>
                    <a:lnTo>
                      <a:pt x="3960" y="2742"/>
                    </a:lnTo>
                    <a:lnTo>
                      <a:pt x="3964" y="2692"/>
                    </a:lnTo>
                    <a:lnTo>
                      <a:pt x="3968" y="2646"/>
                    </a:lnTo>
                    <a:lnTo>
                      <a:pt x="3964" y="2601"/>
                    </a:lnTo>
                    <a:lnTo>
                      <a:pt x="3960" y="2558"/>
                    </a:lnTo>
                    <a:lnTo>
                      <a:pt x="3952" y="2511"/>
                    </a:lnTo>
                    <a:lnTo>
                      <a:pt x="3934" y="2427"/>
                    </a:lnTo>
                    <a:lnTo>
                      <a:pt x="3906" y="2334"/>
                    </a:lnTo>
                    <a:lnTo>
                      <a:pt x="3837" y="2137"/>
                    </a:lnTo>
                    <a:lnTo>
                      <a:pt x="3794" y="2007"/>
                    </a:lnTo>
                    <a:lnTo>
                      <a:pt x="3775" y="1945"/>
                    </a:lnTo>
                    <a:lnTo>
                      <a:pt x="3752" y="1884"/>
                    </a:lnTo>
                    <a:lnTo>
                      <a:pt x="3728" y="1822"/>
                    </a:lnTo>
                    <a:lnTo>
                      <a:pt x="3698" y="1764"/>
                    </a:lnTo>
                    <a:lnTo>
                      <a:pt x="3660" y="1707"/>
                    </a:lnTo>
                    <a:lnTo>
                      <a:pt x="3637" y="1680"/>
                    </a:lnTo>
                    <a:lnTo>
                      <a:pt x="3613" y="1657"/>
                    </a:lnTo>
                    <a:lnTo>
                      <a:pt x="3578" y="1625"/>
                    </a:lnTo>
                    <a:lnTo>
                      <a:pt x="3547" y="1603"/>
                    </a:lnTo>
                    <a:lnTo>
                      <a:pt x="3474" y="1560"/>
                    </a:lnTo>
                    <a:lnTo>
                      <a:pt x="3401" y="1514"/>
                    </a:lnTo>
                    <a:lnTo>
                      <a:pt x="3370" y="1487"/>
                    </a:lnTo>
                    <a:lnTo>
                      <a:pt x="3340" y="1456"/>
                    </a:lnTo>
                    <a:lnTo>
                      <a:pt x="3313" y="1426"/>
                    </a:lnTo>
                    <a:lnTo>
                      <a:pt x="3289" y="1390"/>
                    </a:lnTo>
                    <a:lnTo>
                      <a:pt x="3270" y="1356"/>
                    </a:lnTo>
                    <a:lnTo>
                      <a:pt x="3250" y="1313"/>
                    </a:lnTo>
                    <a:lnTo>
                      <a:pt x="3216" y="1225"/>
                    </a:lnTo>
                    <a:lnTo>
                      <a:pt x="3185" y="1133"/>
                    </a:lnTo>
                    <a:lnTo>
                      <a:pt x="3154" y="1036"/>
                    </a:lnTo>
                    <a:lnTo>
                      <a:pt x="3123" y="944"/>
                    </a:lnTo>
                    <a:lnTo>
                      <a:pt x="3089" y="860"/>
                    </a:lnTo>
                    <a:lnTo>
                      <a:pt x="3069" y="817"/>
                    </a:lnTo>
                    <a:lnTo>
                      <a:pt x="3046" y="783"/>
                    </a:lnTo>
                    <a:lnTo>
                      <a:pt x="2996" y="706"/>
                    </a:lnTo>
                    <a:lnTo>
                      <a:pt x="2942" y="632"/>
                    </a:lnTo>
                    <a:lnTo>
                      <a:pt x="2884" y="563"/>
                    </a:lnTo>
                    <a:lnTo>
                      <a:pt x="2823" y="493"/>
                    </a:lnTo>
                    <a:lnTo>
                      <a:pt x="2757" y="432"/>
                    </a:lnTo>
                    <a:lnTo>
                      <a:pt x="2687" y="374"/>
                    </a:lnTo>
                    <a:lnTo>
                      <a:pt x="2615" y="321"/>
                    </a:lnTo>
                    <a:lnTo>
                      <a:pt x="2537" y="270"/>
                    </a:lnTo>
                    <a:lnTo>
                      <a:pt x="2487" y="242"/>
                    </a:lnTo>
                    <a:lnTo>
                      <a:pt x="2437" y="216"/>
                    </a:lnTo>
                    <a:lnTo>
                      <a:pt x="2379" y="193"/>
                    </a:lnTo>
                    <a:lnTo>
                      <a:pt x="2321" y="170"/>
                    </a:lnTo>
                    <a:lnTo>
                      <a:pt x="2191" y="127"/>
                    </a:lnTo>
                    <a:lnTo>
                      <a:pt x="2051" y="88"/>
                    </a:lnTo>
                    <a:lnTo>
                      <a:pt x="1901" y="58"/>
                    </a:lnTo>
                    <a:lnTo>
                      <a:pt x="1747" y="35"/>
                    </a:lnTo>
                    <a:lnTo>
                      <a:pt x="1585" y="16"/>
                    </a:lnTo>
                    <a:lnTo>
                      <a:pt x="1423" y="4"/>
                    </a:lnTo>
                    <a:lnTo>
                      <a:pt x="1261" y="0"/>
                    </a:lnTo>
                    <a:lnTo>
                      <a:pt x="1099" y="0"/>
                    </a:lnTo>
                    <a:lnTo>
                      <a:pt x="944" y="11"/>
                    </a:lnTo>
                    <a:lnTo>
                      <a:pt x="794" y="27"/>
                    </a:lnTo>
                    <a:lnTo>
                      <a:pt x="652" y="50"/>
                    </a:lnTo>
                    <a:lnTo>
                      <a:pt x="582" y="66"/>
                    </a:lnTo>
                    <a:lnTo>
                      <a:pt x="520" y="81"/>
                    </a:lnTo>
                    <a:lnTo>
                      <a:pt x="459" y="101"/>
                    </a:lnTo>
                    <a:lnTo>
                      <a:pt x="401" y="124"/>
                    </a:lnTo>
                    <a:lnTo>
                      <a:pt x="346" y="147"/>
                    </a:lnTo>
                    <a:lnTo>
                      <a:pt x="296" y="170"/>
                    </a:lnTo>
                    <a:lnTo>
                      <a:pt x="324" y="224"/>
                    </a:lnTo>
                    <a:lnTo>
                      <a:pt x="351" y="278"/>
                    </a:lnTo>
                    <a:lnTo>
                      <a:pt x="370" y="332"/>
                    </a:lnTo>
                    <a:lnTo>
                      <a:pt x="385" y="385"/>
                    </a:lnTo>
                    <a:lnTo>
                      <a:pt x="401" y="443"/>
                    </a:lnTo>
                    <a:lnTo>
                      <a:pt x="409" y="497"/>
                    </a:lnTo>
                    <a:lnTo>
                      <a:pt x="416" y="555"/>
                    </a:lnTo>
                    <a:lnTo>
                      <a:pt x="420" y="613"/>
                    </a:lnTo>
                    <a:lnTo>
                      <a:pt x="424" y="667"/>
                    </a:lnTo>
                    <a:lnTo>
                      <a:pt x="420" y="724"/>
                    </a:lnTo>
                    <a:lnTo>
                      <a:pt x="412" y="836"/>
                    </a:lnTo>
                    <a:lnTo>
                      <a:pt x="401" y="944"/>
                    </a:lnTo>
                    <a:lnTo>
                      <a:pt x="382" y="1048"/>
                    </a:lnTo>
                    <a:lnTo>
                      <a:pt x="359" y="1152"/>
                    </a:lnTo>
                    <a:lnTo>
                      <a:pt x="332" y="1245"/>
                    </a:lnTo>
                    <a:lnTo>
                      <a:pt x="285" y="1414"/>
                    </a:lnTo>
                    <a:lnTo>
                      <a:pt x="266" y="1483"/>
                    </a:lnTo>
                    <a:lnTo>
                      <a:pt x="251" y="1541"/>
                    </a:lnTo>
                    <a:lnTo>
                      <a:pt x="242" y="1591"/>
                    </a:lnTo>
                    <a:lnTo>
                      <a:pt x="242" y="1610"/>
                    </a:lnTo>
                    <a:lnTo>
                      <a:pt x="242" y="1625"/>
                    </a:lnTo>
                    <a:lnTo>
                      <a:pt x="251" y="1687"/>
                    </a:lnTo>
                    <a:lnTo>
                      <a:pt x="258" y="1752"/>
                    </a:lnTo>
                    <a:lnTo>
                      <a:pt x="262" y="1906"/>
                    </a:lnTo>
                    <a:lnTo>
                      <a:pt x="266" y="2196"/>
                    </a:lnTo>
                    <a:lnTo>
                      <a:pt x="262" y="2257"/>
                    </a:lnTo>
                    <a:lnTo>
                      <a:pt x="255" y="2323"/>
                    </a:lnTo>
                    <a:lnTo>
                      <a:pt x="239" y="2388"/>
                    </a:lnTo>
                    <a:lnTo>
                      <a:pt x="216" y="2454"/>
                    </a:lnTo>
                    <a:lnTo>
                      <a:pt x="192" y="2519"/>
                    </a:lnTo>
                    <a:lnTo>
                      <a:pt x="162" y="2585"/>
                    </a:lnTo>
                    <a:lnTo>
                      <a:pt x="104" y="2716"/>
                    </a:lnTo>
                    <a:lnTo>
                      <a:pt x="54" y="2839"/>
                    </a:lnTo>
                    <a:lnTo>
                      <a:pt x="31" y="2900"/>
                    </a:lnTo>
                    <a:lnTo>
                      <a:pt x="15" y="2959"/>
                    </a:lnTo>
                    <a:lnTo>
                      <a:pt x="4" y="3013"/>
                    </a:lnTo>
                    <a:lnTo>
                      <a:pt x="0" y="3066"/>
                    </a:lnTo>
                    <a:lnTo>
                      <a:pt x="4" y="3090"/>
                    </a:lnTo>
                    <a:lnTo>
                      <a:pt x="8" y="3113"/>
                    </a:lnTo>
                    <a:lnTo>
                      <a:pt x="11" y="3135"/>
                    </a:lnTo>
                    <a:lnTo>
                      <a:pt x="22" y="3158"/>
                    </a:lnTo>
                    <a:lnTo>
                      <a:pt x="61" y="3239"/>
                    </a:lnTo>
                    <a:lnTo>
                      <a:pt x="104" y="3301"/>
                    </a:lnTo>
                    <a:lnTo>
                      <a:pt x="146" y="3355"/>
                    </a:lnTo>
                    <a:lnTo>
                      <a:pt x="189" y="3398"/>
                    </a:lnTo>
                    <a:lnTo>
                      <a:pt x="231" y="3428"/>
                    </a:lnTo>
                    <a:lnTo>
                      <a:pt x="274" y="3448"/>
                    </a:lnTo>
                    <a:lnTo>
                      <a:pt x="316" y="3459"/>
                    </a:lnTo>
                    <a:lnTo>
                      <a:pt x="355" y="3463"/>
                    </a:lnTo>
                    <a:lnTo>
                      <a:pt x="366" y="3532"/>
                    </a:lnTo>
                    <a:lnTo>
                      <a:pt x="382" y="3597"/>
                    </a:lnTo>
                    <a:lnTo>
                      <a:pt x="409" y="3659"/>
                    </a:lnTo>
                    <a:lnTo>
                      <a:pt x="439" y="3724"/>
                    </a:lnTo>
                    <a:lnTo>
                      <a:pt x="475" y="3787"/>
                    </a:lnTo>
                    <a:lnTo>
                      <a:pt x="516" y="3844"/>
                    </a:lnTo>
                    <a:lnTo>
                      <a:pt x="563" y="3902"/>
                    </a:lnTo>
                    <a:lnTo>
                      <a:pt x="616" y="3960"/>
                    </a:lnTo>
                    <a:lnTo>
                      <a:pt x="670" y="4014"/>
                    </a:lnTo>
                    <a:lnTo>
                      <a:pt x="729" y="4068"/>
                    </a:lnTo>
                    <a:lnTo>
                      <a:pt x="786" y="4118"/>
                    </a:lnTo>
                    <a:lnTo>
                      <a:pt x="852" y="4164"/>
                    </a:lnTo>
                    <a:lnTo>
                      <a:pt x="914" y="4210"/>
                    </a:lnTo>
                    <a:lnTo>
                      <a:pt x="979" y="4252"/>
                    </a:lnTo>
                    <a:lnTo>
                      <a:pt x="1041" y="4291"/>
                    </a:lnTo>
                    <a:lnTo>
                      <a:pt x="1107" y="4326"/>
                    </a:lnTo>
                    <a:lnTo>
                      <a:pt x="1207" y="4376"/>
                    </a:lnTo>
                    <a:lnTo>
                      <a:pt x="1307" y="4419"/>
                    </a:lnTo>
                    <a:lnTo>
                      <a:pt x="1411" y="4453"/>
                    </a:lnTo>
                    <a:lnTo>
                      <a:pt x="1520" y="4484"/>
                    </a:lnTo>
                    <a:lnTo>
                      <a:pt x="1624" y="4503"/>
                    </a:lnTo>
                    <a:lnTo>
                      <a:pt x="1735" y="4518"/>
                    </a:lnTo>
                    <a:lnTo>
                      <a:pt x="1843" y="4530"/>
                    </a:lnTo>
                    <a:lnTo>
                      <a:pt x="1955" y="4530"/>
                    </a:lnTo>
                    <a:lnTo>
                      <a:pt x="2067" y="4530"/>
                    </a:lnTo>
                    <a:lnTo>
                      <a:pt x="2178" y="4522"/>
                    </a:lnTo>
                    <a:lnTo>
                      <a:pt x="2286" y="4507"/>
                    </a:lnTo>
                    <a:lnTo>
                      <a:pt x="2398" y="4487"/>
                    </a:lnTo>
                    <a:lnTo>
                      <a:pt x="2506" y="4464"/>
                    </a:lnTo>
                    <a:lnTo>
                      <a:pt x="2610" y="4437"/>
                    </a:lnTo>
                    <a:lnTo>
                      <a:pt x="2715" y="4406"/>
                    </a:lnTo>
                    <a:lnTo>
                      <a:pt x="2819" y="436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9" name="Freeform 86"/>
              <p:cNvSpPr>
                <a:spLocks/>
              </p:cNvSpPr>
              <p:nvPr/>
            </p:nvSpPr>
            <p:spPr bwMode="auto">
              <a:xfrm>
                <a:off x="4955" y="800"/>
                <a:ext cx="294" cy="265"/>
              </a:xfrm>
              <a:custGeom>
                <a:avLst/>
                <a:gdLst>
                  <a:gd name="T0" fmla="*/ 675 w 4411"/>
                  <a:gd name="T1" fmla="*/ 1221 h 3983"/>
                  <a:gd name="T2" fmla="*/ 305 w 4411"/>
                  <a:gd name="T3" fmla="*/ 1141 h 3983"/>
                  <a:gd name="T4" fmla="*/ 189 w 4411"/>
                  <a:gd name="T5" fmla="*/ 1053 h 3983"/>
                  <a:gd name="T6" fmla="*/ 88 w 4411"/>
                  <a:gd name="T7" fmla="*/ 921 h 3983"/>
                  <a:gd name="T8" fmla="*/ 19 w 4411"/>
                  <a:gd name="T9" fmla="*/ 767 h 3983"/>
                  <a:gd name="T10" fmla="*/ 0 w 4411"/>
                  <a:gd name="T11" fmla="*/ 605 h 3983"/>
                  <a:gd name="T12" fmla="*/ 189 w 4411"/>
                  <a:gd name="T13" fmla="*/ 559 h 3983"/>
                  <a:gd name="T14" fmla="*/ 621 w 4411"/>
                  <a:gd name="T15" fmla="*/ 471 h 3983"/>
                  <a:gd name="T16" fmla="*/ 1230 w 4411"/>
                  <a:gd name="T17" fmla="*/ 240 h 3983"/>
                  <a:gd name="T18" fmla="*/ 1716 w 4411"/>
                  <a:gd name="T19" fmla="*/ 73 h 3983"/>
                  <a:gd name="T20" fmla="*/ 2221 w 4411"/>
                  <a:gd name="T21" fmla="*/ 5 h 3983"/>
                  <a:gd name="T22" fmla="*/ 2599 w 4411"/>
                  <a:gd name="T23" fmla="*/ 16 h 3983"/>
                  <a:gd name="T24" fmla="*/ 2903 w 4411"/>
                  <a:gd name="T25" fmla="*/ 100 h 3983"/>
                  <a:gd name="T26" fmla="*/ 3054 w 4411"/>
                  <a:gd name="T27" fmla="*/ 189 h 3983"/>
                  <a:gd name="T28" fmla="*/ 3170 w 4411"/>
                  <a:gd name="T29" fmla="*/ 313 h 3983"/>
                  <a:gd name="T30" fmla="*/ 3297 w 4411"/>
                  <a:gd name="T31" fmla="*/ 440 h 3983"/>
                  <a:gd name="T32" fmla="*/ 3536 w 4411"/>
                  <a:gd name="T33" fmla="*/ 512 h 3983"/>
                  <a:gd name="T34" fmla="*/ 3751 w 4411"/>
                  <a:gd name="T35" fmla="*/ 648 h 3983"/>
                  <a:gd name="T36" fmla="*/ 3941 w 4411"/>
                  <a:gd name="T37" fmla="*/ 836 h 3983"/>
                  <a:gd name="T38" fmla="*/ 4099 w 4411"/>
                  <a:gd name="T39" fmla="*/ 1060 h 3983"/>
                  <a:gd name="T40" fmla="*/ 4303 w 4411"/>
                  <a:gd name="T41" fmla="*/ 1503 h 3983"/>
                  <a:gd name="T42" fmla="*/ 4408 w 4411"/>
                  <a:gd name="T43" fmla="*/ 1999 h 3983"/>
                  <a:gd name="T44" fmla="*/ 4376 w 4411"/>
                  <a:gd name="T45" fmla="*/ 2531 h 3983"/>
                  <a:gd name="T46" fmla="*/ 4249 w 4411"/>
                  <a:gd name="T47" fmla="*/ 3023 h 3983"/>
                  <a:gd name="T48" fmla="*/ 3991 w 4411"/>
                  <a:gd name="T49" fmla="*/ 3736 h 3983"/>
                  <a:gd name="T50" fmla="*/ 3705 w 4411"/>
                  <a:gd name="T51" fmla="*/ 3940 h 3983"/>
                  <a:gd name="T52" fmla="*/ 3220 w 4411"/>
                  <a:gd name="T53" fmla="*/ 3813 h 3983"/>
                  <a:gd name="T54" fmla="*/ 3046 w 4411"/>
                  <a:gd name="T55" fmla="*/ 3713 h 3983"/>
                  <a:gd name="T56" fmla="*/ 2834 w 4411"/>
                  <a:gd name="T57" fmla="*/ 3575 h 3983"/>
                  <a:gd name="T58" fmla="*/ 2772 w 4411"/>
                  <a:gd name="T59" fmla="*/ 3444 h 3983"/>
                  <a:gd name="T60" fmla="*/ 2792 w 4411"/>
                  <a:gd name="T61" fmla="*/ 3136 h 3983"/>
                  <a:gd name="T62" fmla="*/ 2780 w 4411"/>
                  <a:gd name="T63" fmla="*/ 2908 h 3983"/>
                  <a:gd name="T64" fmla="*/ 2703 w 4411"/>
                  <a:gd name="T65" fmla="*/ 2715 h 3983"/>
                  <a:gd name="T66" fmla="*/ 2579 w 4411"/>
                  <a:gd name="T67" fmla="*/ 2547 h 3983"/>
                  <a:gd name="T68" fmla="*/ 2414 w 4411"/>
                  <a:gd name="T69" fmla="*/ 2450 h 3983"/>
                  <a:gd name="T70" fmla="*/ 2209 w 4411"/>
                  <a:gd name="T71" fmla="*/ 2470 h 3983"/>
                  <a:gd name="T72" fmla="*/ 2001 w 4411"/>
                  <a:gd name="T73" fmla="*/ 2600 h 3983"/>
                  <a:gd name="T74" fmla="*/ 1854 w 4411"/>
                  <a:gd name="T75" fmla="*/ 2701 h 3983"/>
                  <a:gd name="T76" fmla="*/ 1708 w 4411"/>
                  <a:gd name="T77" fmla="*/ 2731 h 3983"/>
                  <a:gd name="T78" fmla="*/ 1461 w 4411"/>
                  <a:gd name="T79" fmla="*/ 2742 h 3983"/>
                  <a:gd name="T80" fmla="*/ 1364 w 4411"/>
                  <a:gd name="T81" fmla="*/ 2712 h 3983"/>
                  <a:gd name="T82" fmla="*/ 1261 w 4411"/>
                  <a:gd name="T83" fmla="*/ 2600 h 3983"/>
                  <a:gd name="T84" fmla="*/ 1137 w 4411"/>
                  <a:gd name="T85" fmla="*/ 2346 h 3983"/>
                  <a:gd name="T86" fmla="*/ 1010 w 4411"/>
                  <a:gd name="T87" fmla="*/ 2176 h 3983"/>
                  <a:gd name="T88" fmla="*/ 825 w 4411"/>
                  <a:gd name="T89" fmla="*/ 2042 h 3983"/>
                  <a:gd name="T90" fmla="*/ 813 w 4411"/>
                  <a:gd name="T91" fmla="*/ 1884 h 3983"/>
                  <a:gd name="T92" fmla="*/ 940 w 4411"/>
                  <a:gd name="T93" fmla="*/ 1568 h 3983"/>
                  <a:gd name="T94" fmla="*/ 1003 w 4411"/>
                  <a:gd name="T95" fmla="*/ 1325 h 3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11" h="3983">
                    <a:moveTo>
                      <a:pt x="1006" y="1275"/>
                    </a:moveTo>
                    <a:lnTo>
                      <a:pt x="979" y="1271"/>
                    </a:lnTo>
                    <a:lnTo>
                      <a:pt x="902" y="1264"/>
                    </a:lnTo>
                    <a:lnTo>
                      <a:pt x="675" y="1221"/>
                    </a:lnTo>
                    <a:lnTo>
                      <a:pt x="548" y="1198"/>
                    </a:lnTo>
                    <a:lnTo>
                      <a:pt x="428" y="1171"/>
                    </a:lnTo>
                    <a:lnTo>
                      <a:pt x="339" y="1148"/>
                    </a:lnTo>
                    <a:lnTo>
                      <a:pt x="305" y="1141"/>
                    </a:lnTo>
                    <a:lnTo>
                      <a:pt x="285" y="1130"/>
                    </a:lnTo>
                    <a:lnTo>
                      <a:pt x="255" y="1106"/>
                    </a:lnTo>
                    <a:lnTo>
                      <a:pt x="219" y="1079"/>
                    </a:lnTo>
                    <a:lnTo>
                      <a:pt x="189" y="1053"/>
                    </a:lnTo>
                    <a:lnTo>
                      <a:pt x="162" y="1021"/>
                    </a:lnTo>
                    <a:lnTo>
                      <a:pt x="135" y="990"/>
                    </a:lnTo>
                    <a:lnTo>
                      <a:pt x="112" y="956"/>
                    </a:lnTo>
                    <a:lnTo>
                      <a:pt x="88" y="921"/>
                    </a:lnTo>
                    <a:lnTo>
                      <a:pt x="65" y="886"/>
                    </a:lnTo>
                    <a:lnTo>
                      <a:pt x="50" y="848"/>
                    </a:lnTo>
                    <a:lnTo>
                      <a:pt x="34" y="809"/>
                    </a:lnTo>
                    <a:lnTo>
                      <a:pt x="19" y="767"/>
                    </a:lnTo>
                    <a:lnTo>
                      <a:pt x="11" y="729"/>
                    </a:lnTo>
                    <a:lnTo>
                      <a:pt x="4" y="686"/>
                    </a:lnTo>
                    <a:lnTo>
                      <a:pt x="0" y="648"/>
                    </a:lnTo>
                    <a:lnTo>
                      <a:pt x="0" y="605"/>
                    </a:lnTo>
                    <a:lnTo>
                      <a:pt x="0" y="567"/>
                    </a:lnTo>
                    <a:lnTo>
                      <a:pt x="65" y="567"/>
                    </a:lnTo>
                    <a:lnTo>
                      <a:pt x="127" y="562"/>
                    </a:lnTo>
                    <a:lnTo>
                      <a:pt x="189" y="559"/>
                    </a:lnTo>
                    <a:lnTo>
                      <a:pt x="251" y="551"/>
                    </a:lnTo>
                    <a:lnTo>
                      <a:pt x="374" y="532"/>
                    </a:lnTo>
                    <a:lnTo>
                      <a:pt x="498" y="505"/>
                    </a:lnTo>
                    <a:lnTo>
                      <a:pt x="621" y="471"/>
                    </a:lnTo>
                    <a:lnTo>
                      <a:pt x="740" y="428"/>
                    </a:lnTo>
                    <a:lnTo>
                      <a:pt x="863" y="381"/>
                    </a:lnTo>
                    <a:lnTo>
                      <a:pt x="987" y="336"/>
                    </a:lnTo>
                    <a:lnTo>
                      <a:pt x="1230" y="240"/>
                    </a:lnTo>
                    <a:lnTo>
                      <a:pt x="1350" y="193"/>
                    </a:lnTo>
                    <a:lnTo>
                      <a:pt x="1473" y="147"/>
                    </a:lnTo>
                    <a:lnTo>
                      <a:pt x="1593" y="109"/>
                    </a:lnTo>
                    <a:lnTo>
                      <a:pt x="1716" y="73"/>
                    </a:lnTo>
                    <a:lnTo>
                      <a:pt x="1840" y="47"/>
                    </a:lnTo>
                    <a:lnTo>
                      <a:pt x="1962" y="28"/>
                    </a:lnTo>
                    <a:lnTo>
                      <a:pt x="2132" y="8"/>
                    </a:lnTo>
                    <a:lnTo>
                      <a:pt x="2221" y="5"/>
                    </a:lnTo>
                    <a:lnTo>
                      <a:pt x="2318" y="0"/>
                    </a:lnTo>
                    <a:lnTo>
                      <a:pt x="2410" y="0"/>
                    </a:lnTo>
                    <a:lnTo>
                      <a:pt x="2506" y="8"/>
                    </a:lnTo>
                    <a:lnTo>
                      <a:pt x="2599" y="16"/>
                    </a:lnTo>
                    <a:lnTo>
                      <a:pt x="2692" y="32"/>
                    </a:lnTo>
                    <a:lnTo>
                      <a:pt x="2780" y="55"/>
                    </a:lnTo>
                    <a:lnTo>
                      <a:pt x="2865" y="82"/>
                    </a:lnTo>
                    <a:lnTo>
                      <a:pt x="2903" y="100"/>
                    </a:lnTo>
                    <a:lnTo>
                      <a:pt x="2946" y="120"/>
                    </a:lnTo>
                    <a:lnTo>
                      <a:pt x="2980" y="139"/>
                    </a:lnTo>
                    <a:lnTo>
                      <a:pt x="3019" y="163"/>
                    </a:lnTo>
                    <a:lnTo>
                      <a:pt x="3054" y="189"/>
                    </a:lnTo>
                    <a:lnTo>
                      <a:pt x="3085" y="216"/>
                    </a:lnTo>
                    <a:lnTo>
                      <a:pt x="3116" y="247"/>
                    </a:lnTo>
                    <a:lnTo>
                      <a:pt x="3146" y="278"/>
                    </a:lnTo>
                    <a:lnTo>
                      <a:pt x="3170" y="313"/>
                    </a:lnTo>
                    <a:lnTo>
                      <a:pt x="3193" y="351"/>
                    </a:lnTo>
                    <a:lnTo>
                      <a:pt x="3216" y="394"/>
                    </a:lnTo>
                    <a:lnTo>
                      <a:pt x="3236" y="435"/>
                    </a:lnTo>
                    <a:lnTo>
                      <a:pt x="3297" y="440"/>
                    </a:lnTo>
                    <a:lnTo>
                      <a:pt x="3359" y="451"/>
                    </a:lnTo>
                    <a:lnTo>
                      <a:pt x="3420" y="467"/>
                    </a:lnTo>
                    <a:lnTo>
                      <a:pt x="3478" y="485"/>
                    </a:lnTo>
                    <a:lnTo>
                      <a:pt x="3536" y="512"/>
                    </a:lnTo>
                    <a:lnTo>
                      <a:pt x="3590" y="539"/>
                    </a:lnTo>
                    <a:lnTo>
                      <a:pt x="3648" y="575"/>
                    </a:lnTo>
                    <a:lnTo>
                      <a:pt x="3698" y="609"/>
                    </a:lnTo>
                    <a:lnTo>
                      <a:pt x="3751" y="648"/>
                    </a:lnTo>
                    <a:lnTo>
                      <a:pt x="3802" y="690"/>
                    </a:lnTo>
                    <a:lnTo>
                      <a:pt x="3848" y="736"/>
                    </a:lnTo>
                    <a:lnTo>
                      <a:pt x="3894" y="782"/>
                    </a:lnTo>
                    <a:lnTo>
                      <a:pt x="3941" y="836"/>
                    </a:lnTo>
                    <a:lnTo>
                      <a:pt x="3984" y="886"/>
                    </a:lnTo>
                    <a:lnTo>
                      <a:pt x="4022" y="944"/>
                    </a:lnTo>
                    <a:lnTo>
                      <a:pt x="4064" y="1002"/>
                    </a:lnTo>
                    <a:lnTo>
                      <a:pt x="4099" y="1060"/>
                    </a:lnTo>
                    <a:lnTo>
                      <a:pt x="4134" y="1121"/>
                    </a:lnTo>
                    <a:lnTo>
                      <a:pt x="4199" y="1245"/>
                    </a:lnTo>
                    <a:lnTo>
                      <a:pt x="4257" y="1372"/>
                    </a:lnTo>
                    <a:lnTo>
                      <a:pt x="4303" y="1503"/>
                    </a:lnTo>
                    <a:lnTo>
                      <a:pt x="4345" y="1630"/>
                    </a:lnTo>
                    <a:lnTo>
                      <a:pt x="4376" y="1757"/>
                    </a:lnTo>
                    <a:lnTo>
                      <a:pt x="4396" y="1880"/>
                    </a:lnTo>
                    <a:lnTo>
                      <a:pt x="4408" y="1999"/>
                    </a:lnTo>
                    <a:lnTo>
                      <a:pt x="4411" y="2138"/>
                    </a:lnTo>
                    <a:lnTo>
                      <a:pt x="4408" y="2273"/>
                    </a:lnTo>
                    <a:lnTo>
                      <a:pt x="4396" y="2404"/>
                    </a:lnTo>
                    <a:lnTo>
                      <a:pt x="4376" y="2531"/>
                    </a:lnTo>
                    <a:lnTo>
                      <a:pt x="4353" y="2658"/>
                    </a:lnTo>
                    <a:lnTo>
                      <a:pt x="4322" y="2781"/>
                    </a:lnTo>
                    <a:lnTo>
                      <a:pt x="4288" y="2901"/>
                    </a:lnTo>
                    <a:lnTo>
                      <a:pt x="4249" y="3023"/>
                    </a:lnTo>
                    <a:lnTo>
                      <a:pt x="4211" y="3143"/>
                    </a:lnTo>
                    <a:lnTo>
                      <a:pt x="4168" y="3263"/>
                    </a:lnTo>
                    <a:lnTo>
                      <a:pt x="4079" y="3498"/>
                    </a:lnTo>
                    <a:lnTo>
                      <a:pt x="3991" y="3736"/>
                    </a:lnTo>
                    <a:lnTo>
                      <a:pt x="3948" y="3860"/>
                    </a:lnTo>
                    <a:lnTo>
                      <a:pt x="3910" y="3983"/>
                    </a:lnTo>
                    <a:lnTo>
                      <a:pt x="3805" y="3960"/>
                    </a:lnTo>
                    <a:lnTo>
                      <a:pt x="3705" y="3940"/>
                    </a:lnTo>
                    <a:lnTo>
                      <a:pt x="3505" y="3902"/>
                    </a:lnTo>
                    <a:lnTo>
                      <a:pt x="3409" y="3879"/>
                    </a:lnTo>
                    <a:lnTo>
                      <a:pt x="3316" y="3849"/>
                    </a:lnTo>
                    <a:lnTo>
                      <a:pt x="3220" y="3813"/>
                    </a:lnTo>
                    <a:lnTo>
                      <a:pt x="3173" y="3790"/>
                    </a:lnTo>
                    <a:lnTo>
                      <a:pt x="3127" y="3768"/>
                    </a:lnTo>
                    <a:lnTo>
                      <a:pt x="3089" y="3745"/>
                    </a:lnTo>
                    <a:lnTo>
                      <a:pt x="3046" y="3713"/>
                    </a:lnTo>
                    <a:lnTo>
                      <a:pt x="2962" y="3652"/>
                    </a:lnTo>
                    <a:lnTo>
                      <a:pt x="2919" y="3621"/>
                    </a:lnTo>
                    <a:lnTo>
                      <a:pt x="2876" y="3598"/>
                    </a:lnTo>
                    <a:lnTo>
                      <a:pt x="2834" y="3575"/>
                    </a:lnTo>
                    <a:lnTo>
                      <a:pt x="2796" y="3564"/>
                    </a:lnTo>
                    <a:lnTo>
                      <a:pt x="2784" y="3525"/>
                    </a:lnTo>
                    <a:lnTo>
                      <a:pt x="2776" y="3482"/>
                    </a:lnTo>
                    <a:lnTo>
                      <a:pt x="2772" y="3444"/>
                    </a:lnTo>
                    <a:lnTo>
                      <a:pt x="2769" y="3401"/>
                    </a:lnTo>
                    <a:lnTo>
                      <a:pt x="2772" y="3317"/>
                    </a:lnTo>
                    <a:lnTo>
                      <a:pt x="2784" y="3224"/>
                    </a:lnTo>
                    <a:lnTo>
                      <a:pt x="2792" y="3136"/>
                    </a:lnTo>
                    <a:lnTo>
                      <a:pt x="2792" y="3043"/>
                    </a:lnTo>
                    <a:lnTo>
                      <a:pt x="2792" y="2997"/>
                    </a:lnTo>
                    <a:lnTo>
                      <a:pt x="2788" y="2955"/>
                    </a:lnTo>
                    <a:lnTo>
                      <a:pt x="2780" y="2908"/>
                    </a:lnTo>
                    <a:lnTo>
                      <a:pt x="2769" y="2862"/>
                    </a:lnTo>
                    <a:lnTo>
                      <a:pt x="2749" y="2812"/>
                    </a:lnTo>
                    <a:lnTo>
                      <a:pt x="2726" y="2762"/>
                    </a:lnTo>
                    <a:lnTo>
                      <a:pt x="2703" y="2715"/>
                    </a:lnTo>
                    <a:lnTo>
                      <a:pt x="2676" y="2665"/>
                    </a:lnTo>
                    <a:lnTo>
                      <a:pt x="2645" y="2624"/>
                    </a:lnTo>
                    <a:lnTo>
                      <a:pt x="2615" y="2581"/>
                    </a:lnTo>
                    <a:lnTo>
                      <a:pt x="2579" y="2547"/>
                    </a:lnTo>
                    <a:lnTo>
                      <a:pt x="2541" y="2511"/>
                    </a:lnTo>
                    <a:lnTo>
                      <a:pt x="2499" y="2484"/>
                    </a:lnTo>
                    <a:lnTo>
                      <a:pt x="2456" y="2466"/>
                    </a:lnTo>
                    <a:lnTo>
                      <a:pt x="2414" y="2450"/>
                    </a:lnTo>
                    <a:lnTo>
                      <a:pt x="2364" y="2443"/>
                    </a:lnTo>
                    <a:lnTo>
                      <a:pt x="2318" y="2443"/>
                    </a:lnTo>
                    <a:lnTo>
                      <a:pt x="2264" y="2450"/>
                    </a:lnTo>
                    <a:lnTo>
                      <a:pt x="2209" y="2470"/>
                    </a:lnTo>
                    <a:lnTo>
                      <a:pt x="2155" y="2496"/>
                    </a:lnTo>
                    <a:lnTo>
                      <a:pt x="2105" y="2523"/>
                    </a:lnTo>
                    <a:lnTo>
                      <a:pt x="2067" y="2550"/>
                    </a:lnTo>
                    <a:lnTo>
                      <a:pt x="2001" y="2600"/>
                    </a:lnTo>
                    <a:lnTo>
                      <a:pt x="1947" y="2643"/>
                    </a:lnTo>
                    <a:lnTo>
                      <a:pt x="1905" y="2674"/>
                    </a:lnTo>
                    <a:lnTo>
                      <a:pt x="1881" y="2689"/>
                    </a:lnTo>
                    <a:lnTo>
                      <a:pt x="1854" y="2701"/>
                    </a:lnTo>
                    <a:lnTo>
                      <a:pt x="1824" y="2712"/>
                    </a:lnTo>
                    <a:lnTo>
                      <a:pt x="1793" y="2720"/>
                    </a:lnTo>
                    <a:lnTo>
                      <a:pt x="1754" y="2728"/>
                    </a:lnTo>
                    <a:lnTo>
                      <a:pt x="1708" y="2731"/>
                    </a:lnTo>
                    <a:lnTo>
                      <a:pt x="1588" y="2735"/>
                    </a:lnTo>
                    <a:lnTo>
                      <a:pt x="1534" y="2735"/>
                    </a:lnTo>
                    <a:lnTo>
                      <a:pt x="1493" y="2739"/>
                    </a:lnTo>
                    <a:lnTo>
                      <a:pt x="1461" y="2742"/>
                    </a:lnTo>
                    <a:lnTo>
                      <a:pt x="1438" y="2742"/>
                    </a:lnTo>
                    <a:lnTo>
                      <a:pt x="1415" y="2739"/>
                    </a:lnTo>
                    <a:lnTo>
                      <a:pt x="1396" y="2731"/>
                    </a:lnTo>
                    <a:lnTo>
                      <a:pt x="1364" y="2712"/>
                    </a:lnTo>
                    <a:lnTo>
                      <a:pt x="1326" y="2685"/>
                    </a:lnTo>
                    <a:lnTo>
                      <a:pt x="1307" y="2670"/>
                    </a:lnTo>
                    <a:lnTo>
                      <a:pt x="1292" y="2650"/>
                    </a:lnTo>
                    <a:lnTo>
                      <a:pt x="1261" y="2600"/>
                    </a:lnTo>
                    <a:lnTo>
                      <a:pt x="1230" y="2543"/>
                    </a:lnTo>
                    <a:lnTo>
                      <a:pt x="1199" y="2477"/>
                    </a:lnTo>
                    <a:lnTo>
                      <a:pt x="1169" y="2412"/>
                    </a:lnTo>
                    <a:lnTo>
                      <a:pt x="1137" y="2346"/>
                    </a:lnTo>
                    <a:lnTo>
                      <a:pt x="1107" y="2289"/>
                    </a:lnTo>
                    <a:lnTo>
                      <a:pt x="1091" y="2265"/>
                    </a:lnTo>
                    <a:lnTo>
                      <a:pt x="1072" y="2242"/>
                    </a:lnTo>
                    <a:lnTo>
                      <a:pt x="1010" y="2176"/>
                    </a:lnTo>
                    <a:lnTo>
                      <a:pt x="940" y="2119"/>
                    </a:lnTo>
                    <a:lnTo>
                      <a:pt x="902" y="2092"/>
                    </a:lnTo>
                    <a:lnTo>
                      <a:pt x="863" y="2065"/>
                    </a:lnTo>
                    <a:lnTo>
                      <a:pt x="825" y="2042"/>
                    </a:lnTo>
                    <a:lnTo>
                      <a:pt x="783" y="2022"/>
                    </a:lnTo>
                    <a:lnTo>
                      <a:pt x="790" y="1977"/>
                    </a:lnTo>
                    <a:lnTo>
                      <a:pt x="802" y="1930"/>
                    </a:lnTo>
                    <a:lnTo>
                      <a:pt x="813" y="1884"/>
                    </a:lnTo>
                    <a:lnTo>
                      <a:pt x="829" y="1838"/>
                    </a:lnTo>
                    <a:lnTo>
                      <a:pt x="867" y="1749"/>
                    </a:lnTo>
                    <a:lnTo>
                      <a:pt x="906" y="1657"/>
                    </a:lnTo>
                    <a:lnTo>
                      <a:pt x="940" y="1568"/>
                    </a:lnTo>
                    <a:lnTo>
                      <a:pt x="976" y="1472"/>
                    </a:lnTo>
                    <a:lnTo>
                      <a:pt x="987" y="1426"/>
                    </a:lnTo>
                    <a:lnTo>
                      <a:pt x="999" y="1375"/>
                    </a:lnTo>
                    <a:lnTo>
                      <a:pt x="1003" y="1325"/>
                    </a:lnTo>
                    <a:lnTo>
                      <a:pt x="1006" y="127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80" name="Freeform 87"/>
              <p:cNvSpPr>
                <a:spLocks/>
              </p:cNvSpPr>
              <p:nvPr/>
            </p:nvSpPr>
            <p:spPr bwMode="auto">
              <a:xfrm>
                <a:off x="5059" y="801"/>
                <a:ext cx="125" cy="64"/>
              </a:xfrm>
              <a:custGeom>
                <a:avLst/>
                <a:gdLst>
                  <a:gd name="T0" fmla="*/ 0 w 1885"/>
                  <a:gd name="T1" fmla="*/ 959 h 959"/>
                  <a:gd name="T2" fmla="*/ 239 w 1885"/>
                  <a:gd name="T3" fmla="*/ 882 h 959"/>
                  <a:gd name="T4" fmla="*/ 477 w 1885"/>
                  <a:gd name="T5" fmla="*/ 800 h 959"/>
                  <a:gd name="T6" fmla="*/ 713 w 1885"/>
                  <a:gd name="T7" fmla="*/ 720 h 959"/>
                  <a:gd name="T8" fmla="*/ 948 w 1885"/>
                  <a:gd name="T9" fmla="*/ 643 h 959"/>
                  <a:gd name="T10" fmla="*/ 1068 w 1885"/>
                  <a:gd name="T11" fmla="*/ 605 h 959"/>
                  <a:gd name="T12" fmla="*/ 1184 w 1885"/>
                  <a:gd name="T13" fmla="*/ 574 h 959"/>
                  <a:gd name="T14" fmla="*/ 1304 w 1885"/>
                  <a:gd name="T15" fmla="*/ 542 h 959"/>
                  <a:gd name="T16" fmla="*/ 1419 w 1885"/>
                  <a:gd name="T17" fmla="*/ 516 h 959"/>
                  <a:gd name="T18" fmla="*/ 1535 w 1885"/>
                  <a:gd name="T19" fmla="*/ 492 h 959"/>
                  <a:gd name="T20" fmla="*/ 1654 w 1885"/>
                  <a:gd name="T21" fmla="*/ 474 h 959"/>
                  <a:gd name="T22" fmla="*/ 1769 w 1885"/>
                  <a:gd name="T23" fmla="*/ 462 h 959"/>
                  <a:gd name="T24" fmla="*/ 1885 w 1885"/>
                  <a:gd name="T25" fmla="*/ 458 h 959"/>
                  <a:gd name="T26" fmla="*/ 1835 w 1885"/>
                  <a:gd name="T27" fmla="*/ 442 h 959"/>
                  <a:gd name="T28" fmla="*/ 1782 w 1885"/>
                  <a:gd name="T29" fmla="*/ 427 h 959"/>
                  <a:gd name="T30" fmla="*/ 1731 w 1885"/>
                  <a:gd name="T31" fmla="*/ 420 h 959"/>
                  <a:gd name="T32" fmla="*/ 1678 w 1885"/>
                  <a:gd name="T33" fmla="*/ 415 h 959"/>
                  <a:gd name="T34" fmla="*/ 1658 w 1885"/>
                  <a:gd name="T35" fmla="*/ 370 h 959"/>
                  <a:gd name="T36" fmla="*/ 1631 w 1885"/>
                  <a:gd name="T37" fmla="*/ 324 h 959"/>
                  <a:gd name="T38" fmla="*/ 1604 w 1885"/>
                  <a:gd name="T39" fmla="*/ 284 h 959"/>
                  <a:gd name="T40" fmla="*/ 1577 w 1885"/>
                  <a:gd name="T41" fmla="*/ 246 h 959"/>
                  <a:gd name="T42" fmla="*/ 1546 w 1885"/>
                  <a:gd name="T43" fmla="*/ 211 h 959"/>
                  <a:gd name="T44" fmla="*/ 1511 w 1885"/>
                  <a:gd name="T45" fmla="*/ 181 h 959"/>
                  <a:gd name="T46" fmla="*/ 1472 w 1885"/>
                  <a:gd name="T47" fmla="*/ 154 h 959"/>
                  <a:gd name="T48" fmla="*/ 1434 w 1885"/>
                  <a:gd name="T49" fmla="*/ 127 h 959"/>
                  <a:gd name="T50" fmla="*/ 1392 w 1885"/>
                  <a:gd name="T51" fmla="*/ 104 h 959"/>
                  <a:gd name="T52" fmla="*/ 1349 w 1885"/>
                  <a:gd name="T53" fmla="*/ 80 h 959"/>
                  <a:gd name="T54" fmla="*/ 1304 w 1885"/>
                  <a:gd name="T55" fmla="*/ 62 h 959"/>
                  <a:gd name="T56" fmla="*/ 1257 w 1885"/>
                  <a:gd name="T57" fmla="*/ 46 h 959"/>
                  <a:gd name="T58" fmla="*/ 1164 w 1885"/>
                  <a:gd name="T59" fmla="*/ 19 h 959"/>
                  <a:gd name="T60" fmla="*/ 1064 w 1885"/>
                  <a:gd name="T61" fmla="*/ 0 h 959"/>
                  <a:gd name="T62" fmla="*/ 1084 w 1885"/>
                  <a:gd name="T63" fmla="*/ 8 h 959"/>
                  <a:gd name="T64" fmla="*/ 1102 w 1885"/>
                  <a:gd name="T65" fmla="*/ 8 h 959"/>
                  <a:gd name="T66" fmla="*/ 1087 w 1885"/>
                  <a:gd name="T67" fmla="*/ 65 h 959"/>
                  <a:gd name="T68" fmla="*/ 1068 w 1885"/>
                  <a:gd name="T69" fmla="*/ 119 h 959"/>
                  <a:gd name="T70" fmla="*/ 1048 w 1885"/>
                  <a:gd name="T71" fmla="*/ 169 h 959"/>
                  <a:gd name="T72" fmla="*/ 1021 w 1885"/>
                  <a:gd name="T73" fmla="*/ 220 h 959"/>
                  <a:gd name="T74" fmla="*/ 998 w 1885"/>
                  <a:gd name="T75" fmla="*/ 261 h 959"/>
                  <a:gd name="T76" fmla="*/ 971 w 1885"/>
                  <a:gd name="T77" fmla="*/ 304 h 959"/>
                  <a:gd name="T78" fmla="*/ 941 w 1885"/>
                  <a:gd name="T79" fmla="*/ 343 h 959"/>
                  <a:gd name="T80" fmla="*/ 910 w 1885"/>
                  <a:gd name="T81" fmla="*/ 381 h 959"/>
                  <a:gd name="T82" fmla="*/ 875 w 1885"/>
                  <a:gd name="T83" fmla="*/ 415 h 959"/>
                  <a:gd name="T84" fmla="*/ 840 w 1885"/>
                  <a:gd name="T85" fmla="*/ 447 h 959"/>
                  <a:gd name="T86" fmla="*/ 767 w 1885"/>
                  <a:gd name="T87" fmla="*/ 504 h 959"/>
                  <a:gd name="T88" fmla="*/ 690 w 1885"/>
                  <a:gd name="T89" fmla="*/ 555 h 959"/>
                  <a:gd name="T90" fmla="*/ 609 w 1885"/>
                  <a:gd name="T91" fmla="*/ 601 h 959"/>
                  <a:gd name="T92" fmla="*/ 528 w 1885"/>
                  <a:gd name="T93" fmla="*/ 643 h 959"/>
                  <a:gd name="T94" fmla="*/ 447 w 1885"/>
                  <a:gd name="T95" fmla="*/ 685 h 959"/>
                  <a:gd name="T96" fmla="*/ 285 w 1885"/>
                  <a:gd name="T97" fmla="*/ 766 h 959"/>
                  <a:gd name="T98" fmla="*/ 204 w 1885"/>
                  <a:gd name="T99" fmla="*/ 805 h 959"/>
                  <a:gd name="T100" fmla="*/ 130 w 1885"/>
                  <a:gd name="T101" fmla="*/ 851 h 959"/>
                  <a:gd name="T102" fmla="*/ 62 w 1885"/>
                  <a:gd name="T103" fmla="*/ 901 h 959"/>
                  <a:gd name="T104" fmla="*/ 30 w 1885"/>
                  <a:gd name="T105" fmla="*/ 928 h 959"/>
                  <a:gd name="T106" fmla="*/ 0 w 1885"/>
                  <a:gd name="T107" fmla="*/ 959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85" h="959">
                    <a:moveTo>
                      <a:pt x="0" y="959"/>
                    </a:moveTo>
                    <a:lnTo>
                      <a:pt x="239" y="882"/>
                    </a:lnTo>
                    <a:lnTo>
                      <a:pt x="477" y="800"/>
                    </a:lnTo>
                    <a:lnTo>
                      <a:pt x="713" y="720"/>
                    </a:lnTo>
                    <a:lnTo>
                      <a:pt x="948" y="643"/>
                    </a:lnTo>
                    <a:lnTo>
                      <a:pt x="1068" y="605"/>
                    </a:lnTo>
                    <a:lnTo>
                      <a:pt x="1184" y="574"/>
                    </a:lnTo>
                    <a:lnTo>
                      <a:pt x="1304" y="542"/>
                    </a:lnTo>
                    <a:lnTo>
                      <a:pt x="1419" y="516"/>
                    </a:lnTo>
                    <a:lnTo>
                      <a:pt x="1535" y="492"/>
                    </a:lnTo>
                    <a:lnTo>
                      <a:pt x="1654" y="474"/>
                    </a:lnTo>
                    <a:lnTo>
                      <a:pt x="1769" y="462"/>
                    </a:lnTo>
                    <a:lnTo>
                      <a:pt x="1885" y="458"/>
                    </a:lnTo>
                    <a:lnTo>
                      <a:pt x="1835" y="442"/>
                    </a:lnTo>
                    <a:lnTo>
                      <a:pt x="1782" y="427"/>
                    </a:lnTo>
                    <a:lnTo>
                      <a:pt x="1731" y="420"/>
                    </a:lnTo>
                    <a:lnTo>
                      <a:pt x="1678" y="415"/>
                    </a:lnTo>
                    <a:lnTo>
                      <a:pt x="1658" y="370"/>
                    </a:lnTo>
                    <a:lnTo>
                      <a:pt x="1631" y="324"/>
                    </a:lnTo>
                    <a:lnTo>
                      <a:pt x="1604" y="284"/>
                    </a:lnTo>
                    <a:lnTo>
                      <a:pt x="1577" y="246"/>
                    </a:lnTo>
                    <a:lnTo>
                      <a:pt x="1546" y="211"/>
                    </a:lnTo>
                    <a:lnTo>
                      <a:pt x="1511" y="181"/>
                    </a:lnTo>
                    <a:lnTo>
                      <a:pt x="1472" y="154"/>
                    </a:lnTo>
                    <a:lnTo>
                      <a:pt x="1434" y="127"/>
                    </a:lnTo>
                    <a:lnTo>
                      <a:pt x="1392" y="104"/>
                    </a:lnTo>
                    <a:lnTo>
                      <a:pt x="1349" y="80"/>
                    </a:lnTo>
                    <a:lnTo>
                      <a:pt x="1304" y="62"/>
                    </a:lnTo>
                    <a:lnTo>
                      <a:pt x="1257" y="46"/>
                    </a:lnTo>
                    <a:lnTo>
                      <a:pt x="1164" y="19"/>
                    </a:lnTo>
                    <a:lnTo>
                      <a:pt x="1064" y="0"/>
                    </a:lnTo>
                    <a:lnTo>
                      <a:pt x="1084" y="8"/>
                    </a:lnTo>
                    <a:lnTo>
                      <a:pt x="1102" y="8"/>
                    </a:lnTo>
                    <a:lnTo>
                      <a:pt x="1087" y="65"/>
                    </a:lnTo>
                    <a:lnTo>
                      <a:pt x="1068" y="119"/>
                    </a:lnTo>
                    <a:lnTo>
                      <a:pt x="1048" y="169"/>
                    </a:lnTo>
                    <a:lnTo>
                      <a:pt x="1021" y="220"/>
                    </a:lnTo>
                    <a:lnTo>
                      <a:pt x="998" y="261"/>
                    </a:lnTo>
                    <a:lnTo>
                      <a:pt x="971" y="304"/>
                    </a:lnTo>
                    <a:lnTo>
                      <a:pt x="941" y="343"/>
                    </a:lnTo>
                    <a:lnTo>
                      <a:pt x="910" y="381"/>
                    </a:lnTo>
                    <a:lnTo>
                      <a:pt x="875" y="415"/>
                    </a:lnTo>
                    <a:lnTo>
                      <a:pt x="840" y="447"/>
                    </a:lnTo>
                    <a:lnTo>
                      <a:pt x="767" y="504"/>
                    </a:lnTo>
                    <a:lnTo>
                      <a:pt x="690" y="555"/>
                    </a:lnTo>
                    <a:lnTo>
                      <a:pt x="609" y="601"/>
                    </a:lnTo>
                    <a:lnTo>
                      <a:pt x="528" y="643"/>
                    </a:lnTo>
                    <a:lnTo>
                      <a:pt x="447" y="685"/>
                    </a:lnTo>
                    <a:lnTo>
                      <a:pt x="285" y="766"/>
                    </a:lnTo>
                    <a:lnTo>
                      <a:pt x="204" y="805"/>
                    </a:lnTo>
                    <a:lnTo>
                      <a:pt x="130" y="851"/>
                    </a:lnTo>
                    <a:lnTo>
                      <a:pt x="62" y="901"/>
                    </a:lnTo>
                    <a:lnTo>
                      <a:pt x="30" y="928"/>
                    </a:lnTo>
                    <a:lnTo>
                      <a:pt x="0" y="95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81" name="Freeform 88"/>
              <p:cNvSpPr>
                <a:spLocks/>
              </p:cNvSpPr>
              <p:nvPr/>
            </p:nvSpPr>
            <p:spPr bwMode="auto">
              <a:xfrm>
                <a:off x="5074" y="851"/>
                <a:ext cx="175" cy="214"/>
              </a:xfrm>
              <a:custGeom>
                <a:avLst/>
                <a:gdLst>
                  <a:gd name="T0" fmla="*/ 2217 w 2626"/>
                  <a:gd name="T1" fmla="*/ 246 h 3208"/>
                  <a:gd name="T2" fmla="*/ 2233 w 2626"/>
                  <a:gd name="T3" fmla="*/ 339 h 3208"/>
                  <a:gd name="T4" fmla="*/ 2222 w 2626"/>
                  <a:gd name="T5" fmla="*/ 439 h 3208"/>
                  <a:gd name="T6" fmla="*/ 2086 w 2626"/>
                  <a:gd name="T7" fmla="*/ 758 h 3208"/>
                  <a:gd name="T8" fmla="*/ 1916 w 2626"/>
                  <a:gd name="T9" fmla="*/ 1001 h 3208"/>
                  <a:gd name="T10" fmla="*/ 1805 w 2626"/>
                  <a:gd name="T11" fmla="*/ 1116 h 3208"/>
                  <a:gd name="T12" fmla="*/ 1682 w 2626"/>
                  <a:gd name="T13" fmla="*/ 1209 h 3208"/>
                  <a:gd name="T14" fmla="*/ 1555 w 2626"/>
                  <a:gd name="T15" fmla="*/ 1282 h 3208"/>
                  <a:gd name="T16" fmla="*/ 1415 w 2626"/>
                  <a:gd name="T17" fmla="*/ 1333 h 3208"/>
                  <a:gd name="T18" fmla="*/ 1269 w 2626"/>
                  <a:gd name="T19" fmla="*/ 1363 h 3208"/>
                  <a:gd name="T20" fmla="*/ 948 w 2626"/>
                  <a:gd name="T21" fmla="*/ 1363 h 3208"/>
                  <a:gd name="T22" fmla="*/ 687 w 2626"/>
                  <a:gd name="T23" fmla="*/ 1313 h 3208"/>
                  <a:gd name="T24" fmla="*/ 598 w 2626"/>
                  <a:gd name="T25" fmla="*/ 1301 h 3208"/>
                  <a:gd name="T26" fmla="*/ 521 w 2626"/>
                  <a:gd name="T27" fmla="*/ 1321 h 3208"/>
                  <a:gd name="T28" fmla="*/ 409 w 2626"/>
                  <a:gd name="T29" fmla="*/ 1398 h 3208"/>
                  <a:gd name="T30" fmla="*/ 293 w 2626"/>
                  <a:gd name="T31" fmla="*/ 1544 h 3208"/>
                  <a:gd name="T32" fmla="*/ 139 w 2626"/>
                  <a:gd name="T33" fmla="*/ 1779 h 3208"/>
                  <a:gd name="T34" fmla="*/ 0 w 2626"/>
                  <a:gd name="T35" fmla="*/ 1945 h 3208"/>
                  <a:gd name="T36" fmla="*/ 127 w 2626"/>
                  <a:gd name="T37" fmla="*/ 1895 h 3208"/>
                  <a:gd name="T38" fmla="*/ 297 w 2626"/>
                  <a:gd name="T39" fmla="*/ 1764 h 3208"/>
                  <a:gd name="T40" fmla="*/ 479 w 2626"/>
                  <a:gd name="T41" fmla="*/ 1675 h 3208"/>
                  <a:gd name="T42" fmla="*/ 629 w 2626"/>
                  <a:gd name="T43" fmla="*/ 1675 h 3208"/>
                  <a:gd name="T44" fmla="*/ 756 w 2626"/>
                  <a:gd name="T45" fmla="*/ 1736 h 3208"/>
                  <a:gd name="T46" fmla="*/ 860 w 2626"/>
                  <a:gd name="T47" fmla="*/ 1849 h 3208"/>
                  <a:gd name="T48" fmla="*/ 941 w 2626"/>
                  <a:gd name="T49" fmla="*/ 1987 h 3208"/>
                  <a:gd name="T50" fmla="*/ 995 w 2626"/>
                  <a:gd name="T51" fmla="*/ 2133 h 3208"/>
                  <a:gd name="T52" fmla="*/ 1007 w 2626"/>
                  <a:gd name="T53" fmla="*/ 2268 h 3208"/>
                  <a:gd name="T54" fmla="*/ 987 w 2626"/>
                  <a:gd name="T55" fmla="*/ 2542 h 3208"/>
                  <a:gd name="T56" fmla="*/ 991 w 2626"/>
                  <a:gd name="T57" fmla="*/ 2707 h 3208"/>
                  <a:gd name="T58" fmla="*/ 1049 w 2626"/>
                  <a:gd name="T59" fmla="*/ 2800 h 3208"/>
                  <a:gd name="T60" fmla="*/ 1177 w 2626"/>
                  <a:gd name="T61" fmla="*/ 2877 h 3208"/>
                  <a:gd name="T62" fmla="*/ 1342 w 2626"/>
                  <a:gd name="T63" fmla="*/ 2993 h 3208"/>
                  <a:gd name="T64" fmla="*/ 1531 w 2626"/>
                  <a:gd name="T65" fmla="*/ 3074 h 3208"/>
                  <a:gd name="T66" fmla="*/ 1920 w 2626"/>
                  <a:gd name="T67" fmla="*/ 3165 h 3208"/>
                  <a:gd name="T68" fmla="*/ 2163 w 2626"/>
                  <a:gd name="T69" fmla="*/ 3085 h 3208"/>
                  <a:gd name="T70" fmla="*/ 2383 w 2626"/>
                  <a:gd name="T71" fmla="*/ 2488 h 3208"/>
                  <a:gd name="T72" fmla="*/ 2503 w 2626"/>
                  <a:gd name="T73" fmla="*/ 2126 h 3208"/>
                  <a:gd name="T74" fmla="*/ 2591 w 2626"/>
                  <a:gd name="T75" fmla="*/ 1756 h 3208"/>
                  <a:gd name="T76" fmla="*/ 2626 w 2626"/>
                  <a:gd name="T77" fmla="*/ 1363 h 3208"/>
                  <a:gd name="T78" fmla="*/ 2607 w 2626"/>
                  <a:gd name="T79" fmla="*/ 1075 h 3208"/>
                  <a:gd name="T80" fmla="*/ 2553 w 2626"/>
                  <a:gd name="T81" fmla="*/ 835 h 3208"/>
                  <a:gd name="T82" fmla="*/ 2468 w 2626"/>
                  <a:gd name="T83" fmla="*/ 589 h 3208"/>
                  <a:gd name="T84" fmla="*/ 2353 w 2626"/>
                  <a:gd name="T85" fmla="*/ 350 h 3208"/>
                  <a:gd name="T86" fmla="*/ 2210 w 2626"/>
                  <a:gd name="T87" fmla="*/ 131 h 3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26" h="3208">
                    <a:moveTo>
                      <a:pt x="2102" y="0"/>
                    </a:moveTo>
                    <a:lnTo>
                      <a:pt x="2190" y="181"/>
                    </a:lnTo>
                    <a:lnTo>
                      <a:pt x="2217" y="246"/>
                    </a:lnTo>
                    <a:lnTo>
                      <a:pt x="2226" y="278"/>
                    </a:lnTo>
                    <a:lnTo>
                      <a:pt x="2233" y="308"/>
                    </a:lnTo>
                    <a:lnTo>
                      <a:pt x="2233" y="339"/>
                    </a:lnTo>
                    <a:lnTo>
                      <a:pt x="2233" y="369"/>
                    </a:lnTo>
                    <a:lnTo>
                      <a:pt x="2229" y="404"/>
                    </a:lnTo>
                    <a:lnTo>
                      <a:pt x="2222" y="439"/>
                    </a:lnTo>
                    <a:lnTo>
                      <a:pt x="2194" y="531"/>
                    </a:lnTo>
                    <a:lnTo>
                      <a:pt x="2148" y="643"/>
                    </a:lnTo>
                    <a:lnTo>
                      <a:pt x="2086" y="758"/>
                    </a:lnTo>
                    <a:lnTo>
                      <a:pt x="2025" y="862"/>
                    </a:lnTo>
                    <a:lnTo>
                      <a:pt x="1955" y="959"/>
                    </a:lnTo>
                    <a:lnTo>
                      <a:pt x="1916" y="1001"/>
                    </a:lnTo>
                    <a:lnTo>
                      <a:pt x="1882" y="1039"/>
                    </a:lnTo>
                    <a:lnTo>
                      <a:pt x="1843" y="1078"/>
                    </a:lnTo>
                    <a:lnTo>
                      <a:pt x="1805" y="1116"/>
                    </a:lnTo>
                    <a:lnTo>
                      <a:pt x="1766" y="1147"/>
                    </a:lnTo>
                    <a:lnTo>
                      <a:pt x="1724" y="1179"/>
                    </a:lnTo>
                    <a:lnTo>
                      <a:pt x="1682" y="1209"/>
                    </a:lnTo>
                    <a:lnTo>
                      <a:pt x="1639" y="1236"/>
                    </a:lnTo>
                    <a:lnTo>
                      <a:pt x="1596" y="1259"/>
                    </a:lnTo>
                    <a:lnTo>
                      <a:pt x="1555" y="1282"/>
                    </a:lnTo>
                    <a:lnTo>
                      <a:pt x="1508" y="1301"/>
                    </a:lnTo>
                    <a:lnTo>
                      <a:pt x="1462" y="1317"/>
                    </a:lnTo>
                    <a:lnTo>
                      <a:pt x="1415" y="1333"/>
                    </a:lnTo>
                    <a:lnTo>
                      <a:pt x="1365" y="1344"/>
                    </a:lnTo>
                    <a:lnTo>
                      <a:pt x="1319" y="1356"/>
                    </a:lnTo>
                    <a:lnTo>
                      <a:pt x="1269" y="1363"/>
                    </a:lnTo>
                    <a:lnTo>
                      <a:pt x="1165" y="1371"/>
                    </a:lnTo>
                    <a:lnTo>
                      <a:pt x="1057" y="1371"/>
                    </a:lnTo>
                    <a:lnTo>
                      <a:pt x="948" y="1363"/>
                    </a:lnTo>
                    <a:lnTo>
                      <a:pt x="833" y="1347"/>
                    </a:lnTo>
                    <a:lnTo>
                      <a:pt x="717" y="1321"/>
                    </a:lnTo>
                    <a:lnTo>
                      <a:pt x="687" y="1313"/>
                    </a:lnTo>
                    <a:lnTo>
                      <a:pt x="656" y="1306"/>
                    </a:lnTo>
                    <a:lnTo>
                      <a:pt x="625" y="1301"/>
                    </a:lnTo>
                    <a:lnTo>
                      <a:pt x="598" y="1301"/>
                    </a:lnTo>
                    <a:lnTo>
                      <a:pt x="571" y="1306"/>
                    </a:lnTo>
                    <a:lnTo>
                      <a:pt x="544" y="1313"/>
                    </a:lnTo>
                    <a:lnTo>
                      <a:pt x="521" y="1321"/>
                    </a:lnTo>
                    <a:lnTo>
                      <a:pt x="497" y="1333"/>
                    </a:lnTo>
                    <a:lnTo>
                      <a:pt x="451" y="1360"/>
                    </a:lnTo>
                    <a:lnTo>
                      <a:pt x="409" y="1398"/>
                    </a:lnTo>
                    <a:lnTo>
                      <a:pt x="370" y="1440"/>
                    </a:lnTo>
                    <a:lnTo>
                      <a:pt x="332" y="1490"/>
                    </a:lnTo>
                    <a:lnTo>
                      <a:pt x="293" y="1544"/>
                    </a:lnTo>
                    <a:lnTo>
                      <a:pt x="255" y="1602"/>
                    </a:lnTo>
                    <a:lnTo>
                      <a:pt x="177" y="1721"/>
                    </a:lnTo>
                    <a:lnTo>
                      <a:pt x="139" y="1779"/>
                    </a:lnTo>
                    <a:lnTo>
                      <a:pt x="96" y="1836"/>
                    </a:lnTo>
                    <a:lnTo>
                      <a:pt x="50" y="1895"/>
                    </a:lnTo>
                    <a:lnTo>
                      <a:pt x="0" y="1945"/>
                    </a:lnTo>
                    <a:lnTo>
                      <a:pt x="50" y="1933"/>
                    </a:lnTo>
                    <a:lnTo>
                      <a:pt x="93" y="1914"/>
                    </a:lnTo>
                    <a:lnTo>
                      <a:pt x="127" y="1895"/>
                    </a:lnTo>
                    <a:lnTo>
                      <a:pt x="162" y="1868"/>
                    </a:lnTo>
                    <a:lnTo>
                      <a:pt x="243" y="1802"/>
                    </a:lnTo>
                    <a:lnTo>
                      <a:pt x="297" y="1764"/>
                    </a:lnTo>
                    <a:lnTo>
                      <a:pt x="370" y="1721"/>
                    </a:lnTo>
                    <a:lnTo>
                      <a:pt x="424" y="1695"/>
                    </a:lnTo>
                    <a:lnTo>
                      <a:pt x="479" y="1675"/>
                    </a:lnTo>
                    <a:lnTo>
                      <a:pt x="533" y="1668"/>
                    </a:lnTo>
                    <a:lnTo>
                      <a:pt x="579" y="1668"/>
                    </a:lnTo>
                    <a:lnTo>
                      <a:pt x="629" y="1675"/>
                    </a:lnTo>
                    <a:lnTo>
                      <a:pt x="671" y="1691"/>
                    </a:lnTo>
                    <a:lnTo>
                      <a:pt x="714" y="1709"/>
                    </a:lnTo>
                    <a:lnTo>
                      <a:pt x="756" y="1736"/>
                    </a:lnTo>
                    <a:lnTo>
                      <a:pt x="794" y="1772"/>
                    </a:lnTo>
                    <a:lnTo>
                      <a:pt x="830" y="1806"/>
                    </a:lnTo>
                    <a:lnTo>
                      <a:pt x="860" y="1849"/>
                    </a:lnTo>
                    <a:lnTo>
                      <a:pt x="891" y="1890"/>
                    </a:lnTo>
                    <a:lnTo>
                      <a:pt x="918" y="1940"/>
                    </a:lnTo>
                    <a:lnTo>
                      <a:pt x="941" y="1987"/>
                    </a:lnTo>
                    <a:lnTo>
                      <a:pt x="964" y="2037"/>
                    </a:lnTo>
                    <a:lnTo>
                      <a:pt x="984" y="2087"/>
                    </a:lnTo>
                    <a:lnTo>
                      <a:pt x="995" y="2133"/>
                    </a:lnTo>
                    <a:lnTo>
                      <a:pt x="1003" y="2180"/>
                    </a:lnTo>
                    <a:lnTo>
                      <a:pt x="1007" y="2222"/>
                    </a:lnTo>
                    <a:lnTo>
                      <a:pt x="1007" y="2268"/>
                    </a:lnTo>
                    <a:lnTo>
                      <a:pt x="1007" y="2361"/>
                    </a:lnTo>
                    <a:lnTo>
                      <a:pt x="999" y="2449"/>
                    </a:lnTo>
                    <a:lnTo>
                      <a:pt x="987" y="2542"/>
                    </a:lnTo>
                    <a:lnTo>
                      <a:pt x="984" y="2626"/>
                    </a:lnTo>
                    <a:lnTo>
                      <a:pt x="987" y="2669"/>
                    </a:lnTo>
                    <a:lnTo>
                      <a:pt x="991" y="2707"/>
                    </a:lnTo>
                    <a:lnTo>
                      <a:pt x="999" y="2750"/>
                    </a:lnTo>
                    <a:lnTo>
                      <a:pt x="1011" y="2789"/>
                    </a:lnTo>
                    <a:lnTo>
                      <a:pt x="1049" y="2800"/>
                    </a:lnTo>
                    <a:lnTo>
                      <a:pt x="1091" y="2823"/>
                    </a:lnTo>
                    <a:lnTo>
                      <a:pt x="1134" y="2846"/>
                    </a:lnTo>
                    <a:lnTo>
                      <a:pt x="1177" y="2877"/>
                    </a:lnTo>
                    <a:lnTo>
                      <a:pt x="1261" y="2938"/>
                    </a:lnTo>
                    <a:lnTo>
                      <a:pt x="1304" y="2970"/>
                    </a:lnTo>
                    <a:lnTo>
                      <a:pt x="1342" y="2993"/>
                    </a:lnTo>
                    <a:lnTo>
                      <a:pt x="1388" y="3015"/>
                    </a:lnTo>
                    <a:lnTo>
                      <a:pt x="1435" y="3038"/>
                    </a:lnTo>
                    <a:lnTo>
                      <a:pt x="1531" y="3074"/>
                    </a:lnTo>
                    <a:lnTo>
                      <a:pt x="1624" y="3104"/>
                    </a:lnTo>
                    <a:lnTo>
                      <a:pt x="1720" y="3127"/>
                    </a:lnTo>
                    <a:lnTo>
                      <a:pt x="1920" y="3165"/>
                    </a:lnTo>
                    <a:lnTo>
                      <a:pt x="2020" y="3185"/>
                    </a:lnTo>
                    <a:lnTo>
                      <a:pt x="2125" y="3208"/>
                    </a:lnTo>
                    <a:lnTo>
                      <a:pt x="2163" y="3085"/>
                    </a:lnTo>
                    <a:lnTo>
                      <a:pt x="2206" y="2961"/>
                    </a:lnTo>
                    <a:lnTo>
                      <a:pt x="2294" y="2723"/>
                    </a:lnTo>
                    <a:lnTo>
                      <a:pt x="2383" y="2488"/>
                    </a:lnTo>
                    <a:lnTo>
                      <a:pt x="2426" y="2368"/>
                    </a:lnTo>
                    <a:lnTo>
                      <a:pt x="2464" y="2248"/>
                    </a:lnTo>
                    <a:lnTo>
                      <a:pt x="2503" y="2126"/>
                    </a:lnTo>
                    <a:lnTo>
                      <a:pt x="2537" y="2006"/>
                    </a:lnTo>
                    <a:lnTo>
                      <a:pt x="2568" y="1883"/>
                    </a:lnTo>
                    <a:lnTo>
                      <a:pt x="2591" y="1756"/>
                    </a:lnTo>
                    <a:lnTo>
                      <a:pt x="2611" y="1629"/>
                    </a:lnTo>
                    <a:lnTo>
                      <a:pt x="2623" y="1498"/>
                    </a:lnTo>
                    <a:lnTo>
                      <a:pt x="2626" y="1363"/>
                    </a:lnTo>
                    <a:lnTo>
                      <a:pt x="2623" y="1224"/>
                    </a:lnTo>
                    <a:lnTo>
                      <a:pt x="2618" y="1152"/>
                    </a:lnTo>
                    <a:lnTo>
                      <a:pt x="2607" y="1075"/>
                    </a:lnTo>
                    <a:lnTo>
                      <a:pt x="2591" y="998"/>
                    </a:lnTo>
                    <a:lnTo>
                      <a:pt x="2576" y="916"/>
                    </a:lnTo>
                    <a:lnTo>
                      <a:pt x="2553" y="835"/>
                    </a:lnTo>
                    <a:lnTo>
                      <a:pt x="2530" y="754"/>
                    </a:lnTo>
                    <a:lnTo>
                      <a:pt x="2499" y="674"/>
                    </a:lnTo>
                    <a:lnTo>
                      <a:pt x="2468" y="589"/>
                    </a:lnTo>
                    <a:lnTo>
                      <a:pt x="2433" y="507"/>
                    </a:lnTo>
                    <a:lnTo>
                      <a:pt x="2394" y="432"/>
                    </a:lnTo>
                    <a:lnTo>
                      <a:pt x="2353" y="350"/>
                    </a:lnTo>
                    <a:lnTo>
                      <a:pt x="2310" y="278"/>
                    </a:lnTo>
                    <a:lnTo>
                      <a:pt x="2260" y="204"/>
                    </a:lnTo>
                    <a:lnTo>
                      <a:pt x="2210" y="131"/>
                    </a:lnTo>
                    <a:lnTo>
                      <a:pt x="2156" y="65"/>
                    </a:lnTo>
                    <a:lnTo>
                      <a:pt x="210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82" name="Freeform 98"/>
              <p:cNvSpPr>
                <a:spLocks/>
              </p:cNvSpPr>
              <p:nvPr/>
            </p:nvSpPr>
            <p:spPr bwMode="auto">
              <a:xfrm>
                <a:off x="4989" y="1002"/>
                <a:ext cx="3" cy="3"/>
              </a:xfrm>
              <a:custGeom>
                <a:avLst/>
                <a:gdLst>
                  <a:gd name="T0" fmla="*/ 47 w 51"/>
                  <a:gd name="T1" fmla="*/ 38 h 50"/>
                  <a:gd name="T2" fmla="*/ 39 w 51"/>
                  <a:gd name="T3" fmla="*/ 46 h 50"/>
                  <a:gd name="T4" fmla="*/ 31 w 51"/>
                  <a:gd name="T5" fmla="*/ 50 h 50"/>
                  <a:gd name="T6" fmla="*/ 20 w 51"/>
                  <a:gd name="T7" fmla="*/ 50 h 50"/>
                  <a:gd name="T8" fmla="*/ 13 w 51"/>
                  <a:gd name="T9" fmla="*/ 46 h 50"/>
                  <a:gd name="T10" fmla="*/ 4 w 51"/>
                  <a:gd name="T11" fmla="*/ 38 h 50"/>
                  <a:gd name="T12" fmla="*/ 0 w 51"/>
                  <a:gd name="T13" fmla="*/ 31 h 50"/>
                  <a:gd name="T14" fmla="*/ 0 w 51"/>
                  <a:gd name="T15" fmla="*/ 19 h 50"/>
                  <a:gd name="T16" fmla="*/ 4 w 51"/>
                  <a:gd name="T17" fmla="*/ 11 h 50"/>
                  <a:gd name="T18" fmla="*/ 13 w 51"/>
                  <a:gd name="T19" fmla="*/ 4 h 50"/>
                  <a:gd name="T20" fmla="*/ 24 w 51"/>
                  <a:gd name="T21" fmla="*/ 0 h 50"/>
                  <a:gd name="T22" fmla="*/ 31 w 51"/>
                  <a:gd name="T23" fmla="*/ 0 h 50"/>
                  <a:gd name="T24" fmla="*/ 39 w 51"/>
                  <a:gd name="T25" fmla="*/ 0 h 50"/>
                  <a:gd name="T26" fmla="*/ 47 w 51"/>
                  <a:gd name="T27" fmla="*/ 4 h 50"/>
                  <a:gd name="T28" fmla="*/ 51 w 51"/>
                  <a:gd name="T29" fmla="*/ 11 h 50"/>
                  <a:gd name="T30" fmla="*/ 51 w 51"/>
                  <a:gd name="T31" fmla="*/ 23 h 50"/>
                  <a:gd name="T32" fmla="*/ 47 w 51"/>
                  <a:gd name="T33"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0">
                    <a:moveTo>
                      <a:pt x="47" y="38"/>
                    </a:moveTo>
                    <a:lnTo>
                      <a:pt x="39" y="46"/>
                    </a:lnTo>
                    <a:lnTo>
                      <a:pt x="31" y="50"/>
                    </a:lnTo>
                    <a:lnTo>
                      <a:pt x="20" y="50"/>
                    </a:lnTo>
                    <a:lnTo>
                      <a:pt x="13" y="46"/>
                    </a:lnTo>
                    <a:lnTo>
                      <a:pt x="4" y="38"/>
                    </a:lnTo>
                    <a:lnTo>
                      <a:pt x="0" y="31"/>
                    </a:lnTo>
                    <a:lnTo>
                      <a:pt x="0" y="19"/>
                    </a:lnTo>
                    <a:lnTo>
                      <a:pt x="4" y="11"/>
                    </a:lnTo>
                    <a:lnTo>
                      <a:pt x="13" y="4"/>
                    </a:lnTo>
                    <a:lnTo>
                      <a:pt x="24" y="0"/>
                    </a:lnTo>
                    <a:lnTo>
                      <a:pt x="31" y="0"/>
                    </a:lnTo>
                    <a:lnTo>
                      <a:pt x="39" y="0"/>
                    </a:lnTo>
                    <a:lnTo>
                      <a:pt x="47" y="4"/>
                    </a:lnTo>
                    <a:lnTo>
                      <a:pt x="51" y="11"/>
                    </a:lnTo>
                    <a:lnTo>
                      <a:pt x="51" y="23"/>
                    </a:lnTo>
                    <a:lnTo>
                      <a:pt x="47"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grpSp>
    </p:spTree>
    <p:extLst>
      <p:ext uri="{BB962C8B-B14F-4D97-AF65-F5344CB8AC3E}">
        <p14:creationId xmlns:p14="http://schemas.microsoft.com/office/powerpoint/2010/main" xmlns="" val="2997376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CE4F3AC-85CB-4CA7-9EAF-E94C6BF8EF83}" type="datetimeFigureOut">
              <a:rPr lang="ko-KR" altLang="en-US" smtClean="0"/>
              <a:pPr/>
              <a:t>2020-12-26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6780584-AFDC-459A-A76A-3624214B9888}" type="slidenum">
              <a:rPr lang="ko-KR" altLang="en-US" smtClean="0"/>
              <a:pPr/>
              <a:t>‹#›</a:t>
            </a:fld>
            <a:endParaRPr lang="ko-KR" altLang="en-US"/>
          </a:p>
        </p:txBody>
      </p:sp>
    </p:spTree>
    <p:extLst>
      <p:ext uri="{BB962C8B-B14F-4D97-AF65-F5344CB8AC3E}">
        <p14:creationId xmlns:p14="http://schemas.microsoft.com/office/powerpoint/2010/main" xmlns="" val="1278579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CE4F3AC-85CB-4CA7-9EAF-E94C6BF8EF83}" type="datetimeFigureOut">
              <a:rPr lang="ko-KR" altLang="en-US" smtClean="0"/>
              <a:pPr/>
              <a:t>2020-12-26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6780584-AFDC-459A-A76A-3624214B9888}" type="slidenum">
              <a:rPr lang="ko-KR" altLang="en-US" smtClean="0"/>
              <a:pPr/>
              <a:t>‹#›</a:t>
            </a:fld>
            <a:endParaRPr lang="ko-KR" altLang="en-US"/>
          </a:p>
        </p:txBody>
      </p:sp>
    </p:spTree>
    <p:extLst>
      <p:ext uri="{BB962C8B-B14F-4D97-AF65-F5344CB8AC3E}">
        <p14:creationId xmlns:p14="http://schemas.microsoft.com/office/powerpoint/2010/main" xmlns="" val="335506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CE4F3AC-85CB-4CA7-9EAF-E94C6BF8EF83}" type="datetimeFigureOut">
              <a:rPr lang="ko-KR" altLang="en-US" smtClean="0"/>
              <a:pPr/>
              <a:t>2020-12-26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6780584-AFDC-459A-A76A-3624214B9888}" type="slidenum">
              <a:rPr lang="ko-KR" altLang="en-US" smtClean="0"/>
              <a:pPr/>
              <a:t>‹#›</a:t>
            </a:fld>
            <a:endParaRPr lang="ko-KR" altLang="en-US"/>
          </a:p>
        </p:txBody>
      </p:sp>
    </p:spTree>
    <p:extLst>
      <p:ext uri="{BB962C8B-B14F-4D97-AF65-F5344CB8AC3E}">
        <p14:creationId xmlns:p14="http://schemas.microsoft.com/office/powerpoint/2010/main" xmlns="" val="4047254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ACE4F3AC-85CB-4CA7-9EAF-E94C6BF8EF83}" type="datetimeFigureOut">
              <a:rPr lang="ko-KR" altLang="en-US" smtClean="0"/>
              <a:pPr/>
              <a:t>2020-12-26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6780584-AFDC-459A-A76A-3624214B9888}" type="slidenum">
              <a:rPr lang="ko-KR" altLang="en-US" smtClean="0"/>
              <a:pPr/>
              <a:t>‹#›</a:t>
            </a:fld>
            <a:endParaRPr lang="ko-KR" altLang="en-US"/>
          </a:p>
        </p:txBody>
      </p:sp>
    </p:spTree>
    <p:extLst>
      <p:ext uri="{BB962C8B-B14F-4D97-AF65-F5344CB8AC3E}">
        <p14:creationId xmlns:p14="http://schemas.microsoft.com/office/powerpoint/2010/main" xmlns="" val="2575306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ACE4F3AC-85CB-4CA7-9EAF-E94C6BF8EF83}" type="datetimeFigureOut">
              <a:rPr lang="ko-KR" altLang="en-US" smtClean="0"/>
              <a:pPr/>
              <a:t>2020-12-26</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6780584-AFDC-459A-A76A-3624214B9888}" type="slidenum">
              <a:rPr lang="ko-KR" altLang="en-US" smtClean="0"/>
              <a:pPr/>
              <a:t>‹#›</a:t>
            </a:fld>
            <a:endParaRPr lang="ko-KR" altLang="en-US"/>
          </a:p>
        </p:txBody>
      </p:sp>
    </p:spTree>
    <p:extLst>
      <p:ext uri="{BB962C8B-B14F-4D97-AF65-F5344CB8AC3E}">
        <p14:creationId xmlns:p14="http://schemas.microsoft.com/office/powerpoint/2010/main" xmlns="" val="2352376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ACE4F3AC-85CB-4CA7-9EAF-E94C6BF8EF83}" type="datetimeFigureOut">
              <a:rPr lang="ko-KR" altLang="en-US" smtClean="0"/>
              <a:pPr/>
              <a:t>2020-12-26</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B6780584-AFDC-459A-A76A-3624214B9888}" type="slidenum">
              <a:rPr lang="ko-KR" altLang="en-US" smtClean="0"/>
              <a:pPr/>
              <a:t>‹#›</a:t>
            </a:fld>
            <a:endParaRPr lang="ko-KR" altLang="en-US"/>
          </a:p>
        </p:txBody>
      </p:sp>
    </p:spTree>
    <p:extLst>
      <p:ext uri="{BB962C8B-B14F-4D97-AF65-F5344CB8AC3E}">
        <p14:creationId xmlns:p14="http://schemas.microsoft.com/office/powerpoint/2010/main" xmlns="" val="2563126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ACE4F3AC-85CB-4CA7-9EAF-E94C6BF8EF83}" type="datetimeFigureOut">
              <a:rPr lang="ko-KR" altLang="en-US" smtClean="0"/>
              <a:pPr/>
              <a:t>2020-12-26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B6780584-AFDC-459A-A76A-3624214B9888}" type="slidenum">
              <a:rPr lang="ko-KR" altLang="en-US" smtClean="0"/>
              <a:pPr/>
              <a:t>‹#›</a:t>
            </a:fld>
            <a:endParaRPr lang="ko-KR" altLang="en-US"/>
          </a:p>
        </p:txBody>
      </p:sp>
    </p:spTree>
    <p:extLst>
      <p:ext uri="{BB962C8B-B14F-4D97-AF65-F5344CB8AC3E}">
        <p14:creationId xmlns:p14="http://schemas.microsoft.com/office/powerpoint/2010/main" xmlns="" val="3701797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ACE4F3AC-85CB-4CA7-9EAF-E94C6BF8EF83}" type="datetimeFigureOut">
              <a:rPr lang="ko-KR" altLang="en-US" smtClean="0"/>
              <a:pPr/>
              <a:t>2020-12-26</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B6780584-AFDC-459A-A76A-3624214B9888}" type="slidenum">
              <a:rPr lang="ko-KR" altLang="en-US" smtClean="0"/>
              <a:pPr/>
              <a:t>‹#›</a:t>
            </a:fld>
            <a:endParaRPr lang="ko-KR" altLang="en-US"/>
          </a:p>
        </p:txBody>
      </p:sp>
    </p:spTree>
    <p:extLst>
      <p:ext uri="{BB962C8B-B14F-4D97-AF65-F5344CB8AC3E}">
        <p14:creationId xmlns:p14="http://schemas.microsoft.com/office/powerpoint/2010/main" xmlns="" val="1828656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ACE4F3AC-85CB-4CA7-9EAF-E94C6BF8EF83}" type="datetimeFigureOut">
              <a:rPr lang="ko-KR" altLang="en-US" smtClean="0"/>
              <a:pPr/>
              <a:t>2020-12-26</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6780584-AFDC-459A-A76A-3624214B9888}" type="slidenum">
              <a:rPr lang="ko-KR" altLang="en-US" smtClean="0"/>
              <a:pPr/>
              <a:t>‹#›</a:t>
            </a:fld>
            <a:endParaRPr lang="ko-KR" altLang="en-US"/>
          </a:p>
        </p:txBody>
      </p:sp>
    </p:spTree>
    <p:extLst>
      <p:ext uri="{BB962C8B-B14F-4D97-AF65-F5344CB8AC3E}">
        <p14:creationId xmlns:p14="http://schemas.microsoft.com/office/powerpoint/2010/main" xmlns="" val="519497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ACE4F3AC-85CB-4CA7-9EAF-E94C6BF8EF83}" type="datetimeFigureOut">
              <a:rPr lang="ko-KR" altLang="en-US" smtClean="0"/>
              <a:pPr/>
              <a:t>2020-12-26</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6780584-AFDC-459A-A76A-3624214B9888}" type="slidenum">
              <a:rPr lang="ko-KR" altLang="en-US" smtClean="0"/>
              <a:pPr/>
              <a:t>‹#›</a:t>
            </a:fld>
            <a:endParaRPr lang="ko-KR" altLang="en-US"/>
          </a:p>
        </p:txBody>
      </p:sp>
    </p:spTree>
    <p:extLst>
      <p:ext uri="{BB962C8B-B14F-4D97-AF65-F5344CB8AC3E}">
        <p14:creationId xmlns:p14="http://schemas.microsoft.com/office/powerpoint/2010/main" xmlns="" val="1283412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E4F3AC-85CB-4CA7-9EAF-E94C6BF8EF83}" type="datetimeFigureOut">
              <a:rPr lang="ko-KR" altLang="en-US" smtClean="0"/>
              <a:pPr/>
              <a:t>2020-12-26</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780584-AFDC-459A-A76A-3624214B9888}" type="slidenum">
              <a:rPr lang="ko-KR" altLang="en-US" smtClean="0"/>
              <a:pPr/>
              <a:t>‹#›</a:t>
            </a:fld>
            <a:endParaRPr lang="ko-KR" altLang="en-US"/>
          </a:p>
        </p:txBody>
      </p:sp>
    </p:spTree>
    <p:extLst>
      <p:ext uri="{BB962C8B-B14F-4D97-AF65-F5344CB8AC3E}">
        <p14:creationId xmlns:p14="http://schemas.microsoft.com/office/powerpoint/2010/main" xmlns="" val="8127889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78.png"/></Relationships>
</file>

<file path=ppt/slides/_rels/slide11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85.png"/></Relationships>
</file>

<file path=ppt/slides/_rels/slide11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12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03.png"/></Relationships>
</file>

<file path=ppt/slides/_rels/slide13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1.xml"/><Relationship Id="rId4" Type="http://schemas.openxmlformats.org/officeDocument/2006/relationships/image" Target="../media/image206.png"/></Relationships>
</file>

<file path=ppt/slides/_rels/slide13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08.png"/></Relationships>
</file>

<file path=ppt/slides/_rels/slide13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1.xml"/><Relationship Id="rId4" Type="http://schemas.openxmlformats.org/officeDocument/2006/relationships/image" Target="../media/image218.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1.xml"/><Relationship Id="rId4" Type="http://schemas.openxmlformats.org/officeDocument/2006/relationships/image" Target="../media/image221.png"/></Relationships>
</file>

<file path=ppt/slides/_rels/slide14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224.png"/><Relationship Id="rId4" Type="http://schemas.openxmlformats.org/officeDocument/2006/relationships/image" Target="../media/image223.png"/></Relationships>
</file>

<file path=ppt/slides/_rels/slide14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1.xml"/><Relationship Id="rId5" Type="http://schemas.openxmlformats.org/officeDocument/2006/relationships/image" Target="../media/image230.png"/><Relationship Id="rId4" Type="http://schemas.openxmlformats.org/officeDocument/2006/relationships/image" Target="../media/image229.png"/></Relationships>
</file>

<file path=ppt/slides/_rels/slide14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36.gif"/></Relationships>
</file>

<file path=ppt/slides/_rels/slide14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261.png"/><Relationship Id="rId4" Type="http://schemas.openxmlformats.org/officeDocument/2006/relationships/image" Target="../media/image260.png"/></Relationships>
</file>

<file path=ppt/slides/_rels/slide166.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4.png"/><Relationship Id="rId1" Type="http://schemas.openxmlformats.org/officeDocument/2006/relationships/slideLayout" Target="../slideLayouts/slideLayout1.xml"/><Relationship Id="rId4" Type="http://schemas.openxmlformats.org/officeDocument/2006/relationships/image" Target="../media/image275.png"/></Relationships>
</file>

<file path=ppt/slides/_rels/slide177.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89.png"/></Relationships>
</file>

<file path=ppt/slides/_rels/slide18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1.xml"/><Relationship Id="rId4" Type="http://schemas.openxmlformats.org/officeDocument/2006/relationships/image" Target="../media/image292.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2.pn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image" Target="../media/image304.pn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308.png"/><Relationship Id="rId4" Type="http://schemas.openxmlformats.org/officeDocument/2006/relationships/image" Target="../media/image30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10.png"/></Relationships>
</file>

<file path=ppt/slides/_rels/slide201.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png"/><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317.png"/><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25.pn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26.png"/><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330.pn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image" Target="../media/image332.png"/><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39.png"/></Relationships>
</file>

<file path=ppt/slides/_rels/slide219.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1.xml"/><Relationship Id="rId5" Type="http://schemas.openxmlformats.org/officeDocument/2006/relationships/image" Target="../media/image343.png"/><Relationship Id="rId4" Type="http://schemas.openxmlformats.org/officeDocument/2006/relationships/image" Target="../media/image342.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2" Type="http://schemas.openxmlformats.org/officeDocument/2006/relationships/image" Target="../media/image347.png"/><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51.png"/></Relationships>
</file>

<file path=ppt/slides/_rels/slide225.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image" Target="../media/image352.png"/><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56.png"/></Relationships>
</file>

<file path=ppt/slides/_rels/slide228.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image" Target="../media/image358.png"/><Relationship Id="rId1" Type="http://schemas.openxmlformats.org/officeDocument/2006/relationships/slideLayout" Target="../slideLayouts/slideLayout1.xml"/><Relationship Id="rId4" Type="http://schemas.openxmlformats.org/officeDocument/2006/relationships/image" Target="../media/image36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365.png"/><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2" Type="http://schemas.openxmlformats.org/officeDocument/2006/relationships/image" Target="../media/image369.png"/><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image" Target="../media/image371.png"/><Relationship Id="rId1" Type="http://schemas.openxmlformats.org/officeDocument/2006/relationships/slideLayout" Target="../slideLayouts/slideLayout1.xml"/><Relationship Id="rId5" Type="http://schemas.openxmlformats.org/officeDocument/2006/relationships/image" Target="../media/image374.png"/><Relationship Id="rId4" Type="http://schemas.openxmlformats.org/officeDocument/2006/relationships/image" Target="../media/image373.png"/></Relationships>
</file>

<file path=ppt/slides/_rels/slide239.xml.rels><?xml version="1.0" encoding="UTF-8" standalone="yes"?>
<Relationships xmlns="http://schemas.openxmlformats.org/package/2006/relationships"><Relationship Id="rId2" Type="http://schemas.openxmlformats.org/officeDocument/2006/relationships/image" Target="../media/image37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xml"/><Relationship Id="rId4" Type="http://schemas.openxmlformats.org/officeDocument/2006/relationships/image" Target="../media/image112.png"/></Relationships>
</file>

<file path=ppt/slides/_rels/slide6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15.png"/></Relationships>
</file>

<file path=ppt/slides/_rels/slide6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32.png"/></Relationships>
</file>

<file path=ppt/slides/_rels/slide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34.png"/></Relationships>
</file>

<file path=ppt/slides/_rels/slide8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37.png"/></Relationships>
</file>

<file path=ppt/slides/_rels/slide8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xml"/><Relationship Id="rId4" Type="http://schemas.openxmlformats.org/officeDocument/2006/relationships/image" Target="../media/image142.png"/></Relationships>
</file>

<file path=ppt/slides/_rels/slide8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xml"/><Relationship Id="rId4" Type="http://schemas.openxmlformats.org/officeDocument/2006/relationships/image" Target="../media/image157.png"/></Relationships>
</file>

<file path=ppt/slides/_rels/slide9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4"/>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586" t="2634" r="1239" b="3000"/>
          <a:stretch/>
        </p:blipFill>
        <p:spPr bwMode="auto">
          <a:xfrm>
            <a:off x="0" y="0"/>
            <a:ext cx="9144000"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4" name="TextBox 23"/>
          <p:cNvSpPr txBox="1"/>
          <p:nvPr/>
        </p:nvSpPr>
        <p:spPr>
          <a:xfrm>
            <a:off x="1251908" y="1573636"/>
            <a:ext cx="6655816" cy="1200329"/>
          </a:xfrm>
          <a:prstGeom prst="rect">
            <a:avLst/>
          </a:prstGeom>
          <a:noFill/>
        </p:spPr>
        <p:txBody>
          <a:bodyPr wrap="square" rtlCol="0">
            <a:spAutoFit/>
          </a:bodyPr>
          <a:lstStyle/>
          <a:p>
            <a:pPr algn="ctr"/>
            <a:r>
              <a:rPr lang="ko-KR" altLang="en-US" sz="7200" dirty="0">
                <a:ln>
                  <a:solidFill>
                    <a:schemeClr val="tx1"/>
                  </a:solidFill>
                </a:ln>
                <a:solidFill>
                  <a:schemeClr val="accent6">
                    <a:lumMod val="75000"/>
                  </a:schemeClr>
                </a:solidFill>
                <a:latin typeface="Impact" panose="020B0806030902050204" pitchFamily="34" charset="0"/>
                <a:ea typeface="HY견고딕" panose="02030600000101010101" pitchFamily="18" charset="-127"/>
              </a:rPr>
              <a:t>실전 </a:t>
            </a:r>
            <a:r>
              <a:rPr lang="en-US" altLang="ko-KR" sz="7200" dirty="0" smtClean="0">
                <a:ln>
                  <a:solidFill>
                    <a:schemeClr val="tx1"/>
                  </a:solidFill>
                </a:ln>
                <a:solidFill>
                  <a:schemeClr val="accent6">
                    <a:lumMod val="75000"/>
                  </a:schemeClr>
                </a:solidFill>
                <a:latin typeface="Impact" panose="020B0806030902050204" pitchFamily="34" charset="0"/>
                <a:ea typeface="HY견고딕" panose="02030600000101010101" pitchFamily="18" charset="-127"/>
              </a:rPr>
              <a:t>Oracle</a:t>
            </a:r>
            <a:endParaRPr lang="ko-KR" altLang="en-US" sz="7200" dirty="0">
              <a:ln>
                <a:solidFill>
                  <a:schemeClr val="tx1"/>
                </a:solidFill>
              </a:ln>
              <a:solidFill>
                <a:schemeClr val="accent6">
                  <a:lumMod val="75000"/>
                </a:schemeClr>
              </a:solidFill>
              <a:latin typeface="Impact" panose="020B0806030902050204" pitchFamily="34" charset="0"/>
              <a:ea typeface="HY견고딕" panose="02030600000101010101" pitchFamily="18" charset="-127"/>
            </a:endParaRPr>
          </a:p>
        </p:txBody>
      </p:sp>
      <p:sp>
        <p:nvSpPr>
          <p:cNvPr id="36" name="직사각형 35"/>
          <p:cNvSpPr/>
          <p:nvPr/>
        </p:nvSpPr>
        <p:spPr>
          <a:xfrm>
            <a:off x="0" y="0"/>
            <a:ext cx="9144000" cy="685800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xmlns="" val="3844877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93596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데이터베이스 개념</a:t>
            </a:r>
          </a:p>
        </p:txBody>
      </p:sp>
      <p:sp>
        <p:nvSpPr>
          <p:cNvPr id="4" name="직사각형 3"/>
          <p:cNvSpPr/>
          <p:nvPr/>
        </p:nvSpPr>
        <p:spPr>
          <a:xfrm>
            <a:off x="785786" y="1142984"/>
            <a:ext cx="1882247" cy="369332"/>
          </a:xfrm>
          <a:prstGeom prst="rect">
            <a:avLst/>
          </a:prstGeom>
        </p:spPr>
        <p:txBody>
          <a:bodyPr wrap="none">
            <a:spAutoFit/>
          </a:bodyPr>
          <a:lstStyle/>
          <a:p>
            <a:r>
              <a:rPr lang="ko-KR" altLang="en-US" b="1" dirty="0" err="1"/>
              <a:t>오라클</a:t>
            </a:r>
            <a:r>
              <a:rPr lang="ko-KR" altLang="en-US" b="1" dirty="0"/>
              <a:t> 설치하기</a:t>
            </a:r>
          </a:p>
        </p:txBody>
      </p:sp>
      <p:sp>
        <p:nvSpPr>
          <p:cNvPr id="5" name="직사각형 4"/>
          <p:cNvSpPr/>
          <p:nvPr/>
        </p:nvSpPr>
        <p:spPr>
          <a:xfrm>
            <a:off x="357158" y="1571612"/>
            <a:ext cx="8429684" cy="646331"/>
          </a:xfrm>
          <a:prstGeom prst="rect">
            <a:avLst/>
          </a:prstGeom>
        </p:spPr>
        <p:txBody>
          <a:bodyPr wrap="square">
            <a:spAutoFit/>
          </a:bodyPr>
          <a:lstStyle/>
          <a:p>
            <a:r>
              <a:rPr lang="en-US" altLang="ko-KR" dirty="0"/>
              <a:t>1. </a:t>
            </a:r>
            <a:r>
              <a:rPr lang="ko-KR" altLang="en-US" dirty="0"/>
              <a:t>다운로드 받은 </a:t>
            </a:r>
            <a:r>
              <a:rPr lang="en-US" altLang="ko-KR" dirty="0"/>
              <a:t>File1, File2 </a:t>
            </a:r>
            <a:r>
              <a:rPr lang="ko-KR" altLang="en-US" dirty="0"/>
              <a:t>파일을 압축 풀면 다음과 같이 </a:t>
            </a:r>
            <a:r>
              <a:rPr lang="en-US" altLang="ko-KR" dirty="0"/>
              <a:t>database </a:t>
            </a:r>
            <a:r>
              <a:rPr lang="ko-KR" altLang="en-US" dirty="0"/>
              <a:t>폴더가 생깁니다</a:t>
            </a:r>
            <a:r>
              <a:rPr lang="en-US" altLang="ko-KR" dirty="0"/>
              <a:t>.</a:t>
            </a:r>
          </a:p>
        </p:txBody>
      </p:sp>
      <p:pic>
        <p:nvPicPr>
          <p:cNvPr id="11265" name="_x132917264" descr="EMB000020f03591"/>
          <p:cNvPicPr>
            <a:picLocks noChangeAspect="1" noChangeArrowheads="1"/>
          </p:cNvPicPr>
          <p:nvPr/>
        </p:nvPicPr>
        <p:blipFill>
          <a:blip r:embed="rId2" cstate="print"/>
          <a:srcRect/>
          <a:stretch>
            <a:fillRect/>
          </a:stretch>
        </p:blipFill>
        <p:spPr bwMode="auto">
          <a:xfrm>
            <a:off x="428596" y="2357430"/>
            <a:ext cx="4552607" cy="2857520"/>
          </a:xfrm>
          <a:prstGeom prst="rect">
            <a:avLst/>
          </a:prstGeom>
          <a:noFill/>
        </p:spPr>
      </p:pic>
      <p:sp>
        <p:nvSpPr>
          <p:cNvPr id="11267"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p>
        </p:txBody>
      </p:sp>
      <p:pic>
        <p:nvPicPr>
          <p:cNvPr id="11266" name="_x132917344" descr="EMB000020f03592"/>
          <p:cNvPicPr>
            <a:picLocks noChangeAspect="1" noChangeArrowheads="1"/>
          </p:cNvPicPr>
          <p:nvPr/>
        </p:nvPicPr>
        <p:blipFill>
          <a:blip r:embed="rId3" cstate="print"/>
          <a:srcRect/>
          <a:stretch>
            <a:fillRect/>
          </a:stretch>
        </p:blipFill>
        <p:spPr bwMode="auto">
          <a:xfrm>
            <a:off x="4071934" y="3643314"/>
            <a:ext cx="4786346" cy="3040777"/>
          </a:xfrm>
          <a:prstGeom prst="rect">
            <a:avLst/>
          </a:prstGeom>
          <a:noFill/>
        </p:spPr>
      </p:pic>
    </p:spTree>
    <p:extLst>
      <p:ext uri="{BB962C8B-B14F-4D97-AF65-F5344CB8AC3E}">
        <p14:creationId xmlns:p14="http://schemas.microsoft.com/office/powerpoint/2010/main" xmlns="" val="6205855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7"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sp>
        <p:nvSpPr>
          <p:cNvPr id="151" name="TextBox 150"/>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04</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163" name="TextBox 162"/>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논리적 설계</a:t>
            </a:r>
          </a:p>
        </p:txBody>
      </p:sp>
      <p:sp>
        <p:nvSpPr>
          <p:cNvPr id="6" name="직사각형 5"/>
          <p:cNvSpPr/>
          <p:nvPr/>
        </p:nvSpPr>
        <p:spPr>
          <a:xfrm>
            <a:off x="323528" y="1988840"/>
            <a:ext cx="8496944" cy="646331"/>
          </a:xfrm>
          <a:prstGeom prst="rect">
            <a:avLst/>
          </a:prstGeom>
        </p:spPr>
        <p:txBody>
          <a:bodyPr wrap="square">
            <a:spAutoFit/>
          </a:bodyPr>
          <a:lstStyle/>
          <a:p>
            <a:r>
              <a:rPr lang="ko-KR" altLang="en-US" dirty="0"/>
              <a:t>개념적 설계에서 </a:t>
            </a:r>
            <a:r>
              <a:rPr lang="en-US" altLang="ko-KR" dirty="0"/>
              <a:t>ER </a:t>
            </a:r>
            <a:r>
              <a:rPr lang="ko-KR" altLang="en-US" dirty="0"/>
              <a:t>모델을 사용하여 개념적 스키마를 생성하였으면 논리적 설계 단계에서는 </a:t>
            </a:r>
            <a:r>
              <a:rPr lang="en-US" altLang="ko-KR" dirty="0"/>
              <a:t>ER </a:t>
            </a:r>
            <a:r>
              <a:rPr lang="ko-KR" altLang="en-US" dirty="0"/>
              <a:t>스키마를 관계 데이터 모델의 </a:t>
            </a:r>
            <a:r>
              <a:rPr lang="ko-KR" altLang="en-US" dirty="0" err="1"/>
              <a:t>릴레이션으로</a:t>
            </a:r>
            <a:r>
              <a:rPr lang="ko-KR" altLang="en-US" dirty="0"/>
              <a:t> 사상해야 합니다</a:t>
            </a:r>
            <a:r>
              <a:rPr lang="en-US" altLang="ko-KR" dirty="0"/>
              <a:t>. </a:t>
            </a:r>
          </a:p>
        </p:txBody>
      </p:sp>
      <p:pic>
        <p:nvPicPr>
          <p:cNvPr id="3074" name="Picture 2"/>
          <p:cNvPicPr>
            <a:picLocks noChangeAspect="1" noChangeArrowheads="1"/>
          </p:cNvPicPr>
          <p:nvPr/>
        </p:nvPicPr>
        <p:blipFill>
          <a:blip r:embed="rId3" cstate="print"/>
          <a:srcRect/>
          <a:stretch>
            <a:fillRect/>
          </a:stretch>
        </p:blipFill>
        <p:spPr bwMode="auto">
          <a:xfrm>
            <a:off x="2411760" y="2852936"/>
            <a:ext cx="6237018" cy="1355204"/>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5089855"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05.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베이스 설계</a:t>
            </a:r>
          </a:p>
        </p:txBody>
      </p:sp>
      <p:sp>
        <p:nvSpPr>
          <p:cNvPr id="3" name="직사각형 2"/>
          <p:cNvSpPr/>
          <p:nvPr/>
        </p:nvSpPr>
        <p:spPr>
          <a:xfrm>
            <a:off x="899592" y="1052736"/>
            <a:ext cx="631904" cy="369332"/>
          </a:xfrm>
          <a:prstGeom prst="rect">
            <a:avLst/>
          </a:prstGeom>
        </p:spPr>
        <p:txBody>
          <a:bodyPr wrap="none">
            <a:spAutoFit/>
          </a:bodyPr>
          <a:lstStyle/>
          <a:p>
            <a:r>
              <a:rPr lang="en-US" altLang="ko-KR" b="1" dirty="0"/>
              <a:t>ERD</a:t>
            </a:r>
            <a:endParaRPr lang="ko-KR" altLang="en-US" b="1" dirty="0"/>
          </a:p>
        </p:txBody>
      </p:sp>
      <p:pic>
        <p:nvPicPr>
          <p:cNvPr id="4098" name="Picture 2"/>
          <p:cNvPicPr>
            <a:picLocks noChangeAspect="1" noChangeArrowheads="1"/>
          </p:cNvPicPr>
          <p:nvPr/>
        </p:nvPicPr>
        <p:blipFill>
          <a:blip r:embed="rId2" cstate="print"/>
          <a:srcRect/>
          <a:stretch>
            <a:fillRect/>
          </a:stretch>
        </p:blipFill>
        <p:spPr bwMode="auto">
          <a:xfrm>
            <a:off x="1403648" y="1700808"/>
            <a:ext cx="5991225" cy="43338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5089855"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05.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베이스 설계</a:t>
            </a:r>
          </a:p>
        </p:txBody>
      </p:sp>
      <p:sp>
        <p:nvSpPr>
          <p:cNvPr id="3" name="직사각형 2"/>
          <p:cNvSpPr/>
          <p:nvPr/>
        </p:nvSpPr>
        <p:spPr>
          <a:xfrm>
            <a:off x="899592" y="1052736"/>
            <a:ext cx="2113079" cy="369332"/>
          </a:xfrm>
          <a:prstGeom prst="rect">
            <a:avLst/>
          </a:prstGeom>
        </p:spPr>
        <p:txBody>
          <a:bodyPr wrap="none">
            <a:spAutoFit/>
          </a:bodyPr>
          <a:lstStyle/>
          <a:p>
            <a:r>
              <a:rPr lang="ko-KR" altLang="en-US" b="1" dirty="0"/>
              <a:t>외래식별자의 정의</a:t>
            </a:r>
          </a:p>
        </p:txBody>
      </p:sp>
      <p:sp>
        <p:nvSpPr>
          <p:cNvPr id="4" name="직사각형 3"/>
          <p:cNvSpPr/>
          <p:nvPr/>
        </p:nvSpPr>
        <p:spPr>
          <a:xfrm>
            <a:off x="251520" y="1556792"/>
            <a:ext cx="8676456" cy="646331"/>
          </a:xfrm>
          <a:prstGeom prst="rect">
            <a:avLst/>
          </a:prstGeom>
        </p:spPr>
        <p:txBody>
          <a:bodyPr wrap="square">
            <a:spAutoFit/>
          </a:bodyPr>
          <a:lstStyle/>
          <a:p>
            <a:r>
              <a:rPr lang="ko-KR" altLang="en-US" dirty="0" err="1"/>
              <a:t>외래식별자는</a:t>
            </a:r>
            <a:r>
              <a:rPr lang="ko-KR" altLang="en-US" dirty="0"/>
              <a:t> 이처럼 관계와 밀접한 관련이 있기에 관계를 올바르게 정의했다면 </a:t>
            </a:r>
            <a:r>
              <a:rPr lang="ko-KR" altLang="en-US" dirty="0" err="1"/>
              <a:t>외래식별자는</a:t>
            </a:r>
            <a:r>
              <a:rPr lang="ko-KR" altLang="en-US" dirty="0"/>
              <a:t> 거의 기계적으로 정의할 수 있습니다</a:t>
            </a:r>
            <a:r>
              <a:rPr lang="en-US" altLang="ko-KR" dirty="0"/>
              <a:t>. </a:t>
            </a:r>
          </a:p>
        </p:txBody>
      </p:sp>
      <p:pic>
        <p:nvPicPr>
          <p:cNvPr id="5122" name="Picture 2"/>
          <p:cNvPicPr>
            <a:picLocks noChangeAspect="1" noChangeArrowheads="1"/>
          </p:cNvPicPr>
          <p:nvPr/>
        </p:nvPicPr>
        <p:blipFill>
          <a:blip r:embed="rId2" cstate="print"/>
          <a:srcRect/>
          <a:stretch>
            <a:fillRect/>
          </a:stretch>
        </p:blipFill>
        <p:spPr bwMode="auto">
          <a:xfrm>
            <a:off x="1115616" y="2348880"/>
            <a:ext cx="7056784" cy="3608844"/>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5089855"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05.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베이스 설계</a:t>
            </a:r>
          </a:p>
        </p:txBody>
      </p:sp>
      <p:sp>
        <p:nvSpPr>
          <p:cNvPr id="3" name="직사각형 2"/>
          <p:cNvSpPr/>
          <p:nvPr/>
        </p:nvSpPr>
        <p:spPr>
          <a:xfrm>
            <a:off x="899592" y="1052736"/>
            <a:ext cx="646331" cy="369332"/>
          </a:xfrm>
          <a:prstGeom prst="rect">
            <a:avLst/>
          </a:prstGeom>
        </p:spPr>
        <p:txBody>
          <a:bodyPr wrap="none">
            <a:spAutoFit/>
          </a:bodyPr>
          <a:lstStyle/>
          <a:p>
            <a:r>
              <a:rPr lang="ko-KR" altLang="en-US" b="1" dirty="0"/>
              <a:t>관계</a:t>
            </a:r>
          </a:p>
        </p:txBody>
      </p:sp>
      <p:pic>
        <p:nvPicPr>
          <p:cNvPr id="6146" name="Picture 2"/>
          <p:cNvPicPr>
            <a:picLocks noChangeAspect="1" noChangeArrowheads="1"/>
          </p:cNvPicPr>
          <p:nvPr/>
        </p:nvPicPr>
        <p:blipFill>
          <a:blip r:embed="rId2" cstate="print"/>
          <a:srcRect/>
          <a:stretch>
            <a:fillRect/>
          </a:stretch>
        </p:blipFill>
        <p:spPr bwMode="auto">
          <a:xfrm>
            <a:off x="1331640" y="1556792"/>
            <a:ext cx="5981700" cy="248602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5089855"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05.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베이스 설계</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05</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물리적 모델링</a:t>
            </a:r>
          </a:p>
        </p:txBody>
      </p:sp>
      <p:sp>
        <p:nvSpPr>
          <p:cNvPr id="7" name="직사각형 6"/>
          <p:cNvSpPr/>
          <p:nvPr/>
        </p:nvSpPr>
        <p:spPr>
          <a:xfrm>
            <a:off x="179512" y="1988840"/>
            <a:ext cx="8964488" cy="646331"/>
          </a:xfrm>
          <a:prstGeom prst="rect">
            <a:avLst/>
          </a:prstGeom>
        </p:spPr>
        <p:txBody>
          <a:bodyPr wrap="square">
            <a:spAutoFit/>
          </a:bodyPr>
          <a:lstStyle/>
          <a:p>
            <a:r>
              <a:rPr lang="ko-KR" altLang="en-US" dirty="0"/>
              <a:t>물리적 설계의 목적은 개발에 사용할 데이터베이스 선정하여 특정 데이터베이스로 구현될 수 있도록 구체적인 설계하는 과정입니다</a:t>
            </a:r>
            <a:r>
              <a:rPr lang="en-US" altLang="ko-KR" dirty="0"/>
              <a:t>. </a:t>
            </a:r>
            <a:r>
              <a:rPr lang="ko-KR" altLang="en-US" dirty="0"/>
              <a:t>산출물은 테이블 기술서입니다</a:t>
            </a:r>
            <a:r>
              <a:rPr lang="en-US" altLang="ko-KR" dirty="0"/>
              <a:t>. </a:t>
            </a:r>
          </a:p>
        </p:txBody>
      </p:sp>
      <p:pic>
        <p:nvPicPr>
          <p:cNvPr id="7170" name="Picture 2"/>
          <p:cNvPicPr>
            <a:picLocks noChangeAspect="1" noChangeArrowheads="1"/>
          </p:cNvPicPr>
          <p:nvPr/>
        </p:nvPicPr>
        <p:blipFill>
          <a:blip r:embed="rId3" cstate="print"/>
          <a:srcRect/>
          <a:stretch>
            <a:fillRect/>
          </a:stretch>
        </p:blipFill>
        <p:spPr bwMode="auto">
          <a:xfrm>
            <a:off x="827584" y="2996951"/>
            <a:ext cx="7344816" cy="3130577"/>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5089855"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05.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베이스 설계</a:t>
            </a:r>
          </a:p>
        </p:txBody>
      </p:sp>
      <p:sp>
        <p:nvSpPr>
          <p:cNvPr id="3" name="직사각형 2"/>
          <p:cNvSpPr/>
          <p:nvPr/>
        </p:nvSpPr>
        <p:spPr>
          <a:xfrm>
            <a:off x="899592" y="1052736"/>
            <a:ext cx="3488776" cy="369332"/>
          </a:xfrm>
          <a:prstGeom prst="rect">
            <a:avLst/>
          </a:prstGeom>
        </p:spPr>
        <p:txBody>
          <a:bodyPr wrap="none">
            <a:spAutoFit/>
          </a:bodyPr>
          <a:lstStyle/>
          <a:p>
            <a:r>
              <a:rPr lang="ko-KR" altLang="en-US" b="1" dirty="0"/>
              <a:t>용어사전</a:t>
            </a:r>
            <a:r>
              <a:rPr lang="en-US" altLang="ko-KR" b="1" dirty="0"/>
              <a:t>(data dictionary) </a:t>
            </a:r>
            <a:r>
              <a:rPr lang="ko-KR" altLang="en-US" b="1" dirty="0"/>
              <a:t>정의</a:t>
            </a:r>
          </a:p>
        </p:txBody>
      </p:sp>
      <p:sp>
        <p:nvSpPr>
          <p:cNvPr id="4" name="직사각형 3"/>
          <p:cNvSpPr/>
          <p:nvPr/>
        </p:nvSpPr>
        <p:spPr>
          <a:xfrm>
            <a:off x="216024" y="1412776"/>
            <a:ext cx="8892480" cy="1200329"/>
          </a:xfrm>
          <a:prstGeom prst="rect">
            <a:avLst/>
          </a:prstGeom>
        </p:spPr>
        <p:txBody>
          <a:bodyPr wrap="square">
            <a:spAutoFit/>
          </a:bodyPr>
          <a:lstStyle/>
          <a:p>
            <a:r>
              <a:rPr lang="ko-KR" altLang="en-US" b="1" dirty="0"/>
              <a:t>용어사전</a:t>
            </a:r>
            <a:r>
              <a:rPr lang="en-US" altLang="ko-KR" b="1" dirty="0"/>
              <a:t>(data dictionary)</a:t>
            </a:r>
            <a:r>
              <a:rPr lang="ko-KR" altLang="en-US" dirty="0"/>
              <a:t>이란 논리적 데이터베이스 설계나 물리적 데이터베이스 설계시 사용되는 용어들의 의미를 정의해 놓은 문서를 말합니다</a:t>
            </a:r>
            <a:r>
              <a:rPr lang="en-US" altLang="ko-KR" dirty="0"/>
              <a:t>. </a:t>
            </a:r>
            <a:r>
              <a:rPr lang="ko-KR" altLang="en-US" dirty="0"/>
              <a:t>용어는 </a:t>
            </a:r>
            <a:r>
              <a:rPr lang="ko-KR" altLang="en-US" dirty="0" err="1"/>
              <a:t>엔티티</a:t>
            </a:r>
            <a:r>
              <a:rPr lang="en-US" altLang="ko-KR" dirty="0"/>
              <a:t>(</a:t>
            </a:r>
            <a:r>
              <a:rPr lang="ko-KR" altLang="en-US" dirty="0"/>
              <a:t>테이블</a:t>
            </a:r>
            <a:r>
              <a:rPr lang="en-US" altLang="ko-KR" dirty="0"/>
              <a:t>) </a:t>
            </a:r>
            <a:r>
              <a:rPr lang="ko-KR" altLang="en-US" dirty="0"/>
              <a:t>이름</a:t>
            </a:r>
            <a:r>
              <a:rPr lang="en-US" altLang="ko-KR" dirty="0"/>
              <a:t>, </a:t>
            </a:r>
            <a:r>
              <a:rPr lang="ko-KR" altLang="en-US" dirty="0"/>
              <a:t>속성</a:t>
            </a:r>
            <a:r>
              <a:rPr lang="en-US" altLang="ko-KR" dirty="0"/>
              <a:t>(</a:t>
            </a:r>
            <a:r>
              <a:rPr lang="ko-KR" altLang="en-US" dirty="0"/>
              <a:t>칼럼</a:t>
            </a:r>
            <a:r>
              <a:rPr lang="en-US" altLang="ko-KR" dirty="0"/>
              <a:t>) </a:t>
            </a:r>
            <a:r>
              <a:rPr lang="ko-KR" altLang="en-US" dirty="0"/>
              <a:t>이름을 의미하기에 용어사전은 </a:t>
            </a:r>
            <a:r>
              <a:rPr lang="ko-KR" altLang="en-US" dirty="0" err="1"/>
              <a:t>엔티티</a:t>
            </a:r>
            <a:r>
              <a:rPr lang="en-US" altLang="ko-KR" dirty="0"/>
              <a:t>, </a:t>
            </a:r>
            <a:r>
              <a:rPr lang="ko-KR" altLang="en-US" dirty="0"/>
              <a:t>속성의 이름의 의미를 설명해 놓은 사전을 의미합니다</a:t>
            </a:r>
            <a:r>
              <a:rPr lang="en-US" altLang="ko-KR" dirty="0"/>
              <a:t>. </a:t>
            </a:r>
          </a:p>
        </p:txBody>
      </p:sp>
      <p:sp>
        <p:nvSpPr>
          <p:cNvPr id="5" name="직사각형 4"/>
          <p:cNvSpPr/>
          <p:nvPr/>
        </p:nvSpPr>
        <p:spPr>
          <a:xfrm>
            <a:off x="1115616" y="2708920"/>
            <a:ext cx="1733167" cy="369332"/>
          </a:xfrm>
          <a:prstGeom prst="rect">
            <a:avLst/>
          </a:prstGeom>
        </p:spPr>
        <p:txBody>
          <a:bodyPr wrap="none">
            <a:spAutoFit/>
          </a:bodyPr>
          <a:lstStyle/>
          <a:p>
            <a:r>
              <a:rPr lang="ko-KR" altLang="en-US" b="1" dirty="0"/>
              <a:t>테이블 기술서 </a:t>
            </a:r>
          </a:p>
        </p:txBody>
      </p:sp>
      <p:sp>
        <p:nvSpPr>
          <p:cNvPr id="6" name="직사각형 5"/>
          <p:cNvSpPr/>
          <p:nvPr/>
        </p:nvSpPr>
        <p:spPr>
          <a:xfrm>
            <a:off x="179512" y="3068960"/>
            <a:ext cx="8964488" cy="923330"/>
          </a:xfrm>
          <a:prstGeom prst="rect">
            <a:avLst/>
          </a:prstGeom>
        </p:spPr>
        <p:txBody>
          <a:bodyPr wrap="square">
            <a:spAutoFit/>
          </a:bodyPr>
          <a:lstStyle/>
          <a:p>
            <a:r>
              <a:rPr lang="ko-KR" altLang="en-US" dirty="0"/>
              <a:t>테이블 기술서는 개별 테이블에 대한 보다 자세한 문서화 수단이 됩니다</a:t>
            </a:r>
            <a:r>
              <a:rPr lang="en-US" altLang="ko-KR" dirty="0"/>
              <a:t>. </a:t>
            </a:r>
            <a:r>
              <a:rPr lang="ko-KR" altLang="en-US" dirty="0"/>
              <a:t>모델링 도구에 테이블에 대한 정보가 저장되어 있지만 테이블 하나하나에 대한 출력된 문서가 필요합니다</a:t>
            </a:r>
            <a:r>
              <a:rPr lang="en-US" altLang="ko-KR" dirty="0"/>
              <a:t>. </a:t>
            </a:r>
          </a:p>
        </p:txBody>
      </p:sp>
      <p:pic>
        <p:nvPicPr>
          <p:cNvPr id="8194" name="Picture 2"/>
          <p:cNvPicPr>
            <a:picLocks noChangeAspect="1" noChangeArrowheads="1"/>
          </p:cNvPicPr>
          <p:nvPr/>
        </p:nvPicPr>
        <p:blipFill>
          <a:blip r:embed="rId2" cstate="print"/>
          <a:srcRect/>
          <a:stretch>
            <a:fillRect/>
          </a:stretch>
        </p:blipFill>
        <p:spPr bwMode="auto">
          <a:xfrm>
            <a:off x="3131840" y="3878238"/>
            <a:ext cx="4784962" cy="2979762"/>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5205271"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07.</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테이블 구조 와 </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DDL</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1115616" y="2276872"/>
            <a:ext cx="4402615" cy="369332"/>
          </a:xfrm>
          <a:prstGeom prst="rect">
            <a:avLst/>
          </a:prstGeom>
        </p:spPr>
        <p:txBody>
          <a:bodyPr wrap="none">
            <a:spAutoFit/>
          </a:bodyPr>
          <a:lstStyle/>
          <a:p>
            <a:r>
              <a:rPr lang="ko-KR" altLang="en-US" b="1" dirty="0"/>
              <a:t>테이블 구조를 만드는 </a:t>
            </a:r>
            <a:r>
              <a:rPr lang="en-US" altLang="ko-KR" b="1" dirty="0"/>
              <a:t>CREATE TABLE </a:t>
            </a:r>
            <a:r>
              <a:rPr lang="ko-KR" altLang="en-US" b="1" dirty="0"/>
              <a:t>문</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01</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테이블 구조를 만드는 </a:t>
            </a:r>
            <a:r>
              <a:rPr lang="en-US" altLang="ko-KR" sz="2400" dirty="0">
                <a:solidFill>
                  <a:schemeClr val="bg1"/>
                </a:solidFill>
                <a:latin typeface="Impact" panose="020B0806030902050204" pitchFamily="34" charset="0"/>
                <a:ea typeface="HY견고딕" panose="02030600000101010101" pitchFamily="18" charset="-127"/>
              </a:rPr>
              <a:t>Create Table</a:t>
            </a:r>
            <a:r>
              <a:rPr lang="ko-KR" altLang="en-US" sz="2400" dirty="0">
                <a:solidFill>
                  <a:schemeClr val="bg1"/>
                </a:solidFill>
                <a:latin typeface="Impact" panose="020B0806030902050204" pitchFamily="34" charset="0"/>
                <a:ea typeface="HY견고딕" panose="02030600000101010101" pitchFamily="18" charset="-127"/>
              </a:rPr>
              <a:t>문</a:t>
            </a:r>
          </a:p>
        </p:txBody>
      </p:sp>
      <p:pic>
        <p:nvPicPr>
          <p:cNvPr id="9218" name="Picture 2"/>
          <p:cNvPicPr>
            <a:picLocks noChangeAspect="1" noChangeArrowheads="1"/>
          </p:cNvPicPr>
          <p:nvPr/>
        </p:nvPicPr>
        <p:blipFill>
          <a:blip r:embed="rId3" cstate="print"/>
          <a:srcRect/>
          <a:stretch>
            <a:fillRect/>
          </a:stretch>
        </p:blipFill>
        <p:spPr bwMode="auto">
          <a:xfrm>
            <a:off x="1187624" y="2708920"/>
            <a:ext cx="7272808" cy="3490011"/>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5205271"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07.</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테이블 구조 와 </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DDL</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899592" y="1052736"/>
            <a:ext cx="2194832" cy="369332"/>
          </a:xfrm>
          <a:prstGeom prst="rect">
            <a:avLst/>
          </a:prstGeom>
        </p:spPr>
        <p:txBody>
          <a:bodyPr wrap="none">
            <a:spAutoFit/>
          </a:bodyPr>
          <a:lstStyle/>
          <a:p>
            <a:r>
              <a:rPr lang="ko-KR" altLang="en-US" b="1" dirty="0"/>
              <a:t>테이블 만들기 예제</a:t>
            </a:r>
          </a:p>
        </p:txBody>
      </p:sp>
      <p:pic>
        <p:nvPicPr>
          <p:cNvPr id="10242" name="Picture 2"/>
          <p:cNvPicPr>
            <a:picLocks noChangeAspect="1" noChangeArrowheads="1"/>
          </p:cNvPicPr>
          <p:nvPr/>
        </p:nvPicPr>
        <p:blipFill>
          <a:blip r:embed="rId2" cstate="print"/>
          <a:srcRect/>
          <a:stretch>
            <a:fillRect/>
          </a:stretch>
        </p:blipFill>
        <p:spPr bwMode="auto">
          <a:xfrm>
            <a:off x="971600" y="1772816"/>
            <a:ext cx="5857875" cy="1104900"/>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971600" y="2708920"/>
            <a:ext cx="5905500" cy="25336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5205271"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07.</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테이블 구조 와 </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DDL</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02</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테이블 구조를 변경하는 </a:t>
            </a:r>
            <a:r>
              <a:rPr lang="en-US" altLang="ko-KR" sz="2400" dirty="0">
                <a:solidFill>
                  <a:schemeClr val="bg1"/>
                </a:solidFill>
                <a:latin typeface="Impact" panose="020B0806030902050204" pitchFamily="34" charset="0"/>
                <a:ea typeface="HY견고딕" panose="02030600000101010101" pitchFamily="18" charset="-127"/>
              </a:rPr>
              <a:t>ALTER TABLE</a:t>
            </a:r>
            <a:r>
              <a:rPr lang="ko-KR" altLang="en-US" sz="2400" dirty="0">
                <a:solidFill>
                  <a:schemeClr val="bg1"/>
                </a:solidFill>
                <a:latin typeface="Impact" panose="020B0806030902050204" pitchFamily="34" charset="0"/>
                <a:ea typeface="HY견고딕" panose="02030600000101010101" pitchFamily="18" charset="-127"/>
              </a:rPr>
              <a:t>문</a:t>
            </a:r>
          </a:p>
        </p:txBody>
      </p:sp>
      <p:sp>
        <p:nvSpPr>
          <p:cNvPr id="7" name="직사각형 6"/>
          <p:cNvSpPr/>
          <p:nvPr/>
        </p:nvSpPr>
        <p:spPr>
          <a:xfrm>
            <a:off x="1259632" y="2060848"/>
            <a:ext cx="1189749" cy="369332"/>
          </a:xfrm>
          <a:prstGeom prst="rect">
            <a:avLst/>
          </a:prstGeom>
        </p:spPr>
        <p:txBody>
          <a:bodyPr wrap="none">
            <a:spAutoFit/>
          </a:bodyPr>
          <a:lstStyle/>
          <a:p>
            <a:r>
              <a:rPr lang="ko-KR" altLang="en-US" b="1" dirty="0" err="1"/>
              <a:t>컬럼</a:t>
            </a:r>
            <a:r>
              <a:rPr lang="ko-KR" altLang="en-US" b="1" dirty="0"/>
              <a:t> 추가</a:t>
            </a:r>
          </a:p>
        </p:txBody>
      </p:sp>
      <p:pic>
        <p:nvPicPr>
          <p:cNvPr id="11266" name="Picture 2"/>
          <p:cNvPicPr>
            <a:picLocks noChangeAspect="1" noChangeArrowheads="1"/>
          </p:cNvPicPr>
          <p:nvPr/>
        </p:nvPicPr>
        <p:blipFill>
          <a:blip r:embed="rId3" cstate="print"/>
          <a:srcRect/>
          <a:stretch>
            <a:fillRect/>
          </a:stretch>
        </p:blipFill>
        <p:spPr bwMode="auto">
          <a:xfrm>
            <a:off x="1331640" y="2581275"/>
            <a:ext cx="5924550" cy="427672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5205271"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07.</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테이블 구조 와 </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DDL</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899592" y="1052736"/>
            <a:ext cx="1189749" cy="369332"/>
          </a:xfrm>
          <a:prstGeom prst="rect">
            <a:avLst/>
          </a:prstGeom>
        </p:spPr>
        <p:txBody>
          <a:bodyPr wrap="none">
            <a:spAutoFit/>
          </a:bodyPr>
          <a:lstStyle/>
          <a:p>
            <a:r>
              <a:rPr lang="ko-KR" altLang="en-US" b="1" dirty="0" err="1"/>
              <a:t>컬럼</a:t>
            </a:r>
            <a:r>
              <a:rPr lang="ko-KR" altLang="en-US" b="1" dirty="0"/>
              <a:t> 변경</a:t>
            </a:r>
          </a:p>
        </p:txBody>
      </p:sp>
      <p:pic>
        <p:nvPicPr>
          <p:cNvPr id="12290" name="Picture 2"/>
          <p:cNvPicPr>
            <a:picLocks noChangeAspect="1" noChangeArrowheads="1"/>
          </p:cNvPicPr>
          <p:nvPr/>
        </p:nvPicPr>
        <p:blipFill>
          <a:blip r:embed="rId2" cstate="print"/>
          <a:srcRect/>
          <a:stretch>
            <a:fillRect/>
          </a:stretch>
        </p:blipFill>
        <p:spPr bwMode="auto">
          <a:xfrm>
            <a:off x="1331640" y="1484784"/>
            <a:ext cx="5915025" cy="1524000"/>
          </a:xfrm>
          <a:prstGeom prst="rect">
            <a:avLst/>
          </a:prstGeom>
          <a:noFill/>
          <a:ln w="9525">
            <a:noFill/>
            <a:miter lim="800000"/>
            <a:headEnd/>
            <a:tailEnd/>
          </a:ln>
        </p:spPr>
      </p:pic>
      <p:pic>
        <p:nvPicPr>
          <p:cNvPr id="12291" name="Picture 3"/>
          <p:cNvPicPr>
            <a:picLocks noChangeAspect="1" noChangeArrowheads="1"/>
          </p:cNvPicPr>
          <p:nvPr/>
        </p:nvPicPr>
        <p:blipFill>
          <a:blip r:embed="rId3" cstate="print"/>
          <a:srcRect/>
          <a:stretch>
            <a:fillRect/>
          </a:stretch>
        </p:blipFill>
        <p:spPr bwMode="auto">
          <a:xfrm>
            <a:off x="1331640" y="3140968"/>
            <a:ext cx="5895975" cy="27622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93596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데이터베이스 개념</a:t>
            </a:r>
          </a:p>
        </p:txBody>
      </p:sp>
      <p:sp>
        <p:nvSpPr>
          <p:cNvPr id="4" name="직사각형 3"/>
          <p:cNvSpPr/>
          <p:nvPr/>
        </p:nvSpPr>
        <p:spPr>
          <a:xfrm>
            <a:off x="357158" y="1214422"/>
            <a:ext cx="8501122" cy="646331"/>
          </a:xfrm>
          <a:prstGeom prst="rect">
            <a:avLst/>
          </a:prstGeom>
        </p:spPr>
        <p:txBody>
          <a:bodyPr wrap="square">
            <a:spAutoFit/>
          </a:bodyPr>
          <a:lstStyle/>
          <a:p>
            <a:r>
              <a:rPr lang="en-US" altLang="ko-KR" dirty="0"/>
              <a:t>2. </a:t>
            </a:r>
            <a:r>
              <a:rPr lang="ko-KR" altLang="en-US" dirty="0"/>
              <a:t>압축을 풀어 생긴 </a:t>
            </a:r>
            <a:r>
              <a:rPr lang="en-US" altLang="ko-KR" dirty="0"/>
              <a:t>database </a:t>
            </a:r>
            <a:r>
              <a:rPr lang="ko-KR" altLang="en-US" dirty="0"/>
              <a:t>폴더의 </a:t>
            </a:r>
            <a:r>
              <a:rPr lang="en-US" altLang="ko-KR" dirty="0"/>
              <a:t>setup.exe </a:t>
            </a:r>
            <a:r>
              <a:rPr lang="ko-KR" altLang="en-US" dirty="0"/>
              <a:t>파일을 실행하면 설치 드라이버 로딩 화면이 나타나면서 </a:t>
            </a:r>
            <a:r>
              <a:rPr lang="ko-KR" altLang="en-US" dirty="0" err="1"/>
              <a:t>오라클</a:t>
            </a:r>
            <a:r>
              <a:rPr lang="ko-KR" altLang="en-US" dirty="0"/>
              <a:t> 설치가 시작됩니다</a:t>
            </a:r>
            <a:endParaRPr lang="en-US" altLang="ko-KR" dirty="0"/>
          </a:p>
        </p:txBody>
      </p:sp>
      <p:pic>
        <p:nvPicPr>
          <p:cNvPr id="10242" name="_x132915824" descr="EMB000020f03586"/>
          <p:cNvPicPr>
            <a:picLocks noChangeAspect="1" noChangeArrowheads="1"/>
          </p:cNvPicPr>
          <p:nvPr/>
        </p:nvPicPr>
        <p:blipFill>
          <a:blip r:embed="rId2" cstate="print"/>
          <a:srcRect/>
          <a:stretch>
            <a:fillRect/>
          </a:stretch>
        </p:blipFill>
        <p:spPr bwMode="auto">
          <a:xfrm>
            <a:off x="500034" y="1928802"/>
            <a:ext cx="4762533" cy="3571900"/>
          </a:xfrm>
          <a:prstGeom prst="rect">
            <a:avLst/>
          </a:prstGeom>
          <a:noFill/>
        </p:spPr>
      </p:pic>
      <p:pic>
        <p:nvPicPr>
          <p:cNvPr id="10241" name="_x132916144" descr="EMB000020f03587"/>
          <p:cNvPicPr>
            <a:picLocks noChangeAspect="1" noChangeArrowheads="1"/>
          </p:cNvPicPr>
          <p:nvPr/>
        </p:nvPicPr>
        <p:blipFill>
          <a:blip r:embed="rId3" cstate="print"/>
          <a:srcRect/>
          <a:stretch>
            <a:fillRect/>
          </a:stretch>
        </p:blipFill>
        <p:spPr bwMode="auto">
          <a:xfrm>
            <a:off x="4214810" y="3143248"/>
            <a:ext cx="4643470" cy="3482603"/>
          </a:xfrm>
          <a:prstGeom prst="rect">
            <a:avLst/>
          </a:prstGeom>
          <a:noFill/>
        </p:spPr>
      </p:pic>
      <p:sp>
        <p:nvSpPr>
          <p:cNvPr id="10243"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xmlns="" val="6205855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5205271"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07.</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테이블 구조 와 </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DDL</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899592" y="1052736"/>
            <a:ext cx="1189749" cy="369332"/>
          </a:xfrm>
          <a:prstGeom prst="rect">
            <a:avLst/>
          </a:prstGeom>
        </p:spPr>
        <p:txBody>
          <a:bodyPr wrap="none">
            <a:spAutoFit/>
          </a:bodyPr>
          <a:lstStyle/>
          <a:p>
            <a:r>
              <a:rPr lang="ko-KR" altLang="en-US" b="1" dirty="0" err="1"/>
              <a:t>컬럼</a:t>
            </a:r>
            <a:r>
              <a:rPr lang="ko-KR" altLang="en-US" b="1" dirty="0"/>
              <a:t> 제거</a:t>
            </a:r>
          </a:p>
        </p:txBody>
      </p:sp>
      <p:pic>
        <p:nvPicPr>
          <p:cNvPr id="13314" name="Picture 2"/>
          <p:cNvPicPr>
            <a:picLocks noChangeAspect="1" noChangeArrowheads="1"/>
          </p:cNvPicPr>
          <p:nvPr/>
        </p:nvPicPr>
        <p:blipFill>
          <a:blip r:embed="rId2" cstate="print"/>
          <a:srcRect/>
          <a:stretch>
            <a:fillRect/>
          </a:stretch>
        </p:blipFill>
        <p:spPr bwMode="auto">
          <a:xfrm>
            <a:off x="1187624" y="1556792"/>
            <a:ext cx="5905500" cy="1704975"/>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1259632" y="3356992"/>
            <a:ext cx="5810250" cy="263842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5205271"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07.</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테이블 구조 와 </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DDL</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899592" y="1052736"/>
            <a:ext cx="1605119" cy="369332"/>
          </a:xfrm>
          <a:prstGeom prst="rect">
            <a:avLst/>
          </a:prstGeom>
        </p:spPr>
        <p:txBody>
          <a:bodyPr wrap="none">
            <a:spAutoFit/>
          </a:bodyPr>
          <a:lstStyle/>
          <a:p>
            <a:r>
              <a:rPr lang="en-US" altLang="ko-KR" b="1" dirty="0"/>
              <a:t>SET UNUSED</a:t>
            </a:r>
          </a:p>
        </p:txBody>
      </p:sp>
      <p:sp>
        <p:nvSpPr>
          <p:cNvPr id="4" name="직사각형 3"/>
          <p:cNvSpPr/>
          <p:nvPr/>
        </p:nvSpPr>
        <p:spPr>
          <a:xfrm>
            <a:off x="251520" y="1412776"/>
            <a:ext cx="8892480" cy="646331"/>
          </a:xfrm>
          <a:prstGeom prst="rect">
            <a:avLst/>
          </a:prstGeom>
        </p:spPr>
        <p:txBody>
          <a:bodyPr wrap="square">
            <a:spAutoFit/>
          </a:bodyPr>
          <a:lstStyle/>
          <a:p>
            <a:r>
              <a:rPr lang="en-US" altLang="ko-KR" dirty="0"/>
              <a:t>SET UNUSED</a:t>
            </a:r>
            <a:r>
              <a:rPr lang="ko-KR" altLang="en-US" dirty="0"/>
              <a:t>는 시스템의 요구가 적을 때 컬럼을 제거할 수 있도록 하나 이상의 </a:t>
            </a:r>
            <a:r>
              <a:rPr lang="ko-KR" altLang="en-US" dirty="0" err="1"/>
              <a:t>컬럼을</a:t>
            </a:r>
            <a:r>
              <a:rPr lang="ko-KR" altLang="en-US" dirty="0"/>
              <a:t> </a:t>
            </a:r>
            <a:r>
              <a:rPr lang="en-US" altLang="ko-KR" dirty="0"/>
              <a:t>UNUSED</a:t>
            </a:r>
            <a:r>
              <a:rPr lang="ko-KR" altLang="en-US" dirty="0"/>
              <a:t>로 표시합니다</a:t>
            </a:r>
            <a:r>
              <a:rPr lang="en-US" altLang="ko-KR" dirty="0"/>
              <a:t>. </a:t>
            </a:r>
            <a:r>
              <a:rPr lang="ko-KR" altLang="en-US" dirty="0"/>
              <a:t>실제로 테이블에서 해당 </a:t>
            </a:r>
            <a:r>
              <a:rPr lang="ko-KR" altLang="en-US" dirty="0" err="1"/>
              <a:t>컬럼이</a:t>
            </a:r>
            <a:r>
              <a:rPr lang="ko-KR" altLang="en-US" dirty="0"/>
              <a:t> 제거되지는 않습니다</a:t>
            </a:r>
            <a:r>
              <a:rPr lang="en-US" altLang="ko-KR" dirty="0"/>
              <a:t>. </a:t>
            </a:r>
          </a:p>
        </p:txBody>
      </p:sp>
      <p:pic>
        <p:nvPicPr>
          <p:cNvPr id="14338" name="Picture 2"/>
          <p:cNvPicPr>
            <a:picLocks noChangeAspect="1" noChangeArrowheads="1"/>
          </p:cNvPicPr>
          <p:nvPr/>
        </p:nvPicPr>
        <p:blipFill>
          <a:blip r:embed="rId2" cstate="print"/>
          <a:srcRect/>
          <a:stretch>
            <a:fillRect/>
          </a:stretch>
        </p:blipFill>
        <p:spPr bwMode="auto">
          <a:xfrm>
            <a:off x="251520" y="1988840"/>
            <a:ext cx="5962650" cy="2409825"/>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3059832" y="4653136"/>
            <a:ext cx="5895975" cy="14763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5205271"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07.</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테이블 구조 와 </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DDL</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4" name="직사각형 3"/>
          <p:cNvSpPr/>
          <p:nvPr/>
        </p:nvSpPr>
        <p:spPr>
          <a:xfrm>
            <a:off x="1187624" y="2132856"/>
            <a:ext cx="3708066" cy="369332"/>
          </a:xfrm>
          <a:prstGeom prst="rect">
            <a:avLst/>
          </a:prstGeom>
        </p:spPr>
        <p:txBody>
          <a:bodyPr wrap="none">
            <a:spAutoFit/>
          </a:bodyPr>
          <a:lstStyle/>
          <a:p>
            <a:r>
              <a:rPr lang="ko-KR" altLang="en-US" b="1" dirty="0"/>
              <a:t>테이블 명을 변경하는 </a:t>
            </a:r>
            <a:r>
              <a:rPr lang="en-US" altLang="ko-KR" b="1" dirty="0"/>
              <a:t>RENAME</a:t>
            </a:r>
            <a:r>
              <a:rPr lang="ko-KR" altLang="en-US" b="1" dirty="0"/>
              <a:t>문</a:t>
            </a:r>
          </a:p>
        </p:txBody>
      </p:sp>
      <p:pic>
        <p:nvPicPr>
          <p:cNvPr id="5"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5"/>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03</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7" name="TextBox 6"/>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테이블 명을 변경하는 </a:t>
            </a:r>
            <a:r>
              <a:rPr lang="en-US" altLang="ko-KR" sz="2400" dirty="0">
                <a:solidFill>
                  <a:schemeClr val="bg1"/>
                </a:solidFill>
                <a:latin typeface="Impact" panose="020B0806030902050204" pitchFamily="34" charset="0"/>
                <a:ea typeface="HY견고딕" panose="02030600000101010101" pitchFamily="18" charset="-127"/>
              </a:rPr>
              <a:t>RENAME</a:t>
            </a:r>
            <a:r>
              <a:rPr lang="ko-KR" altLang="en-US" sz="2400" dirty="0">
                <a:solidFill>
                  <a:schemeClr val="bg1"/>
                </a:solidFill>
                <a:latin typeface="Impact" panose="020B0806030902050204" pitchFamily="34" charset="0"/>
                <a:ea typeface="HY견고딕" panose="02030600000101010101" pitchFamily="18" charset="-127"/>
              </a:rPr>
              <a:t>문</a:t>
            </a:r>
          </a:p>
        </p:txBody>
      </p:sp>
      <p:pic>
        <p:nvPicPr>
          <p:cNvPr id="15362" name="Picture 2"/>
          <p:cNvPicPr>
            <a:picLocks noChangeAspect="1" noChangeArrowheads="1"/>
          </p:cNvPicPr>
          <p:nvPr/>
        </p:nvPicPr>
        <p:blipFill>
          <a:blip r:embed="rId3" cstate="print"/>
          <a:srcRect/>
          <a:stretch>
            <a:fillRect/>
          </a:stretch>
        </p:blipFill>
        <p:spPr bwMode="auto">
          <a:xfrm>
            <a:off x="1187624" y="2492896"/>
            <a:ext cx="6984776" cy="1963410"/>
          </a:xfrm>
          <a:prstGeom prst="rect">
            <a:avLst/>
          </a:prstGeom>
          <a:noFill/>
          <a:ln w="9525">
            <a:noFill/>
            <a:miter lim="800000"/>
            <a:headEnd/>
            <a:tailEnd/>
          </a:ln>
        </p:spPr>
      </p:pic>
      <p:pic>
        <p:nvPicPr>
          <p:cNvPr id="15363" name="Picture 3"/>
          <p:cNvPicPr>
            <a:picLocks noChangeAspect="1" noChangeArrowheads="1"/>
          </p:cNvPicPr>
          <p:nvPr/>
        </p:nvPicPr>
        <p:blipFill>
          <a:blip r:embed="rId4" cstate="print"/>
          <a:srcRect/>
          <a:stretch>
            <a:fillRect/>
          </a:stretch>
        </p:blipFill>
        <p:spPr bwMode="auto">
          <a:xfrm>
            <a:off x="1403648" y="4725144"/>
            <a:ext cx="5800725" cy="14382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5205271"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07.</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테이블 구조 와 </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DDL</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4" name="직사각형 3"/>
          <p:cNvSpPr/>
          <p:nvPr/>
        </p:nvSpPr>
        <p:spPr>
          <a:xfrm>
            <a:off x="1187624" y="2132856"/>
            <a:ext cx="4362926" cy="369332"/>
          </a:xfrm>
          <a:prstGeom prst="rect">
            <a:avLst/>
          </a:prstGeom>
        </p:spPr>
        <p:txBody>
          <a:bodyPr wrap="none">
            <a:spAutoFit/>
          </a:bodyPr>
          <a:lstStyle/>
          <a:p>
            <a:r>
              <a:rPr lang="ko-KR" altLang="en-US" b="1" dirty="0"/>
              <a:t>테이블의 구조를 제거하는 </a:t>
            </a:r>
            <a:r>
              <a:rPr lang="en-US" altLang="ko-KR" b="1" dirty="0"/>
              <a:t>DROP TABLE</a:t>
            </a:r>
          </a:p>
        </p:txBody>
      </p:sp>
      <p:pic>
        <p:nvPicPr>
          <p:cNvPr id="5"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5"/>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04</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7" name="TextBox 6"/>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테이블의 구조를 제거하는 </a:t>
            </a:r>
            <a:r>
              <a:rPr lang="en-US" altLang="ko-KR" sz="2400" dirty="0">
                <a:solidFill>
                  <a:schemeClr val="bg1"/>
                </a:solidFill>
                <a:latin typeface="Impact" panose="020B0806030902050204" pitchFamily="34" charset="0"/>
                <a:ea typeface="HY견고딕" panose="02030600000101010101" pitchFamily="18" charset="-127"/>
              </a:rPr>
              <a:t>DROP TABLE</a:t>
            </a:r>
            <a:endParaRPr lang="ko-KR" altLang="en-US" sz="2400" dirty="0">
              <a:solidFill>
                <a:schemeClr val="bg1"/>
              </a:solidFill>
              <a:latin typeface="Impact" panose="020B0806030902050204" pitchFamily="34" charset="0"/>
              <a:ea typeface="HY견고딕" panose="02030600000101010101" pitchFamily="18" charset="-127"/>
            </a:endParaRPr>
          </a:p>
        </p:txBody>
      </p:sp>
      <p:pic>
        <p:nvPicPr>
          <p:cNvPr id="16386" name="Picture 2"/>
          <p:cNvPicPr>
            <a:picLocks noChangeAspect="1" noChangeArrowheads="1"/>
          </p:cNvPicPr>
          <p:nvPr/>
        </p:nvPicPr>
        <p:blipFill>
          <a:blip r:embed="rId3" cstate="print"/>
          <a:srcRect/>
          <a:stretch>
            <a:fillRect/>
          </a:stretch>
        </p:blipFill>
        <p:spPr bwMode="auto">
          <a:xfrm>
            <a:off x="611560" y="2924944"/>
            <a:ext cx="8030670" cy="2088232"/>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5205271"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07.</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테이블 구조 와 </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DDL</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4" name="직사각형 3"/>
          <p:cNvSpPr/>
          <p:nvPr/>
        </p:nvSpPr>
        <p:spPr>
          <a:xfrm>
            <a:off x="1187624" y="2132856"/>
            <a:ext cx="1882247" cy="369332"/>
          </a:xfrm>
          <a:prstGeom prst="rect">
            <a:avLst/>
          </a:prstGeom>
        </p:spPr>
        <p:txBody>
          <a:bodyPr wrap="none">
            <a:spAutoFit/>
          </a:bodyPr>
          <a:lstStyle/>
          <a:p>
            <a:r>
              <a:rPr lang="ko-KR" altLang="en-US" b="1" dirty="0"/>
              <a:t>데이터 </a:t>
            </a:r>
            <a:r>
              <a:rPr lang="ko-KR" altLang="en-US" b="1" dirty="0" err="1"/>
              <a:t>딕셔너리</a:t>
            </a:r>
            <a:endParaRPr lang="en-US" altLang="ko-KR" b="1" dirty="0"/>
          </a:p>
        </p:txBody>
      </p:sp>
      <p:pic>
        <p:nvPicPr>
          <p:cNvPr id="5"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5"/>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05</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7" name="TextBox 6"/>
          <p:cNvSpPr txBox="1"/>
          <p:nvPr/>
        </p:nvSpPr>
        <p:spPr>
          <a:xfrm>
            <a:off x="1604814" y="1332053"/>
            <a:ext cx="5631482" cy="461665"/>
          </a:xfrm>
          <a:prstGeom prst="rect">
            <a:avLst/>
          </a:prstGeom>
          <a:noFill/>
        </p:spPr>
        <p:txBody>
          <a:bodyPr wrap="square" rtlCol="0">
            <a:spAutoFit/>
          </a:bodyPr>
          <a:lstStyle/>
          <a:p>
            <a:r>
              <a:rPr lang="ko-KR" altLang="en-US" sz="2400" dirty="0" err="1">
                <a:solidFill>
                  <a:schemeClr val="bg1"/>
                </a:solidFill>
                <a:latin typeface="Impact" panose="020B0806030902050204" pitchFamily="34" charset="0"/>
                <a:ea typeface="HY견고딕" panose="02030600000101010101" pitchFamily="18" charset="-127"/>
              </a:rPr>
              <a:t>딕셔너리</a:t>
            </a:r>
            <a:endParaRPr lang="ko-KR" altLang="en-US" sz="2400" dirty="0">
              <a:solidFill>
                <a:schemeClr val="bg1"/>
              </a:solidFill>
              <a:latin typeface="Impact" panose="020B0806030902050204" pitchFamily="34" charset="0"/>
              <a:ea typeface="HY견고딕" panose="02030600000101010101" pitchFamily="18" charset="-127"/>
            </a:endParaRPr>
          </a:p>
        </p:txBody>
      </p:sp>
      <p:sp>
        <p:nvSpPr>
          <p:cNvPr id="8" name="직사각형 7"/>
          <p:cNvSpPr/>
          <p:nvPr/>
        </p:nvSpPr>
        <p:spPr>
          <a:xfrm>
            <a:off x="323528" y="2564904"/>
            <a:ext cx="8820472" cy="1200329"/>
          </a:xfrm>
          <a:prstGeom prst="rect">
            <a:avLst/>
          </a:prstGeom>
        </p:spPr>
        <p:txBody>
          <a:bodyPr wrap="square">
            <a:spAutoFit/>
          </a:bodyPr>
          <a:lstStyle/>
          <a:p>
            <a:r>
              <a:rPr lang="ko-KR" altLang="en-US" dirty="0"/>
              <a:t>데이터 </a:t>
            </a:r>
            <a:r>
              <a:rPr lang="ko-KR" altLang="en-US" dirty="0" err="1"/>
              <a:t>딕셔너리는</a:t>
            </a:r>
            <a:r>
              <a:rPr lang="ko-KR" altLang="en-US" dirty="0"/>
              <a:t> 사용자가 테이블을 생성하거나 사용자를 변경하는 등의 작업을 할 때 데이터베이스 서버에 의해 자동으로 갱신되는 테이블로</a:t>
            </a:r>
            <a:r>
              <a:rPr lang="en-US" altLang="ko-KR" dirty="0"/>
              <a:t>, </a:t>
            </a:r>
            <a:r>
              <a:rPr lang="ko-KR" altLang="en-US" dirty="0"/>
              <a:t>사용자는 데이터 </a:t>
            </a:r>
            <a:r>
              <a:rPr lang="ko-KR" altLang="en-US" dirty="0" err="1"/>
              <a:t>딕셔너리의</a:t>
            </a:r>
            <a:r>
              <a:rPr lang="ko-KR" altLang="en-US" dirty="0"/>
              <a:t> 내용을 직접 수정하거나 삭제할 수 없고 사용자가 이해할 수 있는 데이터를 산출해 줄 수 있도록 하기 위해서 읽기 전용 </a:t>
            </a:r>
            <a:r>
              <a:rPr lang="ko-KR" altLang="en-US" dirty="0" err="1"/>
              <a:t>뷰</a:t>
            </a:r>
            <a:r>
              <a:rPr lang="ko-KR" altLang="en-US" dirty="0"/>
              <a:t> 형태로 정보를 제공합니다</a:t>
            </a:r>
            <a:r>
              <a:rPr lang="en-US" altLang="ko-KR" dirty="0"/>
              <a:t>.</a:t>
            </a:r>
          </a:p>
        </p:txBody>
      </p:sp>
      <p:pic>
        <p:nvPicPr>
          <p:cNvPr id="17410" name="Picture 2"/>
          <p:cNvPicPr>
            <a:picLocks noChangeAspect="1" noChangeArrowheads="1"/>
          </p:cNvPicPr>
          <p:nvPr/>
        </p:nvPicPr>
        <p:blipFill>
          <a:blip r:embed="rId3" cstate="print"/>
          <a:srcRect/>
          <a:stretch>
            <a:fillRect/>
          </a:stretch>
        </p:blipFill>
        <p:spPr bwMode="auto">
          <a:xfrm>
            <a:off x="395536" y="3861048"/>
            <a:ext cx="8523580" cy="166114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5205271"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07.</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테이블 구조 와 </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DDL</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899592" y="1052736"/>
            <a:ext cx="2635658" cy="369332"/>
          </a:xfrm>
          <a:prstGeom prst="rect">
            <a:avLst/>
          </a:prstGeom>
        </p:spPr>
        <p:txBody>
          <a:bodyPr wrap="none">
            <a:spAutoFit/>
          </a:bodyPr>
          <a:lstStyle/>
          <a:p>
            <a:r>
              <a:rPr lang="en-US" altLang="ko-KR" b="1" dirty="0"/>
              <a:t>USER_ </a:t>
            </a:r>
            <a:r>
              <a:rPr lang="ko-KR" altLang="en-US" b="1" dirty="0"/>
              <a:t>데이터 </a:t>
            </a:r>
            <a:r>
              <a:rPr lang="ko-KR" altLang="en-US" b="1" dirty="0" err="1"/>
              <a:t>딕셔너리</a:t>
            </a:r>
            <a:endParaRPr lang="ko-KR" altLang="en-US" b="1" dirty="0"/>
          </a:p>
        </p:txBody>
      </p:sp>
      <p:pic>
        <p:nvPicPr>
          <p:cNvPr id="18434" name="Picture 2"/>
          <p:cNvPicPr>
            <a:picLocks noChangeAspect="1" noChangeArrowheads="1"/>
          </p:cNvPicPr>
          <p:nvPr/>
        </p:nvPicPr>
        <p:blipFill>
          <a:blip r:embed="rId2" cstate="print"/>
          <a:srcRect/>
          <a:stretch>
            <a:fillRect/>
          </a:stretch>
        </p:blipFill>
        <p:spPr bwMode="auto">
          <a:xfrm>
            <a:off x="955898" y="1548383"/>
            <a:ext cx="5848350" cy="1952625"/>
          </a:xfrm>
          <a:prstGeom prst="rect">
            <a:avLst/>
          </a:prstGeom>
          <a:noFill/>
          <a:ln w="9525">
            <a:noFill/>
            <a:miter lim="800000"/>
            <a:headEnd/>
            <a:tailEnd/>
          </a:ln>
        </p:spPr>
      </p:pic>
      <p:sp>
        <p:nvSpPr>
          <p:cNvPr id="5" name="직사각형 4"/>
          <p:cNvSpPr/>
          <p:nvPr/>
        </p:nvSpPr>
        <p:spPr>
          <a:xfrm>
            <a:off x="1043608" y="3573016"/>
            <a:ext cx="2460930" cy="369332"/>
          </a:xfrm>
          <a:prstGeom prst="rect">
            <a:avLst/>
          </a:prstGeom>
        </p:spPr>
        <p:txBody>
          <a:bodyPr wrap="none">
            <a:spAutoFit/>
          </a:bodyPr>
          <a:lstStyle/>
          <a:p>
            <a:r>
              <a:rPr lang="en-US" altLang="ko-KR" b="1" dirty="0"/>
              <a:t>ALL_ </a:t>
            </a:r>
            <a:r>
              <a:rPr lang="ko-KR" altLang="en-US" b="1" dirty="0"/>
              <a:t>데이터 </a:t>
            </a:r>
            <a:r>
              <a:rPr lang="ko-KR" altLang="en-US" b="1" dirty="0" err="1"/>
              <a:t>딕셔너리</a:t>
            </a:r>
            <a:endParaRPr lang="ko-KR" altLang="en-US" b="1" dirty="0"/>
          </a:p>
        </p:txBody>
      </p:sp>
      <p:pic>
        <p:nvPicPr>
          <p:cNvPr id="18435" name="Picture 3"/>
          <p:cNvPicPr>
            <a:picLocks noChangeAspect="1" noChangeArrowheads="1"/>
          </p:cNvPicPr>
          <p:nvPr/>
        </p:nvPicPr>
        <p:blipFill>
          <a:blip r:embed="rId3" cstate="print"/>
          <a:srcRect/>
          <a:stretch>
            <a:fillRect/>
          </a:stretch>
        </p:blipFill>
        <p:spPr bwMode="auto">
          <a:xfrm>
            <a:off x="971600" y="4005064"/>
            <a:ext cx="5734050" cy="240030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5205271"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07.</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테이블 구조 와 </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DDL</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899592" y="1052736"/>
            <a:ext cx="2542684" cy="369332"/>
          </a:xfrm>
          <a:prstGeom prst="rect">
            <a:avLst/>
          </a:prstGeom>
        </p:spPr>
        <p:txBody>
          <a:bodyPr wrap="none">
            <a:spAutoFit/>
          </a:bodyPr>
          <a:lstStyle/>
          <a:p>
            <a:r>
              <a:rPr lang="en-US" altLang="ko-KR" b="1" dirty="0"/>
              <a:t>DBA_ </a:t>
            </a:r>
            <a:r>
              <a:rPr lang="ko-KR" altLang="en-US" b="1" dirty="0"/>
              <a:t>데이터 </a:t>
            </a:r>
            <a:r>
              <a:rPr lang="ko-KR" altLang="en-US" b="1" dirty="0" err="1"/>
              <a:t>딕셔너리</a:t>
            </a:r>
            <a:endParaRPr lang="ko-KR" altLang="en-US" b="1" dirty="0"/>
          </a:p>
        </p:txBody>
      </p:sp>
      <p:sp>
        <p:nvSpPr>
          <p:cNvPr id="4" name="직사각형 3"/>
          <p:cNvSpPr/>
          <p:nvPr/>
        </p:nvSpPr>
        <p:spPr>
          <a:xfrm>
            <a:off x="251520" y="1412776"/>
            <a:ext cx="8892480" cy="646331"/>
          </a:xfrm>
          <a:prstGeom prst="rect">
            <a:avLst/>
          </a:prstGeom>
        </p:spPr>
        <p:txBody>
          <a:bodyPr wrap="square">
            <a:spAutoFit/>
          </a:bodyPr>
          <a:lstStyle/>
          <a:p>
            <a:r>
              <a:rPr lang="ko-KR" altLang="en-US" dirty="0" err="1"/>
              <a:t>접두어로</a:t>
            </a:r>
            <a:r>
              <a:rPr lang="ko-KR" altLang="en-US" dirty="0"/>
              <a:t> </a:t>
            </a:r>
            <a:r>
              <a:rPr lang="en-US" altLang="ko-KR" dirty="0"/>
              <a:t>DBA</a:t>
            </a:r>
            <a:r>
              <a:rPr lang="ko-KR" altLang="en-US" dirty="0"/>
              <a:t>가 붙은 데이터 딕셔너리는 시스템 관리와 관련된 </a:t>
            </a:r>
            <a:r>
              <a:rPr lang="ko-KR" altLang="en-US" dirty="0" err="1"/>
              <a:t>뷰입니다</a:t>
            </a:r>
            <a:r>
              <a:rPr lang="en-US" altLang="ko-KR" dirty="0"/>
              <a:t>. DBA</a:t>
            </a:r>
            <a:r>
              <a:rPr lang="ko-KR" altLang="en-US" dirty="0"/>
              <a:t>나 시스템 권한을 가진 사용자만 접근할 수 있습니다</a:t>
            </a:r>
            <a:r>
              <a:rPr lang="en-US" altLang="ko-KR" dirty="0"/>
              <a:t>. </a:t>
            </a:r>
          </a:p>
        </p:txBody>
      </p:sp>
      <p:pic>
        <p:nvPicPr>
          <p:cNvPr id="19458" name="Picture 2"/>
          <p:cNvPicPr>
            <a:picLocks noChangeAspect="1" noChangeArrowheads="1"/>
          </p:cNvPicPr>
          <p:nvPr/>
        </p:nvPicPr>
        <p:blipFill>
          <a:blip r:embed="rId2" cstate="print"/>
          <a:srcRect/>
          <a:stretch>
            <a:fillRect/>
          </a:stretch>
        </p:blipFill>
        <p:spPr bwMode="auto">
          <a:xfrm>
            <a:off x="1619672" y="2420888"/>
            <a:ext cx="5810250" cy="298132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47430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08.DML</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과 트랜잭션</a:t>
            </a:r>
          </a:p>
        </p:txBody>
      </p:sp>
      <p:sp>
        <p:nvSpPr>
          <p:cNvPr id="3" name="직사각형 2"/>
          <p:cNvSpPr/>
          <p:nvPr/>
        </p:nvSpPr>
        <p:spPr>
          <a:xfrm>
            <a:off x="611560" y="2204864"/>
            <a:ext cx="5926622" cy="369332"/>
          </a:xfrm>
          <a:prstGeom prst="rect">
            <a:avLst/>
          </a:prstGeom>
        </p:spPr>
        <p:txBody>
          <a:bodyPr wrap="none">
            <a:spAutoFit/>
          </a:bodyPr>
          <a:lstStyle/>
          <a:p>
            <a:r>
              <a:rPr lang="ko-KR" altLang="en-US" b="1" dirty="0"/>
              <a:t>테이블의 내용을 추가</a:t>
            </a:r>
            <a:r>
              <a:rPr lang="en-US" altLang="ko-KR" b="1" dirty="0"/>
              <a:t>, </a:t>
            </a:r>
            <a:r>
              <a:rPr lang="ko-KR" altLang="en-US" b="1" dirty="0"/>
              <a:t>수정</a:t>
            </a:r>
            <a:r>
              <a:rPr lang="en-US" altLang="ko-KR" b="1" dirty="0"/>
              <a:t>, </a:t>
            </a:r>
            <a:r>
              <a:rPr lang="ko-KR" altLang="en-US" b="1" dirty="0"/>
              <a:t>삭제하는 </a:t>
            </a:r>
            <a:r>
              <a:rPr lang="en-US" altLang="ko-KR" b="1" dirty="0"/>
              <a:t>DML</a:t>
            </a:r>
            <a:r>
              <a:rPr lang="ko-KR" altLang="en-US" b="1" dirty="0"/>
              <a:t>와 트랜잭션</a:t>
            </a:r>
          </a:p>
        </p:txBody>
      </p:sp>
      <p:pic>
        <p:nvPicPr>
          <p:cNvPr id="7"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01</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9" name="TextBox 8"/>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테이블에 내용을 추가하는 </a:t>
            </a:r>
            <a:r>
              <a:rPr lang="en-US" altLang="ko-KR" sz="2400" dirty="0">
                <a:solidFill>
                  <a:schemeClr val="bg1"/>
                </a:solidFill>
                <a:latin typeface="Impact" panose="020B0806030902050204" pitchFamily="34" charset="0"/>
                <a:ea typeface="HY견고딕" panose="02030600000101010101" pitchFamily="18" charset="-127"/>
              </a:rPr>
              <a:t>INSERT</a:t>
            </a:r>
            <a:r>
              <a:rPr lang="ko-KR" altLang="en-US" sz="2400" dirty="0">
                <a:solidFill>
                  <a:schemeClr val="bg1"/>
                </a:solidFill>
                <a:latin typeface="Impact" panose="020B0806030902050204" pitchFamily="34" charset="0"/>
                <a:ea typeface="HY견고딕" panose="02030600000101010101" pitchFamily="18" charset="-127"/>
              </a:rPr>
              <a:t>문</a:t>
            </a:r>
          </a:p>
        </p:txBody>
      </p:sp>
      <p:pic>
        <p:nvPicPr>
          <p:cNvPr id="20482" name="Picture 2"/>
          <p:cNvPicPr>
            <a:picLocks noChangeAspect="1" noChangeArrowheads="1"/>
          </p:cNvPicPr>
          <p:nvPr/>
        </p:nvPicPr>
        <p:blipFill>
          <a:blip r:embed="rId3" cstate="print"/>
          <a:srcRect/>
          <a:stretch>
            <a:fillRect/>
          </a:stretch>
        </p:blipFill>
        <p:spPr bwMode="auto">
          <a:xfrm>
            <a:off x="1547664" y="2636912"/>
            <a:ext cx="5924550" cy="1876425"/>
          </a:xfrm>
          <a:prstGeom prst="rect">
            <a:avLst/>
          </a:prstGeom>
          <a:noFill/>
          <a:ln w="9525">
            <a:noFill/>
            <a:miter lim="800000"/>
            <a:headEnd/>
            <a:tailEnd/>
          </a:ln>
        </p:spPr>
      </p:pic>
      <p:pic>
        <p:nvPicPr>
          <p:cNvPr id="20483" name="Picture 3"/>
          <p:cNvPicPr>
            <a:picLocks noChangeAspect="1" noChangeArrowheads="1"/>
          </p:cNvPicPr>
          <p:nvPr/>
        </p:nvPicPr>
        <p:blipFill>
          <a:blip r:embed="rId4" cstate="print"/>
          <a:srcRect/>
          <a:stretch>
            <a:fillRect/>
          </a:stretch>
        </p:blipFill>
        <p:spPr bwMode="auto">
          <a:xfrm>
            <a:off x="1619672" y="4653136"/>
            <a:ext cx="5810250" cy="16954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47430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08.DML</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과 트랜잭션</a:t>
            </a:r>
          </a:p>
        </p:txBody>
      </p:sp>
      <p:sp>
        <p:nvSpPr>
          <p:cNvPr id="3" name="직사각형 2"/>
          <p:cNvSpPr/>
          <p:nvPr/>
        </p:nvSpPr>
        <p:spPr>
          <a:xfrm>
            <a:off x="899592" y="1052736"/>
            <a:ext cx="1058047" cy="369332"/>
          </a:xfrm>
          <a:prstGeom prst="rect">
            <a:avLst/>
          </a:prstGeom>
        </p:spPr>
        <p:txBody>
          <a:bodyPr wrap="none">
            <a:spAutoFit/>
          </a:bodyPr>
          <a:lstStyle/>
          <a:p>
            <a:r>
              <a:rPr lang="en-US" altLang="ko-KR" b="1" dirty="0"/>
              <a:t>INSERT </a:t>
            </a:r>
            <a:endParaRPr lang="ko-KR" altLang="en-US" b="1" dirty="0"/>
          </a:p>
        </p:txBody>
      </p:sp>
      <p:pic>
        <p:nvPicPr>
          <p:cNvPr id="21506" name="Picture 2"/>
          <p:cNvPicPr>
            <a:picLocks noChangeAspect="1" noChangeArrowheads="1"/>
          </p:cNvPicPr>
          <p:nvPr/>
        </p:nvPicPr>
        <p:blipFill>
          <a:blip r:embed="rId2" cstate="print"/>
          <a:srcRect/>
          <a:stretch>
            <a:fillRect/>
          </a:stretch>
        </p:blipFill>
        <p:spPr bwMode="auto">
          <a:xfrm>
            <a:off x="1547664" y="1484784"/>
            <a:ext cx="5876925" cy="1866900"/>
          </a:xfrm>
          <a:prstGeom prst="rect">
            <a:avLst/>
          </a:prstGeom>
          <a:noFill/>
          <a:ln w="9525">
            <a:noFill/>
            <a:miter lim="800000"/>
            <a:headEnd/>
            <a:tailEnd/>
          </a:ln>
        </p:spPr>
      </p:pic>
      <p:pic>
        <p:nvPicPr>
          <p:cNvPr id="21507" name="Picture 3"/>
          <p:cNvPicPr>
            <a:picLocks noChangeAspect="1" noChangeArrowheads="1"/>
          </p:cNvPicPr>
          <p:nvPr/>
        </p:nvPicPr>
        <p:blipFill>
          <a:blip r:embed="rId3" cstate="print"/>
          <a:srcRect/>
          <a:stretch>
            <a:fillRect/>
          </a:stretch>
        </p:blipFill>
        <p:spPr bwMode="auto">
          <a:xfrm>
            <a:off x="1547664" y="3717032"/>
            <a:ext cx="5934075" cy="232410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47430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08.DML</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과 트랜잭션</a:t>
            </a:r>
          </a:p>
        </p:txBody>
      </p:sp>
      <p:sp>
        <p:nvSpPr>
          <p:cNvPr id="3" name="직사각형 2"/>
          <p:cNvSpPr/>
          <p:nvPr/>
        </p:nvSpPr>
        <p:spPr>
          <a:xfrm>
            <a:off x="899592" y="1052736"/>
            <a:ext cx="976293" cy="369332"/>
          </a:xfrm>
          <a:prstGeom prst="rect">
            <a:avLst/>
          </a:prstGeom>
        </p:spPr>
        <p:txBody>
          <a:bodyPr wrap="none">
            <a:spAutoFit/>
          </a:bodyPr>
          <a:lstStyle/>
          <a:p>
            <a:r>
              <a:rPr lang="en-US" altLang="ko-KR" b="1" dirty="0"/>
              <a:t>INSERT</a:t>
            </a:r>
            <a:endParaRPr lang="ko-KR" altLang="en-US" b="1" dirty="0"/>
          </a:p>
        </p:txBody>
      </p:sp>
      <p:pic>
        <p:nvPicPr>
          <p:cNvPr id="22530" name="Picture 2"/>
          <p:cNvPicPr>
            <a:picLocks noChangeAspect="1" noChangeArrowheads="1"/>
          </p:cNvPicPr>
          <p:nvPr/>
        </p:nvPicPr>
        <p:blipFill>
          <a:blip r:embed="rId2" cstate="print"/>
          <a:srcRect/>
          <a:stretch>
            <a:fillRect/>
          </a:stretch>
        </p:blipFill>
        <p:spPr bwMode="auto">
          <a:xfrm>
            <a:off x="1475656" y="1556792"/>
            <a:ext cx="5867400" cy="308610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93596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데이터베이스 개념</a:t>
            </a:r>
          </a:p>
        </p:txBody>
      </p:sp>
      <p:sp>
        <p:nvSpPr>
          <p:cNvPr id="6" name="직사각형 5"/>
          <p:cNvSpPr/>
          <p:nvPr/>
        </p:nvSpPr>
        <p:spPr>
          <a:xfrm>
            <a:off x="571472" y="1142984"/>
            <a:ext cx="6286528" cy="369332"/>
          </a:xfrm>
          <a:prstGeom prst="rect">
            <a:avLst/>
          </a:prstGeom>
        </p:spPr>
        <p:txBody>
          <a:bodyPr wrap="square">
            <a:spAutoFit/>
          </a:bodyPr>
          <a:lstStyle/>
          <a:p>
            <a:r>
              <a:rPr lang="en-US" altLang="ko-KR" dirty="0"/>
              <a:t>3. </a:t>
            </a:r>
            <a:r>
              <a:rPr lang="ko-KR" altLang="en-US" dirty="0"/>
              <a:t>다음은 </a:t>
            </a:r>
            <a:r>
              <a:rPr lang="en-US" altLang="ko-KR" dirty="0"/>
              <a:t>2 </a:t>
            </a:r>
            <a:r>
              <a:rPr lang="ko-KR" altLang="en-US" dirty="0"/>
              <a:t>단계로 </a:t>
            </a:r>
            <a:r>
              <a:rPr lang="en-US" altLang="ko-KR" b="1" dirty="0"/>
              <a:t>[</a:t>
            </a:r>
            <a:r>
              <a:rPr lang="ko-KR" altLang="en-US" b="1" dirty="0"/>
              <a:t>소프트웨어 갱신</a:t>
            </a:r>
            <a:r>
              <a:rPr lang="en-US" altLang="ko-KR" b="1" dirty="0"/>
              <a:t>]</a:t>
            </a:r>
            <a:r>
              <a:rPr lang="ko-KR" altLang="en-US" dirty="0"/>
              <a:t>을 위한 단계입니다</a:t>
            </a:r>
            <a:r>
              <a:rPr lang="en-US" altLang="ko-KR" dirty="0"/>
              <a:t>.</a:t>
            </a:r>
          </a:p>
        </p:txBody>
      </p:sp>
      <p:sp>
        <p:nvSpPr>
          <p:cNvPr id="4915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p>
        </p:txBody>
      </p:sp>
      <p:pic>
        <p:nvPicPr>
          <p:cNvPr id="49153" name="_x132918464" descr="EMB000020f03588"/>
          <p:cNvPicPr>
            <a:picLocks noChangeAspect="1" noChangeArrowheads="1"/>
          </p:cNvPicPr>
          <p:nvPr/>
        </p:nvPicPr>
        <p:blipFill>
          <a:blip r:embed="rId2" cstate="print"/>
          <a:srcRect/>
          <a:stretch>
            <a:fillRect/>
          </a:stretch>
        </p:blipFill>
        <p:spPr bwMode="auto">
          <a:xfrm>
            <a:off x="928662" y="1571612"/>
            <a:ext cx="6500858" cy="4875644"/>
          </a:xfrm>
          <a:prstGeom prst="rect">
            <a:avLst/>
          </a:prstGeom>
          <a:noFill/>
        </p:spPr>
      </p:pic>
    </p:spTree>
    <p:extLst>
      <p:ext uri="{BB962C8B-B14F-4D97-AF65-F5344CB8AC3E}">
        <p14:creationId xmlns:p14="http://schemas.microsoft.com/office/powerpoint/2010/main" xmlns="" val="62058556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47430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08.DML</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과 트랜잭션</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02</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테이블에 내용을 수정하는 </a:t>
            </a:r>
            <a:r>
              <a:rPr lang="en-US" altLang="ko-KR" sz="2400" dirty="0">
                <a:solidFill>
                  <a:schemeClr val="bg1"/>
                </a:solidFill>
                <a:latin typeface="Impact" panose="020B0806030902050204" pitchFamily="34" charset="0"/>
                <a:ea typeface="HY견고딕" panose="02030600000101010101" pitchFamily="18" charset="-127"/>
              </a:rPr>
              <a:t>UPDATE</a:t>
            </a:r>
            <a:r>
              <a:rPr lang="ko-KR" altLang="en-US" sz="2400" dirty="0">
                <a:solidFill>
                  <a:schemeClr val="bg1"/>
                </a:solidFill>
                <a:latin typeface="Impact" panose="020B0806030902050204" pitchFamily="34" charset="0"/>
                <a:ea typeface="HY견고딕" panose="02030600000101010101" pitchFamily="18" charset="-127"/>
              </a:rPr>
              <a:t>문</a:t>
            </a:r>
          </a:p>
        </p:txBody>
      </p:sp>
      <p:pic>
        <p:nvPicPr>
          <p:cNvPr id="23554" name="Picture 2"/>
          <p:cNvPicPr>
            <a:picLocks noChangeAspect="1" noChangeArrowheads="1"/>
          </p:cNvPicPr>
          <p:nvPr/>
        </p:nvPicPr>
        <p:blipFill>
          <a:blip r:embed="rId3" cstate="print"/>
          <a:srcRect/>
          <a:stretch>
            <a:fillRect/>
          </a:stretch>
        </p:blipFill>
        <p:spPr bwMode="auto">
          <a:xfrm>
            <a:off x="1259632" y="1924050"/>
            <a:ext cx="6000750" cy="49339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47430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08.DML</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과 트랜잭션</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03</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테이블에 내용을 삭제하는 </a:t>
            </a:r>
            <a:r>
              <a:rPr lang="en-US" altLang="ko-KR" sz="2400" dirty="0">
                <a:solidFill>
                  <a:schemeClr val="bg1"/>
                </a:solidFill>
                <a:latin typeface="Impact" panose="020B0806030902050204" pitchFamily="34" charset="0"/>
                <a:ea typeface="HY견고딕" panose="02030600000101010101" pitchFamily="18" charset="-127"/>
              </a:rPr>
              <a:t>delete</a:t>
            </a:r>
            <a:r>
              <a:rPr lang="ko-KR" altLang="en-US" sz="2400" dirty="0">
                <a:solidFill>
                  <a:schemeClr val="bg1"/>
                </a:solidFill>
                <a:latin typeface="Impact" panose="020B0806030902050204" pitchFamily="34" charset="0"/>
                <a:ea typeface="HY견고딕" panose="02030600000101010101" pitchFamily="18" charset="-127"/>
              </a:rPr>
              <a:t>문</a:t>
            </a:r>
          </a:p>
        </p:txBody>
      </p:sp>
      <p:pic>
        <p:nvPicPr>
          <p:cNvPr id="24578" name="Picture 2"/>
          <p:cNvPicPr>
            <a:picLocks noChangeAspect="1" noChangeArrowheads="1"/>
          </p:cNvPicPr>
          <p:nvPr/>
        </p:nvPicPr>
        <p:blipFill>
          <a:blip r:embed="rId3" cstate="print"/>
          <a:srcRect/>
          <a:stretch>
            <a:fillRect/>
          </a:stretch>
        </p:blipFill>
        <p:spPr bwMode="auto">
          <a:xfrm>
            <a:off x="2051720" y="2204864"/>
            <a:ext cx="5848350" cy="38766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47430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08.DML</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과 트랜잭션</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04</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트랜잭션</a:t>
            </a:r>
          </a:p>
        </p:txBody>
      </p:sp>
      <p:sp>
        <p:nvSpPr>
          <p:cNvPr id="7" name="직사각형 6"/>
          <p:cNvSpPr/>
          <p:nvPr/>
        </p:nvSpPr>
        <p:spPr>
          <a:xfrm>
            <a:off x="251520" y="1988840"/>
            <a:ext cx="2376264" cy="4555093"/>
          </a:xfrm>
          <a:prstGeom prst="rect">
            <a:avLst/>
          </a:prstGeom>
        </p:spPr>
        <p:txBody>
          <a:bodyPr wrap="square">
            <a:spAutoFit/>
          </a:bodyPr>
          <a:lstStyle/>
          <a:p>
            <a:r>
              <a:rPr lang="ko-KR" altLang="en-US" sz="1600" dirty="0" err="1"/>
              <a:t>오라클은</a:t>
            </a:r>
            <a:r>
              <a:rPr lang="ko-KR" altLang="en-US" sz="1600" dirty="0"/>
              <a:t> 트랜잭션을 기반으로 데이터의 일관성을 보장합니다</a:t>
            </a:r>
            <a:r>
              <a:rPr lang="en-US" altLang="ko-KR" sz="1600" dirty="0"/>
              <a:t>. </a:t>
            </a:r>
            <a:r>
              <a:rPr lang="ko-KR" altLang="en-US" sz="1600" dirty="0"/>
              <a:t>트랜잭션</a:t>
            </a:r>
            <a:r>
              <a:rPr lang="en-US" altLang="ko-KR" sz="1600" dirty="0"/>
              <a:t>(Transaction)</a:t>
            </a:r>
            <a:r>
              <a:rPr lang="ko-KR" altLang="en-US" sz="1600" dirty="0"/>
              <a:t>은 데이터 처리에서 논리적으로 하나의 작업 단위를 의미합니다</a:t>
            </a:r>
            <a:r>
              <a:rPr lang="en-US" altLang="ko-KR" sz="1600" dirty="0"/>
              <a:t>.</a:t>
            </a:r>
          </a:p>
          <a:p>
            <a:endParaRPr lang="en-US" altLang="ko-KR" sz="1600" dirty="0"/>
          </a:p>
          <a:p>
            <a:r>
              <a:rPr lang="en-US" altLang="ko-KR" sz="1600" dirty="0"/>
              <a:t>COMMIT</a:t>
            </a:r>
            <a:r>
              <a:rPr lang="ko-KR" altLang="en-US" sz="1600" dirty="0"/>
              <a:t>은 모든 작업들을 정상적으로 처리하겠다고 확정하는 명령어</a:t>
            </a:r>
            <a:endParaRPr lang="en-US" altLang="ko-KR" sz="1600" dirty="0"/>
          </a:p>
          <a:p>
            <a:endParaRPr lang="ko-KR" altLang="en-US" sz="1600" dirty="0"/>
          </a:p>
          <a:p>
            <a:r>
              <a:rPr lang="en-US" altLang="ko-KR" sz="1600" dirty="0"/>
              <a:t> ROLLBACK</a:t>
            </a:r>
            <a:r>
              <a:rPr lang="ko-KR" altLang="en-US" sz="1600" dirty="0"/>
              <a:t>은 작업 중 문제가 발생하여서 트랜잭션의 처리 과정에서 발생한 변경 사항을 취소하는 명령어</a:t>
            </a:r>
          </a:p>
          <a:p>
            <a:endParaRPr lang="en-US" altLang="ko-KR" dirty="0"/>
          </a:p>
        </p:txBody>
      </p:sp>
      <p:pic>
        <p:nvPicPr>
          <p:cNvPr id="25602" name="Picture 2"/>
          <p:cNvPicPr>
            <a:picLocks noChangeAspect="1" noChangeArrowheads="1"/>
          </p:cNvPicPr>
          <p:nvPr/>
        </p:nvPicPr>
        <p:blipFill>
          <a:blip r:embed="rId3" cstate="print"/>
          <a:srcRect/>
          <a:stretch>
            <a:fillRect/>
          </a:stretch>
        </p:blipFill>
        <p:spPr bwMode="auto">
          <a:xfrm>
            <a:off x="2987824" y="2060848"/>
            <a:ext cx="5876925" cy="44481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47430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08.DML</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과 트랜잭션</a:t>
            </a:r>
          </a:p>
        </p:txBody>
      </p:sp>
      <p:sp>
        <p:nvSpPr>
          <p:cNvPr id="3" name="직사각형 2"/>
          <p:cNvSpPr/>
          <p:nvPr/>
        </p:nvSpPr>
        <p:spPr>
          <a:xfrm>
            <a:off x="899592" y="1052736"/>
            <a:ext cx="2370201" cy="369332"/>
          </a:xfrm>
          <a:prstGeom prst="rect">
            <a:avLst/>
          </a:prstGeom>
        </p:spPr>
        <p:txBody>
          <a:bodyPr wrap="none">
            <a:spAutoFit/>
          </a:bodyPr>
          <a:lstStyle/>
          <a:p>
            <a:r>
              <a:rPr lang="en-US" altLang="ko-KR" b="1" dirty="0"/>
              <a:t>Commit </a:t>
            </a:r>
            <a:r>
              <a:rPr lang="ko-KR" altLang="en-US" b="1" dirty="0"/>
              <a:t>과 </a:t>
            </a:r>
            <a:r>
              <a:rPr lang="en-US" altLang="ko-KR" b="1" dirty="0"/>
              <a:t>Rollback</a:t>
            </a:r>
            <a:endParaRPr lang="ko-KR" altLang="en-US" b="1" dirty="0"/>
          </a:p>
        </p:txBody>
      </p:sp>
      <p:pic>
        <p:nvPicPr>
          <p:cNvPr id="26626" name="Picture 2"/>
          <p:cNvPicPr>
            <a:picLocks noChangeAspect="1" noChangeArrowheads="1"/>
          </p:cNvPicPr>
          <p:nvPr/>
        </p:nvPicPr>
        <p:blipFill>
          <a:blip r:embed="rId2" cstate="print"/>
          <a:srcRect/>
          <a:stretch>
            <a:fillRect/>
          </a:stretch>
        </p:blipFill>
        <p:spPr bwMode="auto">
          <a:xfrm>
            <a:off x="899592" y="1772816"/>
            <a:ext cx="6248400" cy="25431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739817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09.</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무결성을</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위한 제약조건</a:t>
            </a:r>
          </a:p>
        </p:txBody>
      </p:sp>
      <p:sp>
        <p:nvSpPr>
          <p:cNvPr id="3" name="직사각형 2"/>
          <p:cNvSpPr/>
          <p:nvPr/>
        </p:nvSpPr>
        <p:spPr>
          <a:xfrm>
            <a:off x="1043608" y="2924944"/>
            <a:ext cx="2820003" cy="369332"/>
          </a:xfrm>
          <a:prstGeom prst="rect">
            <a:avLst/>
          </a:prstGeom>
        </p:spPr>
        <p:txBody>
          <a:bodyPr wrap="none">
            <a:spAutoFit/>
          </a:bodyPr>
          <a:lstStyle/>
          <a:p>
            <a:r>
              <a:rPr lang="ko-KR" altLang="en-US" b="1" dirty="0" err="1"/>
              <a:t>무결성</a:t>
            </a:r>
            <a:r>
              <a:rPr lang="ko-KR" altLang="en-US" b="1" dirty="0"/>
              <a:t> 제약조건의  종류 </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01</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err="1">
                <a:solidFill>
                  <a:schemeClr val="bg1"/>
                </a:solidFill>
                <a:latin typeface="Impact" panose="020B0806030902050204" pitchFamily="34" charset="0"/>
                <a:ea typeface="HY견고딕" panose="02030600000101010101" pitchFamily="18" charset="-127"/>
              </a:rPr>
              <a:t>무결성</a:t>
            </a:r>
            <a:r>
              <a:rPr lang="ko-KR" altLang="en-US" sz="2400" dirty="0">
                <a:solidFill>
                  <a:schemeClr val="bg1"/>
                </a:solidFill>
                <a:latin typeface="Impact" panose="020B0806030902050204" pitchFamily="34" charset="0"/>
                <a:ea typeface="HY견고딕" panose="02030600000101010101" pitchFamily="18" charset="-127"/>
              </a:rPr>
              <a:t> 제약조건의 개념과 종류</a:t>
            </a:r>
          </a:p>
        </p:txBody>
      </p:sp>
      <p:sp>
        <p:nvSpPr>
          <p:cNvPr id="7" name="직사각형 6"/>
          <p:cNvSpPr/>
          <p:nvPr/>
        </p:nvSpPr>
        <p:spPr>
          <a:xfrm>
            <a:off x="0" y="1988840"/>
            <a:ext cx="9144000" cy="923330"/>
          </a:xfrm>
          <a:prstGeom prst="rect">
            <a:avLst/>
          </a:prstGeom>
        </p:spPr>
        <p:txBody>
          <a:bodyPr wrap="square">
            <a:spAutoFit/>
          </a:bodyPr>
          <a:lstStyle/>
          <a:p>
            <a:r>
              <a:rPr lang="ko-KR" altLang="en-US" dirty="0"/>
              <a:t>데이터 </a:t>
            </a:r>
            <a:r>
              <a:rPr lang="ko-KR" altLang="en-US" dirty="0" err="1"/>
              <a:t>무결성</a:t>
            </a:r>
            <a:r>
              <a:rPr lang="ko-KR" altLang="en-US" dirty="0"/>
              <a:t> 제약조건</a:t>
            </a:r>
            <a:r>
              <a:rPr lang="en-US" altLang="ko-KR" dirty="0"/>
              <a:t>(Data Integrity Constraint Rule)</a:t>
            </a:r>
            <a:r>
              <a:rPr lang="ko-KR" altLang="en-US" dirty="0"/>
              <a:t>이란 테이블에 부적절한 자료가 입력되는 것을 방지하기 위해서 테이블을 생성할 때 각 컬럼에 대해서 정의하는 여러 가지 규칙을 말합니다</a:t>
            </a:r>
            <a:r>
              <a:rPr lang="en-US" altLang="ko-KR" dirty="0"/>
              <a:t>. </a:t>
            </a:r>
          </a:p>
        </p:txBody>
      </p:sp>
      <p:pic>
        <p:nvPicPr>
          <p:cNvPr id="1026" name="Picture 2"/>
          <p:cNvPicPr>
            <a:picLocks noChangeAspect="1" noChangeArrowheads="1"/>
          </p:cNvPicPr>
          <p:nvPr/>
        </p:nvPicPr>
        <p:blipFill>
          <a:blip r:embed="rId3" cstate="print"/>
          <a:srcRect/>
          <a:stretch>
            <a:fillRect/>
          </a:stretch>
        </p:blipFill>
        <p:spPr bwMode="auto">
          <a:xfrm>
            <a:off x="1547664" y="3356992"/>
            <a:ext cx="6897870" cy="3024336"/>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739817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09.</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무결성을</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위한 제약조건</a:t>
            </a:r>
          </a:p>
        </p:txBody>
      </p:sp>
      <p:sp>
        <p:nvSpPr>
          <p:cNvPr id="3" name="직사각형 2"/>
          <p:cNvSpPr/>
          <p:nvPr/>
        </p:nvSpPr>
        <p:spPr>
          <a:xfrm>
            <a:off x="1043608" y="2924944"/>
            <a:ext cx="2113079" cy="369332"/>
          </a:xfrm>
          <a:prstGeom prst="rect">
            <a:avLst/>
          </a:prstGeom>
        </p:spPr>
        <p:txBody>
          <a:bodyPr wrap="none">
            <a:spAutoFit/>
          </a:bodyPr>
          <a:lstStyle/>
          <a:p>
            <a:r>
              <a:rPr lang="ko-KR" altLang="en-US" b="1" dirty="0"/>
              <a:t>제약조건 확인하기</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02</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제약조건 확인하기</a:t>
            </a:r>
          </a:p>
        </p:txBody>
      </p:sp>
      <p:sp>
        <p:nvSpPr>
          <p:cNvPr id="7" name="직사각형 6"/>
          <p:cNvSpPr/>
          <p:nvPr/>
        </p:nvSpPr>
        <p:spPr>
          <a:xfrm>
            <a:off x="0" y="1988840"/>
            <a:ext cx="9144000" cy="923330"/>
          </a:xfrm>
          <a:prstGeom prst="rect">
            <a:avLst/>
          </a:prstGeom>
        </p:spPr>
        <p:txBody>
          <a:bodyPr wrap="square">
            <a:spAutoFit/>
          </a:bodyPr>
          <a:lstStyle/>
          <a:p>
            <a:r>
              <a:rPr lang="ko-KR" altLang="en-US" dirty="0" err="1"/>
              <a:t>오라클은</a:t>
            </a:r>
            <a:r>
              <a:rPr lang="ko-KR" altLang="en-US" dirty="0"/>
              <a:t> </a:t>
            </a:r>
            <a:r>
              <a:rPr lang="en-US" altLang="ko-KR" dirty="0"/>
              <a:t>USER_CONSTRAINTS </a:t>
            </a:r>
            <a:r>
              <a:rPr lang="ko-KR" altLang="en-US" dirty="0"/>
              <a:t>데이터 </a:t>
            </a:r>
            <a:r>
              <a:rPr lang="ko-KR" altLang="en-US" dirty="0" err="1"/>
              <a:t>딕셔너리로</a:t>
            </a:r>
            <a:r>
              <a:rPr lang="ko-KR" altLang="en-US" dirty="0"/>
              <a:t> 제약조건에 관한 정보를 알려 줍니다</a:t>
            </a:r>
            <a:r>
              <a:rPr lang="en-US" altLang="ko-KR" dirty="0"/>
              <a:t>. USER_CONSTRAINTS </a:t>
            </a:r>
            <a:r>
              <a:rPr lang="ko-KR" altLang="en-US" dirty="0"/>
              <a:t>데이터 </a:t>
            </a:r>
            <a:r>
              <a:rPr lang="ko-KR" altLang="en-US" dirty="0" err="1"/>
              <a:t>딕셔너리를</a:t>
            </a:r>
            <a:r>
              <a:rPr lang="ko-KR" altLang="en-US" dirty="0"/>
              <a:t> 조회하면 내가 만든</a:t>
            </a:r>
            <a:r>
              <a:rPr lang="en-US" altLang="ko-KR" dirty="0"/>
              <a:t>(USER) </a:t>
            </a:r>
            <a:r>
              <a:rPr lang="ko-KR" altLang="en-US" dirty="0"/>
              <a:t>제약조건</a:t>
            </a:r>
            <a:r>
              <a:rPr lang="en-US" altLang="ko-KR" dirty="0"/>
              <a:t>(CONSTRAINTS)</a:t>
            </a:r>
            <a:r>
              <a:rPr lang="ko-KR" altLang="en-US" dirty="0"/>
              <a:t>의 정보를 조회 할 수 있습니다</a:t>
            </a:r>
            <a:r>
              <a:rPr lang="en-US" altLang="ko-KR" dirty="0"/>
              <a:t>.</a:t>
            </a:r>
          </a:p>
        </p:txBody>
      </p:sp>
      <p:pic>
        <p:nvPicPr>
          <p:cNvPr id="2050" name="Picture 2"/>
          <p:cNvPicPr>
            <a:picLocks noChangeAspect="1" noChangeArrowheads="1"/>
          </p:cNvPicPr>
          <p:nvPr/>
        </p:nvPicPr>
        <p:blipFill>
          <a:blip r:embed="rId3" cstate="print"/>
          <a:srcRect/>
          <a:stretch>
            <a:fillRect/>
          </a:stretch>
        </p:blipFill>
        <p:spPr bwMode="auto">
          <a:xfrm>
            <a:off x="1187624" y="3356992"/>
            <a:ext cx="5867400" cy="23812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739817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09.</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무결성을</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위한 제약조건</a:t>
            </a:r>
          </a:p>
        </p:txBody>
      </p:sp>
      <p:sp>
        <p:nvSpPr>
          <p:cNvPr id="3" name="직사각형 2"/>
          <p:cNvSpPr/>
          <p:nvPr/>
        </p:nvSpPr>
        <p:spPr>
          <a:xfrm>
            <a:off x="971600" y="1124744"/>
            <a:ext cx="6457152" cy="369332"/>
          </a:xfrm>
          <a:prstGeom prst="rect">
            <a:avLst/>
          </a:prstGeom>
        </p:spPr>
        <p:txBody>
          <a:bodyPr wrap="none">
            <a:spAutoFit/>
          </a:bodyPr>
          <a:lstStyle/>
          <a:p>
            <a:r>
              <a:rPr lang="en-US" altLang="ko-KR" dirty="0"/>
              <a:t>USER_CONSTRAINTS </a:t>
            </a:r>
            <a:r>
              <a:rPr lang="ko-KR" altLang="en-US" dirty="0"/>
              <a:t>데이터 </a:t>
            </a:r>
            <a:r>
              <a:rPr lang="ko-KR" altLang="en-US" dirty="0" err="1"/>
              <a:t>딕셔너리의</a:t>
            </a:r>
            <a:r>
              <a:rPr lang="ko-KR" altLang="en-US" dirty="0"/>
              <a:t> 자주 사용되는 </a:t>
            </a:r>
            <a:r>
              <a:rPr lang="ko-KR" altLang="en-US" dirty="0" err="1"/>
              <a:t>컬럼</a:t>
            </a:r>
            <a:endParaRPr lang="ko-KR" altLang="en-US" dirty="0"/>
          </a:p>
        </p:txBody>
      </p:sp>
      <p:pic>
        <p:nvPicPr>
          <p:cNvPr id="3074" name="Picture 2"/>
          <p:cNvPicPr>
            <a:picLocks noChangeAspect="1" noChangeArrowheads="1"/>
          </p:cNvPicPr>
          <p:nvPr/>
        </p:nvPicPr>
        <p:blipFill>
          <a:blip r:embed="rId2" cstate="print"/>
          <a:srcRect/>
          <a:stretch>
            <a:fillRect/>
          </a:stretch>
        </p:blipFill>
        <p:spPr bwMode="auto">
          <a:xfrm>
            <a:off x="971600" y="1412776"/>
            <a:ext cx="5745460" cy="2783752"/>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1043608" y="4437112"/>
            <a:ext cx="5781675" cy="187642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739817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09.</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무결성을</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위한 제약조건</a:t>
            </a:r>
          </a:p>
        </p:txBody>
      </p:sp>
      <p:sp>
        <p:nvSpPr>
          <p:cNvPr id="3" name="직사각형 2"/>
          <p:cNvSpPr/>
          <p:nvPr/>
        </p:nvSpPr>
        <p:spPr>
          <a:xfrm>
            <a:off x="1043608" y="980728"/>
            <a:ext cx="1882247" cy="369332"/>
          </a:xfrm>
          <a:prstGeom prst="rect">
            <a:avLst/>
          </a:prstGeom>
        </p:spPr>
        <p:txBody>
          <a:bodyPr wrap="none">
            <a:spAutoFit/>
          </a:bodyPr>
          <a:lstStyle/>
          <a:p>
            <a:r>
              <a:rPr lang="ko-KR" altLang="en-US" b="1" dirty="0"/>
              <a:t>제약조건 살피기</a:t>
            </a:r>
          </a:p>
        </p:txBody>
      </p:sp>
      <p:pic>
        <p:nvPicPr>
          <p:cNvPr id="4098" name="Picture 2"/>
          <p:cNvPicPr>
            <a:picLocks noChangeAspect="1" noChangeArrowheads="1"/>
          </p:cNvPicPr>
          <p:nvPr/>
        </p:nvPicPr>
        <p:blipFill>
          <a:blip r:embed="rId2" cstate="print"/>
          <a:srcRect/>
          <a:stretch>
            <a:fillRect/>
          </a:stretch>
        </p:blipFill>
        <p:spPr bwMode="auto">
          <a:xfrm>
            <a:off x="1115616" y="1484784"/>
            <a:ext cx="7221472" cy="2304256"/>
          </a:xfrm>
          <a:prstGeom prst="rect">
            <a:avLst/>
          </a:prstGeom>
          <a:noFill/>
          <a:ln w="9525">
            <a:noFill/>
            <a:miter lim="800000"/>
            <a:headEnd/>
            <a:tailEnd/>
          </a:ln>
        </p:spPr>
      </p:pic>
      <p:sp>
        <p:nvSpPr>
          <p:cNvPr id="5" name="직사각형 4"/>
          <p:cNvSpPr/>
          <p:nvPr/>
        </p:nvSpPr>
        <p:spPr>
          <a:xfrm>
            <a:off x="1115616" y="4077072"/>
            <a:ext cx="7344816" cy="646331"/>
          </a:xfrm>
          <a:prstGeom prst="rect">
            <a:avLst/>
          </a:prstGeom>
        </p:spPr>
        <p:txBody>
          <a:bodyPr wrap="square">
            <a:spAutoFit/>
          </a:bodyPr>
          <a:lstStyle/>
          <a:p>
            <a:r>
              <a:rPr lang="en-US" altLang="ko-KR" dirty="0" err="1"/>
              <a:t>scott</a:t>
            </a:r>
            <a:r>
              <a:rPr lang="en-US" altLang="ko-KR" dirty="0"/>
              <a:t> </a:t>
            </a:r>
            <a:r>
              <a:rPr lang="ko-KR" altLang="en-US" dirty="0"/>
              <a:t>계정으로 접속해 있는 상태에서 </a:t>
            </a:r>
            <a:r>
              <a:rPr lang="en-US" altLang="ko-KR" dirty="0" err="1"/>
              <a:t>scott</a:t>
            </a:r>
            <a:r>
              <a:rPr lang="en-US" altLang="ko-KR" dirty="0"/>
              <a:t> </a:t>
            </a:r>
            <a:r>
              <a:rPr lang="ko-KR" altLang="en-US" dirty="0"/>
              <a:t>소유의 테이블에 지정된 제약조건을 살펴보도록 합시다</a:t>
            </a:r>
            <a:r>
              <a:rPr lang="en-US" altLang="ko-KR" dirty="0"/>
              <a:t>. </a:t>
            </a:r>
          </a:p>
        </p:txBody>
      </p:sp>
      <p:pic>
        <p:nvPicPr>
          <p:cNvPr id="4099" name="Picture 3"/>
          <p:cNvPicPr>
            <a:picLocks noChangeAspect="1" noChangeArrowheads="1"/>
          </p:cNvPicPr>
          <p:nvPr/>
        </p:nvPicPr>
        <p:blipFill>
          <a:blip r:embed="rId3" cstate="print"/>
          <a:srcRect/>
          <a:stretch>
            <a:fillRect/>
          </a:stretch>
        </p:blipFill>
        <p:spPr bwMode="auto">
          <a:xfrm>
            <a:off x="1115616" y="4725144"/>
            <a:ext cx="6124575" cy="190500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739817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09.</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무결성을</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위한 제약조건</a:t>
            </a:r>
          </a:p>
        </p:txBody>
      </p:sp>
      <p:sp>
        <p:nvSpPr>
          <p:cNvPr id="3" name="직사각형 2"/>
          <p:cNvSpPr/>
          <p:nvPr/>
        </p:nvSpPr>
        <p:spPr>
          <a:xfrm>
            <a:off x="611560" y="2060848"/>
            <a:ext cx="2349939" cy="369332"/>
          </a:xfrm>
          <a:prstGeom prst="rect">
            <a:avLst/>
          </a:prstGeom>
        </p:spPr>
        <p:txBody>
          <a:bodyPr wrap="none">
            <a:spAutoFit/>
          </a:bodyPr>
          <a:lstStyle/>
          <a:p>
            <a:r>
              <a:rPr lang="en-US" altLang="ko-KR" b="1" dirty="0"/>
              <a:t>NOT NULL </a:t>
            </a:r>
            <a:r>
              <a:rPr lang="ko-KR" altLang="en-US" b="1" dirty="0"/>
              <a:t>제약조건</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03</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필수 입력을 위한 </a:t>
            </a:r>
            <a:r>
              <a:rPr lang="en-US" altLang="ko-KR" sz="2400" dirty="0">
                <a:solidFill>
                  <a:schemeClr val="bg1"/>
                </a:solidFill>
                <a:latin typeface="Impact" panose="020B0806030902050204" pitchFamily="34" charset="0"/>
                <a:ea typeface="HY견고딕" panose="02030600000101010101" pitchFamily="18" charset="-127"/>
              </a:rPr>
              <a:t>NOT NULL </a:t>
            </a:r>
            <a:r>
              <a:rPr lang="ko-KR" altLang="en-US" sz="2400" dirty="0">
                <a:solidFill>
                  <a:schemeClr val="bg1"/>
                </a:solidFill>
                <a:latin typeface="Impact" panose="020B0806030902050204" pitchFamily="34" charset="0"/>
                <a:ea typeface="HY견고딕" panose="02030600000101010101" pitchFamily="18" charset="-127"/>
              </a:rPr>
              <a:t>제약조건</a:t>
            </a:r>
          </a:p>
        </p:txBody>
      </p:sp>
      <p:pic>
        <p:nvPicPr>
          <p:cNvPr id="5122" name="Picture 2"/>
          <p:cNvPicPr>
            <a:picLocks noChangeAspect="1" noChangeArrowheads="1"/>
          </p:cNvPicPr>
          <p:nvPr/>
        </p:nvPicPr>
        <p:blipFill>
          <a:blip r:embed="rId3" cstate="print"/>
          <a:srcRect/>
          <a:stretch>
            <a:fillRect/>
          </a:stretch>
        </p:blipFill>
        <p:spPr bwMode="auto">
          <a:xfrm>
            <a:off x="827584" y="2492896"/>
            <a:ext cx="7054522" cy="1593329"/>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827584" y="4293096"/>
            <a:ext cx="7069199" cy="1872208"/>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739817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09.</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무결성을</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위한 제약조건</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04</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유일한 값만 허용하는 </a:t>
            </a:r>
            <a:r>
              <a:rPr lang="en-US" altLang="ko-KR" sz="2400" dirty="0">
                <a:solidFill>
                  <a:schemeClr val="bg1"/>
                </a:solidFill>
                <a:latin typeface="Impact" panose="020B0806030902050204" pitchFamily="34" charset="0"/>
                <a:ea typeface="HY견고딕" panose="02030600000101010101" pitchFamily="18" charset="-127"/>
              </a:rPr>
              <a:t>UNIQUE </a:t>
            </a:r>
            <a:r>
              <a:rPr lang="ko-KR" altLang="en-US" sz="2400" dirty="0">
                <a:solidFill>
                  <a:schemeClr val="bg1"/>
                </a:solidFill>
                <a:latin typeface="Impact" panose="020B0806030902050204" pitchFamily="34" charset="0"/>
                <a:ea typeface="HY견고딕" panose="02030600000101010101" pitchFamily="18" charset="-127"/>
              </a:rPr>
              <a:t>제약조건</a:t>
            </a:r>
          </a:p>
        </p:txBody>
      </p:sp>
      <p:sp>
        <p:nvSpPr>
          <p:cNvPr id="9" name="직사각형 8"/>
          <p:cNvSpPr/>
          <p:nvPr/>
        </p:nvSpPr>
        <p:spPr>
          <a:xfrm>
            <a:off x="323528" y="1988840"/>
            <a:ext cx="8820472" cy="646331"/>
          </a:xfrm>
          <a:prstGeom prst="rect">
            <a:avLst/>
          </a:prstGeom>
        </p:spPr>
        <p:txBody>
          <a:bodyPr wrap="square">
            <a:spAutoFit/>
          </a:bodyPr>
          <a:lstStyle/>
          <a:p>
            <a:r>
              <a:rPr lang="en-US" altLang="ko-KR" dirty="0"/>
              <a:t>UNIQUE </a:t>
            </a:r>
            <a:r>
              <a:rPr lang="ko-KR" altLang="en-US" dirty="0"/>
              <a:t>제약조건이란 특정 </a:t>
            </a:r>
            <a:r>
              <a:rPr lang="ko-KR" altLang="en-US" dirty="0" err="1"/>
              <a:t>컬럼에</a:t>
            </a:r>
            <a:r>
              <a:rPr lang="ko-KR" altLang="en-US" dirty="0"/>
              <a:t> 대해 자료가 중복되지 않게 하는 것입니다</a:t>
            </a:r>
            <a:r>
              <a:rPr lang="en-US" altLang="ko-KR" dirty="0"/>
              <a:t>. </a:t>
            </a:r>
            <a:r>
              <a:rPr lang="ko-KR" altLang="en-US" dirty="0"/>
              <a:t>즉</a:t>
            </a:r>
            <a:r>
              <a:rPr lang="en-US" altLang="ko-KR" dirty="0"/>
              <a:t>, </a:t>
            </a:r>
            <a:r>
              <a:rPr lang="ko-KR" altLang="en-US" dirty="0"/>
              <a:t>지정된 </a:t>
            </a:r>
            <a:r>
              <a:rPr lang="ko-KR" altLang="en-US" dirty="0" err="1"/>
              <a:t>컬럼에는</a:t>
            </a:r>
            <a:r>
              <a:rPr lang="ko-KR" altLang="en-US" dirty="0"/>
              <a:t> 유일한 값이 수록되게 하는 것입니다</a:t>
            </a:r>
            <a:r>
              <a:rPr lang="en-US" altLang="ko-KR" dirty="0"/>
              <a:t>.</a:t>
            </a:r>
          </a:p>
        </p:txBody>
      </p:sp>
      <p:pic>
        <p:nvPicPr>
          <p:cNvPr id="6146" name="Picture 2"/>
          <p:cNvPicPr>
            <a:picLocks noChangeAspect="1" noChangeArrowheads="1"/>
          </p:cNvPicPr>
          <p:nvPr/>
        </p:nvPicPr>
        <p:blipFill>
          <a:blip r:embed="rId3" cstate="print"/>
          <a:srcRect/>
          <a:stretch>
            <a:fillRect/>
          </a:stretch>
        </p:blipFill>
        <p:spPr bwMode="auto">
          <a:xfrm>
            <a:off x="395536" y="2636912"/>
            <a:ext cx="7481474" cy="1584176"/>
          </a:xfrm>
          <a:prstGeom prst="rect">
            <a:avLst/>
          </a:prstGeom>
          <a:noFill/>
          <a:ln w="9525">
            <a:noFill/>
            <a:miter lim="800000"/>
            <a:headEnd/>
            <a:tailEnd/>
          </a:ln>
        </p:spPr>
      </p:pic>
      <p:sp>
        <p:nvSpPr>
          <p:cNvPr id="11" name="직사각형 10"/>
          <p:cNvSpPr/>
          <p:nvPr/>
        </p:nvSpPr>
        <p:spPr>
          <a:xfrm>
            <a:off x="395536" y="4437112"/>
            <a:ext cx="8352928" cy="923330"/>
          </a:xfrm>
          <a:prstGeom prst="rect">
            <a:avLst/>
          </a:prstGeom>
        </p:spPr>
        <p:txBody>
          <a:bodyPr wrap="square">
            <a:spAutoFit/>
          </a:bodyPr>
          <a:lstStyle/>
          <a:p>
            <a:r>
              <a:rPr lang="en-US" altLang="ko-KR" dirty="0"/>
              <a:t>UNIQUE</a:t>
            </a:r>
            <a:r>
              <a:rPr lang="ko-KR" altLang="en-US" dirty="0"/>
              <a:t>는 </a:t>
            </a:r>
            <a:r>
              <a:rPr lang="en-US" altLang="ko-KR" dirty="0"/>
              <a:t>NULL </a:t>
            </a:r>
            <a:r>
              <a:rPr lang="ko-KR" altLang="en-US" dirty="0"/>
              <a:t>값은 예외로 간주한다고 했습니다</a:t>
            </a:r>
            <a:r>
              <a:rPr lang="en-US" altLang="ko-KR" dirty="0"/>
              <a:t>. </a:t>
            </a:r>
            <a:r>
              <a:rPr lang="ko-KR" altLang="en-US" dirty="0"/>
              <a:t>만약 </a:t>
            </a:r>
            <a:r>
              <a:rPr lang="en-US" altLang="ko-KR" dirty="0"/>
              <a:t>NULL </a:t>
            </a:r>
            <a:r>
              <a:rPr lang="ko-KR" altLang="en-US" dirty="0"/>
              <a:t>값마저도 입력되지 않게 제한을 하려면 테이블 생성시 </a:t>
            </a:r>
            <a:r>
              <a:rPr lang="en-US" altLang="ko-KR" dirty="0"/>
              <a:t>EMPNO NUMBER(4) UNIQUE NOT NULL</a:t>
            </a:r>
            <a:r>
              <a:rPr lang="ko-KR" altLang="en-US" dirty="0"/>
              <a:t>처럼 두 가지 제약조건을 기술해야 합니다</a:t>
            </a:r>
            <a:r>
              <a:rPr lang="en-US" altLang="ko-KR" dirty="0"/>
              <a:t>.</a:t>
            </a:r>
          </a:p>
        </p:txBody>
      </p:sp>
    </p:spTree>
    <p:extLst>
      <p:ext uri="{BB962C8B-B14F-4D97-AF65-F5344CB8AC3E}">
        <p14:creationId xmlns:p14="http://schemas.microsoft.com/office/powerpoint/2010/main" xmlns="" val="620585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93596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데이터베이스 개념</a:t>
            </a:r>
          </a:p>
        </p:txBody>
      </p:sp>
      <p:sp>
        <p:nvSpPr>
          <p:cNvPr id="3" name="직사각형 2"/>
          <p:cNvSpPr/>
          <p:nvPr/>
        </p:nvSpPr>
        <p:spPr>
          <a:xfrm>
            <a:off x="500034" y="1071546"/>
            <a:ext cx="6429404" cy="369332"/>
          </a:xfrm>
          <a:prstGeom prst="rect">
            <a:avLst/>
          </a:prstGeom>
        </p:spPr>
        <p:txBody>
          <a:bodyPr wrap="square">
            <a:spAutoFit/>
          </a:bodyPr>
          <a:lstStyle/>
          <a:p>
            <a:r>
              <a:rPr lang="en-US" altLang="ko-KR" dirty="0"/>
              <a:t>4. </a:t>
            </a:r>
            <a:r>
              <a:rPr lang="ko-KR" altLang="en-US" dirty="0"/>
              <a:t>다음은 </a:t>
            </a:r>
            <a:r>
              <a:rPr lang="en-US" altLang="ko-KR" dirty="0"/>
              <a:t>3 </a:t>
            </a:r>
            <a:r>
              <a:rPr lang="ko-KR" altLang="en-US" dirty="0"/>
              <a:t>단계로 </a:t>
            </a:r>
            <a:r>
              <a:rPr lang="en-US" altLang="ko-KR" b="1" dirty="0"/>
              <a:t>[</a:t>
            </a:r>
            <a:r>
              <a:rPr lang="ko-KR" altLang="en-US" b="1" dirty="0"/>
              <a:t>설치 옵션 선택</a:t>
            </a:r>
            <a:r>
              <a:rPr lang="en-US" altLang="ko-KR" b="1" dirty="0"/>
              <a:t>]</a:t>
            </a:r>
            <a:r>
              <a:rPr lang="ko-KR" altLang="en-US" dirty="0"/>
              <a:t>을 위한 단계입니다</a:t>
            </a:r>
            <a:r>
              <a:rPr lang="en-US" altLang="ko-KR" dirty="0"/>
              <a:t>.</a:t>
            </a:r>
          </a:p>
        </p:txBody>
      </p:sp>
      <p:sp>
        <p:nvSpPr>
          <p:cNvPr id="4608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p>
        </p:txBody>
      </p:sp>
      <p:pic>
        <p:nvPicPr>
          <p:cNvPr id="46081" name="_x132917424" descr="EMB000020f03593"/>
          <p:cNvPicPr>
            <a:picLocks noChangeAspect="1" noChangeArrowheads="1"/>
          </p:cNvPicPr>
          <p:nvPr/>
        </p:nvPicPr>
        <p:blipFill>
          <a:blip r:embed="rId2" cstate="print"/>
          <a:srcRect/>
          <a:stretch>
            <a:fillRect/>
          </a:stretch>
        </p:blipFill>
        <p:spPr bwMode="auto">
          <a:xfrm>
            <a:off x="857224" y="1500173"/>
            <a:ext cx="6357982" cy="4768487"/>
          </a:xfrm>
          <a:prstGeom prst="rect">
            <a:avLst/>
          </a:prstGeom>
          <a:noFill/>
        </p:spPr>
      </p:pic>
    </p:spTree>
    <p:extLst>
      <p:ext uri="{BB962C8B-B14F-4D97-AF65-F5344CB8AC3E}">
        <p14:creationId xmlns:p14="http://schemas.microsoft.com/office/powerpoint/2010/main" xmlns="" val="6205855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739817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09.</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무결성을</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위한 제약조건</a:t>
            </a:r>
          </a:p>
        </p:txBody>
      </p:sp>
      <p:sp>
        <p:nvSpPr>
          <p:cNvPr id="3" name="직사각형 2"/>
          <p:cNvSpPr/>
          <p:nvPr/>
        </p:nvSpPr>
        <p:spPr>
          <a:xfrm>
            <a:off x="827584" y="1988840"/>
            <a:ext cx="6215163" cy="369332"/>
          </a:xfrm>
          <a:prstGeom prst="rect">
            <a:avLst/>
          </a:prstGeom>
        </p:spPr>
        <p:txBody>
          <a:bodyPr wrap="none">
            <a:spAutoFit/>
          </a:bodyPr>
          <a:lstStyle/>
          <a:p>
            <a:r>
              <a:rPr lang="ko-KR" altLang="en-US" b="1" dirty="0" err="1"/>
              <a:t>컬럼</a:t>
            </a:r>
            <a:r>
              <a:rPr lang="ko-KR" altLang="en-US" b="1" dirty="0"/>
              <a:t> 레벨로 제약조건 이름을 명시해서 제약조건 설정하기</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05</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err="1">
                <a:solidFill>
                  <a:schemeClr val="bg1"/>
                </a:solidFill>
                <a:latin typeface="Impact" panose="020B0806030902050204" pitchFamily="34" charset="0"/>
                <a:ea typeface="HY견고딕" panose="02030600000101010101" pitchFamily="18" charset="-127"/>
              </a:rPr>
              <a:t>컬럼</a:t>
            </a:r>
            <a:r>
              <a:rPr lang="ko-KR" altLang="en-US" sz="2400" dirty="0">
                <a:solidFill>
                  <a:schemeClr val="bg1"/>
                </a:solidFill>
                <a:latin typeface="Impact" panose="020B0806030902050204" pitchFamily="34" charset="0"/>
                <a:ea typeface="HY견고딕" panose="02030600000101010101" pitchFamily="18" charset="-127"/>
              </a:rPr>
              <a:t> 레벨 제약조건 설정하기</a:t>
            </a:r>
          </a:p>
        </p:txBody>
      </p:sp>
      <p:pic>
        <p:nvPicPr>
          <p:cNvPr id="7170" name="Picture 2"/>
          <p:cNvPicPr>
            <a:picLocks noChangeAspect="1" noChangeArrowheads="1"/>
          </p:cNvPicPr>
          <p:nvPr/>
        </p:nvPicPr>
        <p:blipFill>
          <a:blip r:embed="rId3" cstate="print"/>
          <a:srcRect/>
          <a:stretch>
            <a:fillRect/>
          </a:stretch>
        </p:blipFill>
        <p:spPr bwMode="auto">
          <a:xfrm>
            <a:off x="899592" y="2492896"/>
            <a:ext cx="7558138" cy="3302099"/>
          </a:xfrm>
          <a:prstGeom prst="rect">
            <a:avLst/>
          </a:prstGeom>
          <a:noFill/>
          <a:ln w="9525">
            <a:noFill/>
            <a:miter lim="800000"/>
            <a:headEnd/>
            <a:tailEnd/>
          </a:ln>
        </p:spPr>
      </p:pic>
      <p:pic>
        <p:nvPicPr>
          <p:cNvPr id="7171" name="Picture 3"/>
          <p:cNvPicPr>
            <a:picLocks noChangeAspect="1" noChangeArrowheads="1"/>
          </p:cNvPicPr>
          <p:nvPr/>
        </p:nvPicPr>
        <p:blipFill>
          <a:blip r:embed="rId4" cstate="print"/>
          <a:srcRect/>
          <a:stretch>
            <a:fillRect/>
          </a:stretch>
        </p:blipFill>
        <p:spPr bwMode="auto">
          <a:xfrm>
            <a:off x="1115616" y="5805264"/>
            <a:ext cx="5981700" cy="8572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739817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09.</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무결성을</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위한 제약조건</a:t>
            </a:r>
          </a:p>
        </p:txBody>
      </p:sp>
      <p:sp>
        <p:nvSpPr>
          <p:cNvPr id="3" name="직사각형 2"/>
          <p:cNvSpPr/>
          <p:nvPr/>
        </p:nvSpPr>
        <p:spPr>
          <a:xfrm>
            <a:off x="683568" y="1268760"/>
            <a:ext cx="6215163" cy="369332"/>
          </a:xfrm>
          <a:prstGeom prst="rect">
            <a:avLst/>
          </a:prstGeom>
        </p:spPr>
        <p:txBody>
          <a:bodyPr wrap="none">
            <a:spAutoFit/>
          </a:bodyPr>
          <a:lstStyle/>
          <a:p>
            <a:r>
              <a:rPr lang="ko-KR" altLang="en-US" b="1" dirty="0" err="1"/>
              <a:t>컬럼</a:t>
            </a:r>
            <a:r>
              <a:rPr lang="ko-KR" altLang="en-US" b="1" dirty="0"/>
              <a:t> 레벨로 제약조건 이름을 명시해서 제약조건 설정하기</a:t>
            </a:r>
          </a:p>
        </p:txBody>
      </p:sp>
      <p:pic>
        <p:nvPicPr>
          <p:cNvPr id="8194" name="Picture 2"/>
          <p:cNvPicPr>
            <a:picLocks noChangeAspect="1" noChangeArrowheads="1"/>
          </p:cNvPicPr>
          <p:nvPr/>
        </p:nvPicPr>
        <p:blipFill>
          <a:blip r:embed="rId2" cstate="print"/>
          <a:srcRect/>
          <a:stretch>
            <a:fillRect/>
          </a:stretch>
        </p:blipFill>
        <p:spPr bwMode="auto">
          <a:xfrm>
            <a:off x="755576" y="1700808"/>
            <a:ext cx="7716329" cy="2392660"/>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827584" y="4149080"/>
            <a:ext cx="6086475" cy="1028700"/>
          </a:xfrm>
          <a:prstGeom prst="rect">
            <a:avLst/>
          </a:prstGeom>
          <a:noFill/>
          <a:ln w="9525">
            <a:noFill/>
            <a:miter lim="800000"/>
            <a:headEnd/>
            <a:tailEnd/>
          </a:ln>
        </p:spPr>
      </p:pic>
      <p:pic>
        <p:nvPicPr>
          <p:cNvPr id="8196" name="Picture 4"/>
          <p:cNvPicPr>
            <a:picLocks noChangeAspect="1" noChangeArrowheads="1"/>
          </p:cNvPicPr>
          <p:nvPr/>
        </p:nvPicPr>
        <p:blipFill>
          <a:blip r:embed="rId4" cstate="print"/>
          <a:srcRect/>
          <a:stretch>
            <a:fillRect/>
          </a:stretch>
        </p:blipFill>
        <p:spPr bwMode="auto">
          <a:xfrm>
            <a:off x="755576" y="5517232"/>
            <a:ext cx="3429000" cy="69532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739817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09.</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무결성을</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위한 제약조건</a:t>
            </a:r>
          </a:p>
        </p:txBody>
      </p:sp>
      <p:sp>
        <p:nvSpPr>
          <p:cNvPr id="3" name="직사각형 2"/>
          <p:cNvSpPr/>
          <p:nvPr/>
        </p:nvSpPr>
        <p:spPr>
          <a:xfrm>
            <a:off x="1187624" y="2051556"/>
            <a:ext cx="4814523" cy="369332"/>
          </a:xfrm>
          <a:prstGeom prst="rect">
            <a:avLst/>
          </a:prstGeom>
        </p:spPr>
        <p:txBody>
          <a:bodyPr wrap="none">
            <a:spAutoFit/>
          </a:bodyPr>
          <a:lstStyle/>
          <a:p>
            <a:r>
              <a:rPr lang="ko-KR" altLang="en-US" b="1" dirty="0"/>
              <a:t>데이터 구분을 위한 </a:t>
            </a:r>
            <a:r>
              <a:rPr lang="en-US" altLang="ko-KR" b="1" dirty="0"/>
              <a:t>PRIMARY KEY </a:t>
            </a:r>
            <a:r>
              <a:rPr lang="ko-KR" altLang="en-US" b="1" dirty="0"/>
              <a:t>제약조건</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06</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데이터 구분을 위한  </a:t>
            </a:r>
            <a:r>
              <a:rPr lang="en-US" altLang="ko-KR" sz="2400" dirty="0">
                <a:solidFill>
                  <a:schemeClr val="bg1"/>
                </a:solidFill>
                <a:latin typeface="Impact" panose="020B0806030902050204" pitchFamily="34" charset="0"/>
                <a:ea typeface="HY견고딕" panose="02030600000101010101" pitchFamily="18" charset="-127"/>
              </a:rPr>
              <a:t>PRIMARY KEY </a:t>
            </a:r>
            <a:endParaRPr lang="ko-KR" altLang="en-US" sz="2400" dirty="0">
              <a:solidFill>
                <a:schemeClr val="bg1"/>
              </a:solidFill>
              <a:latin typeface="Impact" panose="020B0806030902050204" pitchFamily="34" charset="0"/>
              <a:ea typeface="HY견고딕" panose="02030600000101010101" pitchFamily="18" charset="-127"/>
            </a:endParaRPr>
          </a:p>
        </p:txBody>
      </p:sp>
      <p:sp>
        <p:nvSpPr>
          <p:cNvPr id="7" name="직사각형 6"/>
          <p:cNvSpPr/>
          <p:nvPr/>
        </p:nvSpPr>
        <p:spPr>
          <a:xfrm>
            <a:off x="0" y="2492896"/>
            <a:ext cx="9144000" cy="646331"/>
          </a:xfrm>
          <a:prstGeom prst="rect">
            <a:avLst/>
          </a:prstGeom>
        </p:spPr>
        <p:txBody>
          <a:bodyPr wrap="square">
            <a:spAutoFit/>
          </a:bodyPr>
          <a:lstStyle/>
          <a:p>
            <a:r>
              <a:rPr lang="en-US" altLang="ko-KR" dirty="0"/>
              <a:t>UNIQUE </a:t>
            </a:r>
            <a:r>
              <a:rPr lang="ko-KR" altLang="en-US" dirty="0"/>
              <a:t>제약조건과 </a:t>
            </a:r>
            <a:r>
              <a:rPr lang="en-US" altLang="ko-KR" dirty="0"/>
              <a:t>NOT NULL </a:t>
            </a:r>
            <a:r>
              <a:rPr lang="ko-KR" altLang="en-US" dirty="0"/>
              <a:t>제약조건을 모두 갖고 있는 이러한 두 가지 제약조건을 모두 갖는 것이 기본 키</a:t>
            </a:r>
            <a:r>
              <a:rPr lang="en-US" altLang="ko-KR" dirty="0"/>
              <a:t>(PRIMARY KEY) </a:t>
            </a:r>
            <a:r>
              <a:rPr lang="ko-KR" altLang="en-US" dirty="0"/>
              <a:t>제약조건입니다</a:t>
            </a:r>
          </a:p>
        </p:txBody>
      </p:sp>
      <p:pic>
        <p:nvPicPr>
          <p:cNvPr id="9218" name="Picture 2"/>
          <p:cNvPicPr>
            <a:picLocks noChangeAspect="1" noChangeArrowheads="1"/>
          </p:cNvPicPr>
          <p:nvPr/>
        </p:nvPicPr>
        <p:blipFill>
          <a:blip r:embed="rId3" cstate="print"/>
          <a:srcRect/>
          <a:stretch>
            <a:fillRect/>
          </a:stretch>
        </p:blipFill>
        <p:spPr bwMode="auto">
          <a:xfrm>
            <a:off x="1187624" y="3356992"/>
            <a:ext cx="6153150" cy="1076325"/>
          </a:xfrm>
          <a:prstGeom prst="rect">
            <a:avLst/>
          </a:prstGeom>
          <a:noFill/>
          <a:ln w="9525">
            <a:noFill/>
            <a:miter lim="800000"/>
            <a:headEnd/>
            <a:tailEnd/>
          </a:ln>
        </p:spPr>
      </p:pic>
      <p:pic>
        <p:nvPicPr>
          <p:cNvPr id="9219" name="Picture 3"/>
          <p:cNvPicPr>
            <a:picLocks noChangeAspect="1" noChangeArrowheads="1"/>
          </p:cNvPicPr>
          <p:nvPr/>
        </p:nvPicPr>
        <p:blipFill>
          <a:blip r:embed="rId4" cstate="print"/>
          <a:srcRect/>
          <a:stretch>
            <a:fillRect/>
          </a:stretch>
        </p:blipFill>
        <p:spPr bwMode="auto">
          <a:xfrm>
            <a:off x="1278979" y="4404717"/>
            <a:ext cx="6029325" cy="7524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739817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09.</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무결성을</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위한 제약조건</a:t>
            </a:r>
          </a:p>
        </p:txBody>
      </p:sp>
      <p:sp>
        <p:nvSpPr>
          <p:cNvPr id="3" name="직사각형 2"/>
          <p:cNvSpPr/>
          <p:nvPr/>
        </p:nvSpPr>
        <p:spPr>
          <a:xfrm>
            <a:off x="1187624" y="2060848"/>
            <a:ext cx="4777270" cy="369332"/>
          </a:xfrm>
          <a:prstGeom prst="rect">
            <a:avLst/>
          </a:prstGeom>
        </p:spPr>
        <p:txBody>
          <a:bodyPr wrap="none">
            <a:spAutoFit/>
          </a:bodyPr>
          <a:lstStyle/>
          <a:p>
            <a:r>
              <a:rPr lang="ko-KR" altLang="en-US" b="1" dirty="0"/>
              <a:t>참조 </a:t>
            </a:r>
            <a:r>
              <a:rPr lang="ko-KR" altLang="en-US" b="1" dirty="0" err="1"/>
              <a:t>무결성을</a:t>
            </a:r>
            <a:r>
              <a:rPr lang="ko-KR" altLang="en-US" b="1" dirty="0"/>
              <a:t> 위한 </a:t>
            </a:r>
            <a:r>
              <a:rPr lang="en-US" altLang="ko-KR" b="1" dirty="0"/>
              <a:t>FOREIGN KEY </a:t>
            </a:r>
            <a:r>
              <a:rPr lang="ko-KR" altLang="en-US" b="1" dirty="0"/>
              <a:t>제약조건</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07</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참조 </a:t>
            </a:r>
            <a:r>
              <a:rPr lang="ko-KR" altLang="en-US" sz="2400" dirty="0" err="1">
                <a:solidFill>
                  <a:schemeClr val="bg1"/>
                </a:solidFill>
                <a:latin typeface="Impact" panose="020B0806030902050204" pitchFamily="34" charset="0"/>
                <a:ea typeface="HY견고딕" panose="02030600000101010101" pitchFamily="18" charset="-127"/>
              </a:rPr>
              <a:t>무결성을</a:t>
            </a:r>
            <a:r>
              <a:rPr lang="ko-KR" altLang="en-US" sz="2400" dirty="0">
                <a:solidFill>
                  <a:schemeClr val="bg1"/>
                </a:solidFill>
                <a:latin typeface="Impact" panose="020B0806030902050204" pitchFamily="34" charset="0"/>
                <a:ea typeface="HY견고딕" panose="02030600000101010101" pitchFamily="18" charset="-127"/>
              </a:rPr>
              <a:t> 위한 </a:t>
            </a:r>
            <a:r>
              <a:rPr lang="en-US" altLang="ko-KR" sz="2400" dirty="0">
                <a:solidFill>
                  <a:schemeClr val="bg1"/>
                </a:solidFill>
                <a:latin typeface="Impact" panose="020B0806030902050204" pitchFamily="34" charset="0"/>
                <a:ea typeface="HY견고딕" panose="02030600000101010101" pitchFamily="18" charset="-127"/>
              </a:rPr>
              <a:t>FOREIGN KEY</a:t>
            </a:r>
            <a:endParaRPr lang="ko-KR" altLang="en-US" sz="2400" dirty="0">
              <a:solidFill>
                <a:schemeClr val="bg1"/>
              </a:solidFill>
              <a:latin typeface="Impact" panose="020B0806030902050204" pitchFamily="34" charset="0"/>
              <a:ea typeface="HY견고딕" panose="02030600000101010101" pitchFamily="18" charset="-127"/>
            </a:endParaRPr>
          </a:p>
        </p:txBody>
      </p:sp>
      <p:pic>
        <p:nvPicPr>
          <p:cNvPr id="10242" name="Picture 2"/>
          <p:cNvPicPr>
            <a:picLocks noChangeAspect="1" noChangeArrowheads="1"/>
          </p:cNvPicPr>
          <p:nvPr/>
        </p:nvPicPr>
        <p:blipFill>
          <a:blip r:embed="rId3" cstate="print"/>
          <a:srcRect/>
          <a:stretch>
            <a:fillRect/>
          </a:stretch>
        </p:blipFill>
        <p:spPr bwMode="auto">
          <a:xfrm>
            <a:off x="1331640" y="3645024"/>
            <a:ext cx="6057900" cy="1685925"/>
          </a:xfrm>
          <a:prstGeom prst="rect">
            <a:avLst/>
          </a:prstGeom>
          <a:noFill/>
          <a:ln w="9525">
            <a:noFill/>
            <a:miter lim="800000"/>
            <a:headEnd/>
            <a:tailEnd/>
          </a:ln>
        </p:spPr>
      </p:pic>
      <p:sp>
        <p:nvSpPr>
          <p:cNvPr id="8" name="직사각형 7"/>
          <p:cNvSpPr/>
          <p:nvPr/>
        </p:nvSpPr>
        <p:spPr>
          <a:xfrm>
            <a:off x="216024" y="2420888"/>
            <a:ext cx="8892480" cy="923330"/>
          </a:xfrm>
          <a:prstGeom prst="rect">
            <a:avLst/>
          </a:prstGeom>
        </p:spPr>
        <p:txBody>
          <a:bodyPr wrap="square">
            <a:spAutoFit/>
          </a:bodyPr>
          <a:lstStyle/>
          <a:p>
            <a:r>
              <a:rPr lang="ko-KR" altLang="en-US" dirty="0"/>
              <a:t>외래 키</a:t>
            </a:r>
            <a:r>
              <a:rPr lang="en-US" altLang="ko-KR" dirty="0"/>
              <a:t>(FOREIGN KEY) </a:t>
            </a:r>
            <a:r>
              <a:rPr lang="ko-KR" altLang="en-US" dirty="0"/>
              <a:t>제약조건은 자식 테이블인 사원 테이블</a:t>
            </a:r>
            <a:r>
              <a:rPr lang="en-US" altLang="ko-KR" dirty="0"/>
              <a:t>(EMP)</a:t>
            </a:r>
            <a:r>
              <a:rPr lang="ko-KR" altLang="en-US" dirty="0"/>
              <a:t>의 부서번호</a:t>
            </a:r>
            <a:r>
              <a:rPr lang="en-US" altLang="ko-KR" dirty="0"/>
              <a:t>(DEPTNO) </a:t>
            </a:r>
            <a:r>
              <a:rPr lang="ko-KR" altLang="en-US" dirty="0" err="1"/>
              <a:t>컬럼에</a:t>
            </a:r>
            <a:r>
              <a:rPr lang="ko-KR" altLang="en-US" dirty="0"/>
              <a:t> 부모 테이블인 부서 테이블</a:t>
            </a:r>
            <a:r>
              <a:rPr lang="en-US" altLang="ko-KR" dirty="0"/>
              <a:t>(DEPT)</a:t>
            </a:r>
            <a:r>
              <a:rPr lang="ko-KR" altLang="en-US" dirty="0"/>
              <a:t>의 부서번호</a:t>
            </a:r>
            <a:r>
              <a:rPr lang="en-US" altLang="ko-KR" dirty="0"/>
              <a:t>(DEPTNO)</a:t>
            </a:r>
            <a:r>
              <a:rPr lang="ko-KR" altLang="en-US" dirty="0"/>
              <a:t>를 부모 키로 설정하는 것입니다</a:t>
            </a:r>
            <a:r>
              <a:rPr lang="en-US" altLang="ko-KR" dirty="0"/>
              <a:t>. </a:t>
            </a:r>
          </a:p>
        </p:txBody>
      </p:sp>
    </p:spTree>
    <p:extLst>
      <p:ext uri="{BB962C8B-B14F-4D97-AF65-F5344CB8AC3E}">
        <p14:creationId xmlns:p14="http://schemas.microsoft.com/office/powerpoint/2010/main" xmlns="" val="6205855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739817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09.</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무결성을</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위한 제약조건</a:t>
            </a:r>
          </a:p>
        </p:txBody>
      </p:sp>
      <p:sp>
        <p:nvSpPr>
          <p:cNvPr id="3" name="직사각형 2"/>
          <p:cNvSpPr/>
          <p:nvPr/>
        </p:nvSpPr>
        <p:spPr>
          <a:xfrm>
            <a:off x="899592" y="1052736"/>
            <a:ext cx="4777270" cy="369332"/>
          </a:xfrm>
          <a:prstGeom prst="rect">
            <a:avLst/>
          </a:prstGeom>
        </p:spPr>
        <p:txBody>
          <a:bodyPr wrap="none">
            <a:spAutoFit/>
          </a:bodyPr>
          <a:lstStyle/>
          <a:p>
            <a:r>
              <a:rPr lang="ko-KR" altLang="en-US" b="1" dirty="0"/>
              <a:t>참조 </a:t>
            </a:r>
            <a:r>
              <a:rPr lang="ko-KR" altLang="en-US" b="1" dirty="0" err="1"/>
              <a:t>무결성을</a:t>
            </a:r>
            <a:r>
              <a:rPr lang="ko-KR" altLang="en-US" b="1" dirty="0"/>
              <a:t> 위한 </a:t>
            </a:r>
            <a:r>
              <a:rPr lang="en-US" altLang="ko-KR" b="1" dirty="0"/>
              <a:t>FOREIGN KEY </a:t>
            </a:r>
            <a:r>
              <a:rPr lang="ko-KR" altLang="en-US" b="1" dirty="0"/>
              <a:t>제약조건</a:t>
            </a:r>
          </a:p>
        </p:txBody>
      </p:sp>
      <p:pic>
        <p:nvPicPr>
          <p:cNvPr id="11266" name="Picture 2"/>
          <p:cNvPicPr>
            <a:picLocks noChangeAspect="1" noChangeArrowheads="1"/>
          </p:cNvPicPr>
          <p:nvPr/>
        </p:nvPicPr>
        <p:blipFill>
          <a:blip r:embed="rId2" cstate="print"/>
          <a:srcRect/>
          <a:stretch>
            <a:fillRect/>
          </a:stretch>
        </p:blipFill>
        <p:spPr bwMode="auto">
          <a:xfrm>
            <a:off x="755576" y="1484784"/>
            <a:ext cx="7510790" cy="2550393"/>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827584" y="4221088"/>
            <a:ext cx="6086475" cy="23812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739817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09.</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무결성을</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위한 제약조건</a:t>
            </a:r>
          </a:p>
        </p:txBody>
      </p:sp>
      <p:sp>
        <p:nvSpPr>
          <p:cNvPr id="3" name="직사각형 2"/>
          <p:cNvSpPr/>
          <p:nvPr/>
        </p:nvSpPr>
        <p:spPr>
          <a:xfrm>
            <a:off x="971600" y="1988840"/>
            <a:ext cx="1936749" cy="369332"/>
          </a:xfrm>
          <a:prstGeom prst="rect">
            <a:avLst/>
          </a:prstGeom>
        </p:spPr>
        <p:txBody>
          <a:bodyPr wrap="none">
            <a:spAutoFit/>
          </a:bodyPr>
          <a:lstStyle/>
          <a:p>
            <a:r>
              <a:rPr lang="en-US" altLang="ko-KR" b="1" dirty="0"/>
              <a:t>CHECK </a:t>
            </a:r>
            <a:r>
              <a:rPr lang="ko-KR" altLang="en-US" b="1" dirty="0"/>
              <a:t>제약조건</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08</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en-US" altLang="ko-KR" sz="2400" dirty="0">
                <a:solidFill>
                  <a:schemeClr val="bg1"/>
                </a:solidFill>
                <a:latin typeface="Impact" panose="020B0806030902050204" pitchFamily="34" charset="0"/>
                <a:ea typeface="HY견고딕" panose="02030600000101010101" pitchFamily="18" charset="-127"/>
              </a:rPr>
              <a:t>CHECK </a:t>
            </a:r>
            <a:r>
              <a:rPr lang="ko-KR" altLang="en-US" sz="2400" dirty="0">
                <a:solidFill>
                  <a:schemeClr val="bg1"/>
                </a:solidFill>
                <a:latin typeface="Impact" panose="020B0806030902050204" pitchFamily="34" charset="0"/>
                <a:ea typeface="HY견고딕" panose="02030600000101010101" pitchFamily="18" charset="-127"/>
              </a:rPr>
              <a:t>제약조건</a:t>
            </a:r>
          </a:p>
        </p:txBody>
      </p:sp>
      <p:sp>
        <p:nvSpPr>
          <p:cNvPr id="7" name="직사각형 6"/>
          <p:cNvSpPr/>
          <p:nvPr/>
        </p:nvSpPr>
        <p:spPr>
          <a:xfrm>
            <a:off x="0" y="2348880"/>
            <a:ext cx="9144000" cy="923330"/>
          </a:xfrm>
          <a:prstGeom prst="rect">
            <a:avLst/>
          </a:prstGeom>
        </p:spPr>
        <p:txBody>
          <a:bodyPr wrap="square">
            <a:spAutoFit/>
          </a:bodyPr>
          <a:lstStyle/>
          <a:p>
            <a:r>
              <a:rPr lang="en-US" altLang="ko-KR" dirty="0"/>
              <a:t>CHECK </a:t>
            </a:r>
            <a:r>
              <a:rPr lang="ko-KR" altLang="en-US" dirty="0"/>
              <a:t>제약조건은 입력되는 값을 체크하여 설정된 값 이외의 값이 들어오면 오류 메시지와 함께 명령이 수행되지 못하게 하는 것입니다</a:t>
            </a:r>
            <a:r>
              <a:rPr lang="en-US" altLang="ko-KR" dirty="0"/>
              <a:t>. </a:t>
            </a:r>
            <a:r>
              <a:rPr lang="ko-KR" altLang="en-US" dirty="0"/>
              <a:t>조건으로 데이터의 값의 범위나 특정 패턴의 숫자나 문자 값을 설정할 수 있습니다</a:t>
            </a:r>
            <a:r>
              <a:rPr lang="en-US" altLang="ko-KR" dirty="0"/>
              <a:t>. </a:t>
            </a:r>
          </a:p>
        </p:txBody>
      </p:sp>
      <p:pic>
        <p:nvPicPr>
          <p:cNvPr id="12290" name="Picture 2"/>
          <p:cNvPicPr>
            <a:picLocks noChangeAspect="1" noChangeArrowheads="1"/>
          </p:cNvPicPr>
          <p:nvPr/>
        </p:nvPicPr>
        <p:blipFill>
          <a:blip r:embed="rId3" cstate="print"/>
          <a:srcRect/>
          <a:stretch>
            <a:fillRect/>
          </a:stretch>
        </p:blipFill>
        <p:spPr bwMode="auto">
          <a:xfrm>
            <a:off x="683568" y="3429000"/>
            <a:ext cx="8004638" cy="2952328"/>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739817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09.</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무결성을</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위한 제약조건</a:t>
            </a:r>
          </a:p>
        </p:txBody>
      </p:sp>
      <p:sp>
        <p:nvSpPr>
          <p:cNvPr id="3" name="직사각형 2"/>
          <p:cNvSpPr/>
          <p:nvPr/>
        </p:nvSpPr>
        <p:spPr>
          <a:xfrm>
            <a:off x="899592" y="1052736"/>
            <a:ext cx="1936749" cy="369332"/>
          </a:xfrm>
          <a:prstGeom prst="rect">
            <a:avLst/>
          </a:prstGeom>
        </p:spPr>
        <p:txBody>
          <a:bodyPr wrap="none">
            <a:spAutoFit/>
          </a:bodyPr>
          <a:lstStyle/>
          <a:p>
            <a:r>
              <a:rPr lang="en-US" altLang="ko-KR" b="1" dirty="0"/>
              <a:t>CHECK </a:t>
            </a:r>
            <a:r>
              <a:rPr lang="ko-KR" altLang="en-US" b="1" dirty="0"/>
              <a:t>제약조건</a:t>
            </a:r>
          </a:p>
        </p:txBody>
      </p:sp>
      <p:pic>
        <p:nvPicPr>
          <p:cNvPr id="13314" name="Picture 2"/>
          <p:cNvPicPr>
            <a:picLocks noChangeAspect="1" noChangeArrowheads="1"/>
          </p:cNvPicPr>
          <p:nvPr/>
        </p:nvPicPr>
        <p:blipFill>
          <a:blip r:embed="rId2" cstate="print"/>
          <a:srcRect/>
          <a:stretch>
            <a:fillRect/>
          </a:stretch>
        </p:blipFill>
        <p:spPr bwMode="auto">
          <a:xfrm>
            <a:off x="971600" y="1484784"/>
            <a:ext cx="7455301" cy="4526433"/>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739817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09.</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무결성을</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위한 제약조건</a:t>
            </a:r>
          </a:p>
        </p:txBody>
      </p:sp>
      <p:sp>
        <p:nvSpPr>
          <p:cNvPr id="3" name="직사각형 2"/>
          <p:cNvSpPr/>
          <p:nvPr/>
        </p:nvSpPr>
        <p:spPr>
          <a:xfrm>
            <a:off x="971600" y="1988840"/>
            <a:ext cx="2157385" cy="369332"/>
          </a:xfrm>
          <a:prstGeom prst="rect">
            <a:avLst/>
          </a:prstGeom>
        </p:spPr>
        <p:txBody>
          <a:bodyPr wrap="none">
            <a:spAutoFit/>
          </a:bodyPr>
          <a:lstStyle/>
          <a:p>
            <a:r>
              <a:rPr lang="en-US" altLang="ko-KR" b="1" dirty="0"/>
              <a:t>DEFAULT </a:t>
            </a:r>
            <a:r>
              <a:rPr lang="ko-KR" altLang="en-US" b="1" dirty="0"/>
              <a:t>제약조건</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09</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en-US" altLang="ko-KR" sz="2400" dirty="0">
                <a:solidFill>
                  <a:schemeClr val="bg1"/>
                </a:solidFill>
                <a:latin typeface="Impact" panose="020B0806030902050204" pitchFamily="34" charset="0"/>
                <a:ea typeface="HY견고딕" panose="02030600000101010101" pitchFamily="18" charset="-127"/>
              </a:rPr>
              <a:t>DEFAULT </a:t>
            </a:r>
            <a:r>
              <a:rPr lang="ko-KR" altLang="en-US" sz="2400" dirty="0">
                <a:solidFill>
                  <a:schemeClr val="bg1"/>
                </a:solidFill>
                <a:latin typeface="Impact" panose="020B0806030902050204" pitchFamily="34" charset="0"/>
                <a:ea typeface="HY견고딕" panose="02030600000101010101" pitchFamily="18" charset="-127"/>
              </a:rPr>
              <a:t>제약조건</a:t>
            </a:r>
          </a:p>
        </p:txBody>
      </p:sp>
      <p:sp>
        <p:nvSpPr>
          <p:cNvPr id="7" name="직사각형 6"/>
          <p:cNvSpPr/>
          <p:nvPr/>
        </p:nvSpPr>
        <p:spPr>
          <a:xfrm>
            <a:off x="0" y="2348880"/>
            <a:ext cx="9144000" cy="923330"/>
          </a:xfrm>
          <a:prstGeom prst="rect">
            <a:avLst/>
          </a:prstGeom>
        </p:spPr>
        <p:txBody>
          <a:bodyPr wrap="square">
            <a:spAutoFit/>
          </a:bodyPr>
          <a:lstStyle/>
          <a:p>
            <a:r>
              <a:rPr lang="ko-KR" altLang="en-US" dirty="0"/>
              <a:t>디폴트는 아무런 값을 입력 하지 않았을 때 디폴트로 값이 입력이 </a:t>
            </a:r>
            <a:r>
              <a:rPr lang="ko-KR" altLang="en-US" dirty="0" err="1"/>
              <a:t>되도록하고</a:t>
            </a:r>
            <a:r>
              <a:rPr lang="ko-KR" altLang="en-US" dirty="0"/>
              <a:t> 싶을 때 사용합니다</a:t>
            </a:r>
            <a:r>
              <a:rPr lang="en-US" altLang="ko-KR" dirty="0"/>
              <a:t>. </a:t>
            </a:r>
            <a:r>
              <a:rPr lang="ko-KR" altLang="en-US" dirty="0"/>
              <a:t>예를 들어 </a:t>
            </a:r>
            <a:r>
              <a:rPr lang="ko-KR" altLang="en-US" dirty="0" err="1"/>
              <a:t>지역명</a:t>
            </a:r>
            <a:r>
              <a:rPr lang="en-US" altLang="ko-KR" dirty="0"/>
              <a:t>(LOC)</a:t>
            </a:r>
            <a:r>
              <a:rPr lang="ko-KR" altLang="en-US" dirty="0"/>
              <a:t>라는 컬럼에 아무런 값도 입력 </a:t>
            </a:r>
            <a:r>
              <a:rPr lang="ko-KR" altLang="en-US" dirty="0" err="1"/>
              <a:t>안했을</a:t>
            </a:r>
            <a:r>
              <a:rPr lang="ko-KR" altLang="en-US" dirty="0"/>
              <a:t> 때 디폴트의 값인 </a:t>
            </a:r>
            <a:r>
              <a:rPr lang="en-US" altLang="ko-KR" dirty="0"/>
              <a:t>'SEOUL'</a:t>
            </a:r>
            <a:r>
              <a:rPr lang="ko-KR" altLang="en-US" dirty="0"/>
              <a:t>이 들어가도록 하고 싶을 경우 디폴트 제약조건을 지정합니다</a:t>
            </a:r>
            <a:r>
              <a:rPr lang="en-US" altLang="ko-KR" dirty="0"/>
              <a:t>.</a:t>
            </a:r>
          </a:p>
        </p:txBody>
      </p:sp>
      <p:pic>
        <p:nvPicPr>
          <p:cNvPr id="14338" name="Picture 2"/>
          <p:cNvPicPr>
            <a:picLocks noChangeAspect="1" noChangeArrowheads="1"/>
          </p:cNvPicPr>
          <p:nvPr/>
        </p:nvPicPr>
        <p:blipFill>
          <a:blip r:embed="rId3" cstate="print"/>
          <a:srcRect/>
          <a:stretch>
            <a:fillRect/>
          </a:stretch>
        </p:blipFill>
        <p:spPr bwMode="auto">
          <a:xfrm>
            <a:off x="467544" y="3429000"/>
            <a:ext cx="8126255" cy="180020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739817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09.</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무결성을</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위한 제약조건</a:t>
            </a:r>
          </a:p>
        </p:txBody>
      </p:sp>
      <p:sp>
        <p:nvSpPr>
          <p:cNvPr id="3" name="직사각형 2"/>
          <p:cNvSpPr/>
          <p:nvPr/>
        </p:nvSpPr>
        <p:spPr>
          <a:xfrm>
            <a:off x="971600" y="1988840"/>
            <a:ext cx="4435830" cy="369332"/>
          </a:xfrm>
          <a:prstGeom prst="rect">
            <a:avLst/>
          </a:prstGeom>
        </p:spPr>
        <p:txBody>
          <a:bodyPr wrap="none">
            <a:spAutoFit/>
          </a:bodyPr>
          <a:lstStyle/>
          <a:p>
            <a:r>
              <a:rPr lang="ko-KR" altLang="en-US" b="1" dirty="0"/>
              <a:t>테이블 레벨 방식으로 제약조건 지정하기</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10</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테이블 레벨 방식의 제약조건</a:t>
            </a:r>
          </a:p>
        </p:txBody>
      </p:sp>
      <p:sp>
        <p:nvSpPr>
          <p:cNvPr id="7" name="직사각형 6"/>
          <p:cNvSpPr/>
          <p:nvPr/>
        </p:nvSpPr>
        <p:spPr>
          <a:xfrm>
            <a:off x="0" y="2348880"/>
            <a:ext cx="9144000" cy="646331"/>
          </a:xfrm>
          <a:prstGeom prst="rect">
            <a:avLst/>
          </a:prstGeom>
        </p:spPr>
        <p:txBody>
          <a:bodyPr wrap="square">
            <a:spAutoFit/>
          </a:bodyPr>
          <a:lstStyle/>
          <a:p>
            <a:r>
              <a:rPr lang="ko-KR" altLang="en-US" dirty="0"/>
              <a:t>테이블 레벨의 제약조건 지정은 </a:t>
            </a:r>
            <a:r>
              <a:rPr lang="ko-KR" altLang="en-US" dirty="0" err="1"/>
              <a:t>컬럼을</a:t>
            </a:r>
            <a:r>
              <a:rPr lang="ko-KR" altLang="en-US" dirty="0"/>
              <a:t> 모두 정의하고 나서 테이블 정의를 마무리 짓기 전에 따로 생성된 </a:t>
            </a:r>
            <a:r>
              <a:rPr lang="ko-KR" altLang="en-US" dirty="0" err="1"/>
              <a:t>컬럼들에</a:t>
            </a:r>
            <a:r>
              <a:rPr lang="ko-KR" altLang="en-US" dirty="0"/>
              <a:t> 대한 제약조건을 한꺼번에 지정하는 것입니다</a:t>
            </a:r>
            <a:r>
              <a:rPr lang="en-US" altLang="ko-KR" dirty="0"/>
              <a:t>. </a:t>
            </a:r>
          </a:p>
        </p:txBody>
      </p:sp>
      <p:pic>
        <p:nvPicPr>
          <p:cNvPr id="15362" name="Picture 2"/>
          <p:cNvPicPr>
            <a:picLocks noChangeAspect="1" noChangeArrowheads="1"/>
          </p:cNvPicPr>
          <p:nvPr/>
        </p:nvPicPr>
        <p:blipFill>
          <a:blip r:embed="rId3" cstate="print"/>
          <a:srcRect/>
          <a:stretch>
            <a:fillRect/>
          </a:stretch>
        </p:blipFill>
        <p:spPr bwMode="auto">
          <a:xfrm>
            <a:off x="971600" y="3048858"/>
            <a:ext cx="5544616" cy="3809142"/>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739817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09.</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무결성을</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위한 제약조건</a:t>
            </a:r>
          </a:p>
        </p:txBody>
      </p:sp>
      <p:sp>
        <p:nvSpPr>
          <p:cNvPr id="3" name="직사각형 2"/>
          <p:cNvSpPr/>
          <p:nvPr/>
        </p:nvSpPr>
        <p:spPr>
          <a:xfrm>
            <a:off x="899592" y="1052736"/>
            <a:ext cx="4435830" cy="369332"/>
          </a:xfrm>
          <a:prstGeom prst="rect">
            <a:avLst/>
          </a:prstGeom>
        </p:spPr>
        <p:txBody>
          <a:bodyPr wrap="none">
            <a:spAutoFit/>
          </a:bodyPr>
          <a:lstStyle/>
          <a:p>
            <a:r>
              <a:rPr lang="ko-KR" altLang="en-US" b="1" dirty="0"/>
              <a:t>테이블 레벨 방식으로 제약조건 지정하기</a:t>
            </a:r>
          </a:p>
        </p:txBody>
      </p:sp>
      <p:pic>
        <p:nvPicPr>
          <p:cNvPr id="16386" name="Picture 2"/>
          <p:cNvPicPr>
            <a:picLocks noChangeAspect="1" noChangeArrowheads="1"/>
          </p:cNvPicPr>
          <p:nvPr/>
        </p:nvPicPr>
        <p:blipFill>
          <a:blip r:embed="rId2" cstate="print"/>
          <a:srcRect/>
          <a:stretch>
            <a:fillRect/>
          </a:stretch>
        </p:blipFill>
        <p:spPr bwMode="auto">
          <a:xfrm>
            <a:off x="899592" y="1556792"/>
            <a:ext cx="6096000" cy="1438275"/>
          </a:xfrm>
          <a:prstGeom prst="rect">
            <a:avLst/>
          </a:prstGeom>
          <a:noFill/>
          <a:ln w="9525">
            <a:noFill/>
            <a:miter lim="800000"/>
            <a:headEnd/>
            <a:tailEnd/>
          </a:ln>
        </p:spPr>
      </p:pic>
      <p:pic>
        <p:nvPicPr>
          <p:cNvPr id="16387" name="Picture 3"/>
          <p:cNvPicPr>
            <a:picLocks noChangeAspect="1" noChangeArrowheads="1"/>
          </p:cNvPicPr>
          <p:nvPr/>
        </p:nvPicPr>
        <p:blipFill>
          <a:blip r:embed="rId3" cstate="print"/>
          <a:srcRect/>
          <a:stretch>
            <a:fillRect/>
          </a:stretch>
        </p:blipFill>
        <p:spPr bwMode="auto">
          <a:xfrm>
            <a:off x="827584" y="2977505"/>
            <a:ext cx="6124575" cy="1171575"/>
          </a:xfrm>
          <a:prstGeom prst="rect">
            <a:avLst/>
          </a:prstGeom>
          <a:noFill/>
          <a:ln w="9525">
            <a:noFill/>
            <a:miter lim="800000"/>
            <a:headEnd/>
            <a:tailEnd/>
          </a:ln>
        </p:spPr>
      </p:pic>
      <p:pic>
        <p:nvPicPr>
          <p:cNvPr id="16388" name="Picture 4"/>
          <p:cNvPicPr>
            <a:picLocks noChangeAspect="1" noChangeArrowheads="1"/>
          </p:cNvPicPr>
          <p:nvPr/>
        </p:nvPicPr>
        <p:blipFill>
          <a:blip r:embed="rId4" cstate="print"/>
          <a:srcRect/>
          <a:stretch>
            <a:fillRect/>
          </a:stretch>
        </p:blipFill>
        <p:spPr bwMode="auto">
          <a:xfrm>
            <a:off x="899592" y="4221088"/>
            <a:ext cx="6105525" cy="244792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93596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데이터베이스 개념</a:t>
            </a:r>
          </a:p>
        </p:txBody>
      </p:sp>
      <p:sp>
        <p:nvSpPr>
          <p:cNvPr id="3" name="직사각형 2"/>
          <p:cNvSpPr/>
          <p:nvPr/>
        </p:nvSpPr>
        <p:spPr>
          <a:xfrm>
            <a:off x="571472" y="1142984"/>
            <a:ext cx="6357966" cy="369332"/>
          </a:xfrm>
          <a:prstGeom prst="rect">
            <a:avLst/>
          </a:prstGeom>
        </p:spPr>
        <p:txBody>
          <a:bodyPr wrap="square">
            <a:spAutoFit/>
          </a:bodyPr>
          <a:lstStyle/>
          <a:p>
            <a:r>
              <a:rPr lang="en-US" altLang="ko-KR" dirty="0"/>
              <a:t>5. </a:t>
            </a:r>
            <a:r>
              <a:rPr lang="ko-KR" altLang="en-US" dirty="0"/>
              <a:t>다음은 </a:t>
            </a:r>
            <a:r>
              <a:rPr lang="en-US" altLang="ko-KR" dirty="0"/>
              <a:t>4 </a:t>
            </a:r>
            <a:r>
              <a:rPr lang="ko-KR" altLang="en-US" dirty="0"/>
              <a:t>단계로 </a:t>
            </a:r>
            <a:r>
              <a:rPr lang="en-US" altLang="ko-KR" b="1" dirty="0"/>
              <a:t>[</a:t>
            </a:r>
            <a:r>
              <a:rPr lang="ko-KR" altLang="en-US" b="1" dirty="0"/>
              <a:t>시스템 클래스</a:t>
            </a:r>
            <a:r>
              <a:rPr lang="en-US" altLang="ko-KR" b="1" dirty="0"/>
              <a:t>]</a:t>
            </a:r>
            <a:r>
              <a:rPr lang="ko-KR" altLang="en-US" dirty="0"/>
              <a:t>를 위한 단계입니다</a:t>
            </a:r>
            <a:r>
              <a:rPr lang="en-US" altLang="ko-KR" dirty="0"/>
              <a:t>.</a:t>
            </a:r>
          </a:p>
        </p:txBody>
      </p:sp>
      <p:sp>
        <p:nvSpPr>
          <p:cNvPr id="4505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p>
        </p:txBody>
      </p:sp>
      <p:pic>
        <p:nvPicPr>
          <p:cNvPr id="45057" name="_x132917584" descr="EMB000020f03594"/>
          <p:cNvPicPr>
            <a:picLocks noChangeAspect="1" noChangeArrowheads="1"/>
          </p:cNvPicPr>
          <p:nvPr/>
        </p:nvPicPr>
        <p:blipFill>
          <a:blip r:embed="rId2" cstate="print"/>
          <a:srcRect/>
          <a:stretch>
            <a:fillRect/>
          </a:stretch>
        </p:blipFill>
        <p:spPr bwMode="auto">
          <a:xfrm>
            <a:off x="857224" y="1571612"/>
            <a:ext cx="6572296" cy="4929222"/>
          </a:xfrm>
          <a:prstGeom prst="rect">
            <a:avLst/>
          </a:prstGeom>
          <a:noFill/>
        </p:spPr>
      </p:pic>
    </p:spTree>
    <p:extLst>
      <p:ext uri="{BB962C8B-B14F-4D97-AF65-F5344CB8AC3E}">
        <p14:creationId xmlns:p14="http://schemas.microsoft.com/office/powerpoint/2010/main" xmlns="" val="6205855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739817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09.</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무결성을</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위한 제약조건</a:t>
            </a:r>
          </a:p>
        </p:txBody>
      </p:sp>
      <p:sp>
        <p:nvSpPr>
          <p:cNvPr id="3" name="직사각형 2"/>
          <p:cNvSpPr/>
          <p:nvPr/>
        </p:nvSpPr>
        <p:spPr>
          <a:xfrm>
            <a:off x="899592" y="1052736"/>
            <a:ext cx="4435830" cy="369332"/>
          </a:xfrm>
          <a:prstGeom prst="rect">
            <a:avLst/>
          </a:prstGeom>
        </p:spPr>
        <p:txBody>
          <a:bodyPr wrap="none">
            <a:spAutoFit/>
          </a:bodyPr>
          <a:lstStyle/>
          <a:p>
            <a:r>
              <a:rPr lang="ko-KR" altLang="en-US" b="1" dirty="0"/>
              <a:t>테이블 레벨 방식으로 제약조건 지정하기</a:t>
            </a:r>
          </a:p>
        </p:txBody>
      </p:sp>
      <p:pic>
        <p:nvPicPr>
          <p:cNvPr id="17410" name="Picture 2"/>
          <p:cNvPicPr>
            <a:picLocks noChangeAspect="1" noChangeArrowheads="1"/>
          </p:cNvPicPr>
          <p:nvPr/>
        </p:nvPicPr>
        <p:blipFill>
          <a:blip r:embed="rId2" cstate="print"/>
          <a:srcRect/>
          <a:stretch>
            <a:fillRect/>
          </a:stretch>
        </p:blipFill>
        <p:spPr bwMode="auto">
          <a:xfrm>
            <a:off x="971600" y="1484784"/>
            <a:ext cx="6029325" cy="1581150"/>
          </a:xfrm>
          <a:prstGeom prst="rect">
            <a:avLst/>
          </a:prstGeom>
          <a:noFill/>
          <a:ln w="9525">
            <a:noFill/>
            <a:miter lim="800000"/>
            <a:headEnd/>
            <a:tailEnd/>
          </a:ln>
        </p:spPr>
      </p:pic>
      <p:pic>
        <p:nvPicPr>
          <p:cNvPr id="17411" name="Picture 3"/>
          <p:cNvPicPr>
            <a:picLocks noChangeAspect="1" noChangeArrowheads="1"/>
          </p:cNvPicPr>
          <p:nvPr/>
        </p:nvPicPr>
        <p:blipFill>
          <a:blip r:embed="rId3" cstate="print"/>
          <a:srcRect/>
          <a:stretch>
            <a:fillRect/>
          </a:stretch>
        </p:blipFill>
        <p:spPr bwMode="auto">
          <a:xfrm>
            <a:off x="971600" y="3068960"/>
            <a:ext cx="6029325" cy="714375"/>
          </a:xfrm>
          <a:prstGeom prst="rect">
            <a:avLst/>
          </a:prstGeom>
          <a:noFill/>
          <a:ln w="9525">
            <a:noFill/>
            <a:miter lim="800000"/>
            <a:headEnd/>
            <a:tailEnd/>
          </a:ln>
        </p:spPr>
      </p:pic>
      <p:pic>
        <p:nvPicPr>
          <p:cNvPr id="17412" name="Picture 4"/>
          <p:cNvPicPr>
            <a:picLocks noChangeAspect="1" noChangeArrowheads="1"/>
          </p:cNvPicPr>
          <p:nvPr/>
        </p:nvPicPr>
        <p:blipFill>
          <a:blip r:embed="rId4" cstate="print"/>
          <a:srcRect/>
          <a:stretch>
            <a:fillRect/>
          </a:stretch>
        </p:blipFill>
        <p:spPr bwMode="auto">
          <a:xfrm>
            <a:off x="899592" y="3933056"/>
            <a:ext cx="5819775" cy="24955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739817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09.</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무결성을</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위한 제약조건</a:t>
            </a:r>
          </a:p>
        </p:txBody>
      </p:sp>
      <p:sp>
        <p:nvSpPr>
          <p:cNvPr id="3" name="직사각형 2"/>
          <p:cNvSpPr/>
          <p:nvPr/>
        </p:nvSpPr>
        <p:spPr>
          <a:xfrm>
            <a:off x="971600" y="1988840"/>
            <a:ext cx="2113079" cy="369332"/>
          </a:xfrm>
          <a:prstGeom prst="rect">
            <a:avLst/>
          </a:prstGeom>
        </p:spPr>
        <p:txBody>
          <a:bodyPr wrap="none">
            <a:spAutoFit/>
          </a:bodyPr>
          <a:lstStyle/>
          <a:p>
            <a:r>
              <a:rPr lang="ko-KR" altLang="en-US" b="1" dirty="0"/>
              <a:t>제약조건 변경하기</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11</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제약조건 변경하기</a:t>
            </a:r>
          </a:p>
        </p:txBody>
      </p:sp>
      <p:sp>
        <p:nvSpPr>
          <p:cNvPr id="7" name="직사각형 6"/>
          <p:cNvSpPr/>
          <p:nvPr/>
        </p:nvSpPr>
        <p:spPr>
          <a:xfrm>
            <a:off x="0" y="2348880"/>
            <a:ext cx="9144000" cy="646331"/>
          </a:xfrm>
          <a:prstGeom prst="rect">
            <a:avLst/>
          </a:prstGeom>
        </p:spPr>
        <p:txBody>
          <a:bodyPr wrap="square">
            <a:spAutoFit/>
          </a:bodyPr>
          <a:lstStyle/>
          <a:p>
            <a:r>
              <a:rPr lang="ko-KR" altLang="en-US" dirty="0"/>
              <a:t>이미 존재하는 테이블에 제약조건을 추가하거나 삭제하고 변경하려면 어떻게 해야 할까요</a:t>
            </a:r>
            <a:r>
              <a:rPr lang="en-US" altLang="ko-KR" dirty="0"/>
              <a:t>? ALTER TABLE </a:t>
            </a:r>
            <a:r>
              <a:rPr lang="ko-KR" altLang="en-US" dirty="0"/>
              <a:t>문을 이용해야 합니다</a:t>
            </a:r>
            <a:r>
              <a:rPr lang="en-US" altLang="ko-KR" dirty="0"/>
              <a:t>.</a:t>
            </a:r>
          </a:p>
        </p:txBody>
      </p:sp>
      <p:pic>
        <p:nvPicPr>
          <p:cNvPr id="18434" name="Picture 2"/>
          <p:cNvPicPr>
            <a:picLocks noChangeAspect="1" noChangeArrowheads="1"/>
          </p:cNvPicPr>
          <p:nvPr/>
        </p:nvPicPr>
        <p:blipFill>
          <a:blip r:embed="rId3" cstate="print"/>
          <a:srcRect/>
          <a:stretch>
            <a:fillRect/>
          </a:stretch>
        </p:blipFill>
        <p:spPr bwMode="auto">
          <a:xfrm>
            <a:off x="971600" y="3068960"/>
            <a:ext cx="5753100" cy="819150"/>
          </a:xfrm>
          <a:prstGeom prst="rect">
            <a:avLst/>
          </a:prstGeom>
          <a:noFill/>
          <a:ln w="9525">
            <a:noFill/>
            <a:miter lim="800000"/>
            <a:headEnd/>
            <a:tailEnd/>
          </a:ln>
        </p:spPr>
      </p:pic>
      <p:pic>
        <p:nvPicPr>
          <p:cNvPr id="18435" name="Picture 3"/>
          <p:cNvPicPr>
            <a:picLocks noChangeAspect="1" noChangeArrowheads="1"/>
          </p:cNvPicPr>
          <p:nvPr/>
        </p:nvPicPr>
        <p:blipFill>
          <a:blip r:embed="rId4" cstate="print"/>
          <a:srcRect/>
          <a:stretch>
            <a:fillRect/>
          </a:stretch>
        </p:blipFill>
        <p:spPr bwMode="auto">
          <a:xfrm>
            <a:off x="971600" y="3933056"/>
            <a:ext cx="6210300" cy="885825"/>
          </a:xfrm>
          <a:prstGeom prst="rect">
            <a:avLst/>
          </a:prstGeom>
          <a:noFill/>
          <a:ln w="9525">
            <a:noFill/>
            <a:miter lim="800000"/>
            <a:headEnd/>
            <a:tailEnd/>
          </a:ln>
        </p:spPr>
      </p:pic>
      <p:pic>
        <p:nvPicPr>
          <p:cNvPr id="18436" name="Picture 4"/>
          <p:cNvPicPr>
            <a:picLocks noChangeAspect="1" noChangeArrowheads="1"/>
          </p:cNvPicPr>
          <p:nvPr/>
        </p:nvPicPr>
        <p:blipFill>
          <a:blip r:embed="rId5" cstate="print"/>
          <a:srcRect/>
          <a:stretch>
            <a:fillRect/>
          </a:stretch>
        </p:blipFill>
        <p:spPr bwMode="auto">
          <a:xfrm>
            <a:off x="971600" y="4869160"/>
            <a:ext cx="6115050" cy="103822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739817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09.</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무결성을</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위한 제약조건</a:t>
            </a:r>
          </a:p>
        </p:txBody>
      </p:sp>
      <p:sp>
        <p:nvSpPr>
          <p:cNvPr id="3" name="직사각형 2"/>
          <p:cNvSpPr/>
          <p:nvPr/>
        </p:nvSpPr>
        <p:spPr>
          <a:xfrm>
            <a:off x="899592" y="1052736"/>
            <a:ext cx="4574907" cy="369332"/>
          </a:xfrm>
          <a:prstGeom prst="rect">
            <a:avLst/>
          </a:prstGeom>
        </p:spPr>
        <p:txBody>
          <a:bodyPr wrap="none">
            <a:spAutoFit/>
          </a:bodyPr>
          <a:lstStyle/>
          <a:p>
            <a:r>
              <a:rPr lang="en-US" altLang="ko-KR" b="1" dirty="0"/>
              <a:t>MODIFY</a:t>
            </a:r>
            <a:r>
              <a:rPr lang="ko-KR" altLang="en-US" b="1" dirty="0"/>
              <a:t>로 </a:t>
            </a:r>
            <a:r>
              <a:rPr lang="en-US" altLang="ko-KR" b="1" dirty="0"/>
              <a:t>NOT NULL </a:t>
            </a:r>
            <a:r>
              <a:rPr lang="ko-KR" altLang="en-US" b="1" dirty="0"/>
              <a:t>제약조건 추가하기</a:t>
            </a:r>
          </a:p>
        </p:txBody>
      </p:sp>
      <p:pic>
        <p:nvPicPr>
          <p:cNvPr id="19458" name="Picture 2"/>
          <p:cNvPicPr>
            <a:picLocks noChangeAspect="1" noChangeArrowheads="1"/>
          </p:cNvPicPr>
          <p:nvPr/>
        </p:nvPicPr>
        <p:blipFill>
          <a:blip r:embed="rId2" cstate="print"/>
          <a:srcRect/>
          <a:stretch>
            <a:fillRect/>
          </a:stretch>
        </p:blipFill>
        <p:spPr bwMode="auto">
          <a:xfrm>
            <a:off x="1115616" y="1484784"/>
            <a:ext cx="6153150" cy="828675"/>
          </a:xfrm>
          <a:prstGeom prst="rect">
            <a:avLst/>
          </a:prstGeom>
          <a:noFill/>
          <a:ln w="9525">
            <a:noFill/>
            <a:miter lim="800000"/>
            <a:headEnd/>
            <a:tailEnd/>
          </a:ln>
        </p:spPr>
      </p:pic>
      <p:pic>
        <p:nvPicPr>
          <p:cNvPr id="19459" name="Picture 3"/>
          <p:cNvPicPr>
            <a:picLocks noChangeAspect="1" noChangeArrowheads="1"/>
          </p:cNvPicPr>
          <p:nvPr/>
        </p:nvPicPr>
        <p:blipFill>
          <a:blip r:embed="rId3" cstate="print"/>
          <a:srcRect/>
          <a:stretch>
            <a:fillRect/>
          </a:stretch>
        </p:blipFill>
        <p:spPr bwMode="auto">
          <a:xfrm>
            <a:off x="1043608" y="2492896"/>
            <a:ext cx="6191250" cy="31527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739817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09.</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무결성을</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위한 제약조건</a:t>
            </a:r>
          </a:p>
        </p:txBody>
      </p:sp>
      <p:sp>
        <p:nvSpPr>
          <p:cNvPr id="3" name="직사각형 2"/>
          <p:cNvSpPr/>
          <p:nvPr/>
        </p:nvSpPr>
        <p:spPr>
          <a:xfrm>
            <a:off x="899592" y="1052736"/>
            <a:ext cx="2113079" cy="369332"/>
          </a:xfrm>
          <a:prstGeom prst="rect">
            <a:avLst/>
          </a:prstGeom>
        </p:spPr>
        <p:txBody>
          <a:bodyPr wrap="none">
            <a:spAutoFit/>
          </a:bodyPr>
          <a:lstStyle/>
          <a:p>
            <a:r>
              <a:rPr lang="ko-KR" altLang="en-US" b="1" dirty="0"/>
              <a:t>제약조건 제거하기</a:t>
            </a:r>
          </a:p>
        </p:txBody>
      </p:sp>
      <p:sp>
        <p:nvSpPr>
          <p:cNvPr id="4" name="직사각형 3"/>
          <p:cNvSpPr/>
          <p:nvPr/>
        </p:nvSpPr>
        <p:spPr>
          <a:xfrm>
            <a:off x="0" y="1412776"/>
            <a:ext cx="8892480" cy="646331"/>
          </a:xfrm>
          <a:prstGeom prst="rect">
            <a:avLst/>
          </a:prstGeom>
        </p:spPr>
        <p:txBody>
          <a:bodyPr wrap="square">
            <a:spAutoFit/>
          </a:bodyPr>
          <a:lstStyle/>
          <a:p>
            <a:r>
              <a:rPr lang="ko-KR" altLang="en-US" dirty="0"/>
              <a:t>제약조건을 제거하기 위해서 </a:t>
            </a:r>
            <a:r>
              <a:rPr lang="en-US" altLang="ko-KR" dirty="0"/>
              <a:t>DROP CONSTRAINT </a:t>
            </a:r>
            <a:r>
              <a:rPr lang="ko-KR" altLang="en-US" dirty="0"/>
              <a:t>다음에 제거하고자 하는 제약조건 명을 명시해야 합니다</a:t>
            </a:r>
            <a:r>
              <a:rPr lang="en-US" altLang="ko-KR" dirty="0"/>
              <a:t>. </a:t>
            </a:r>
            <a:r>
              <a:rPr lang="ko-KR" altLang="en-US" dirty="0"/>
              <a:t>다음은 제약조건을 제거하기 위한 형식입니다</a:t>
            </a:r>
            <a:r>
              <a:rPr lang="en-US" altLang="ko-KR" dirty="0"/>
              <a:t>. </a:t>
            </a:r>
          </a:p>
        </p:txBody>
      </p:sp>
      <p:pic>
        <p:nvPicPr>
          <p:cNvPr id="20482" name="Picture 2"/>
          <p:cNvPicPr>
            <a:picLocks noChangeAspect="1" noChangeArrowheads="1"/>
          </p:cNvPicPr>
          <p:nvPr/>
        </p:nvPicPr>
        <p:blipFill>
          <a:blip r:embed="rId2" cstate="print"/>
          <a:srcRect/>
          <a:stretch>
            <a:fillRect/>
          </a:stretch>
        </p:blipFill>
        <p:spPr bwMode="auto">
          <a:xfrm>
            <a:off x="1043608" y="2132856"/>
            <a:ext cx="6553200" cy="752475"/>
          </a:xfrm>
          <a:prstGeom prst="rect">
            <a:avLst/>
          </a:prstGeom>
          <a:noFill/>
          <a:ln w="9525">
            <a:noFill/>
            <a:miter lim="800000"/>
            <a:headEnd/>
            <a:tailEnd/>
          </a:ln>
        </p:spPr>
      </p:pic>
      <p:pic>
        <p:nvPicPr>
          <p:cNvPr id="20483" name="Picture 3"/>
          <p:cNvPicPr>
            <a:picLocks noChangeAspect="1" noChangeArrowheads="1"/>
          </p:cNvPicPr>
          <p:nvPr/>
        </p:nvPicPr>
        <p:blipFill>
          <a:blip r:embed="rId3" cstate="print"/>
          <a:srcRect/>
          <a:stretch>
            <a:fillRect/>
          </a:stretch>
        </p:blipFill>
        <p:spPr bwMode="auto">
          <a:xfrm>
            <a:off x="1043608" y="2996952"/>
            <a:ext cx="6591300" cy="885825"/>
          </a:xfrm>
          <a:prstGeom prst="rect">
            <a:avLst/>
          </a:prstGeom>
          <a:noFill/>
          <a:ln w="9525">
            <a:noFill/>
            <a:miter lim="800000"/>
            <a:headEnd/>
            <a:tailEnd/>
          </a:ln>
        </p:spPr>
      </p:pic>
      <p:pic>
        <p:nvPicPr>
          <p:cNvPr id="20484" name="Picture 4"/>
          <p:cNvPicPr>
            <a:picLocks noChangeAspect="1" noChangeArrowheads="1"/>
          </p:cNvPicPr>
          <p:nvPr/>
        </p:nvPicPr>
        <p:blipFill>
          <a:blip r:embed="rId4" cstate="print"/>
          <a:srcRect/>
          <a:stretch>
            <a:fillRect/>
          </a:stretch>
        </p:blipFill>
        <p:spPr bwMode="auto">
          <a:xfrm>
            <a:off x="1043608" y="3933056"/>
            <a:ext cx="6096000" cy="828675"/>
          </a:xfrm>
          <a:prstGeom prst="rect">
            <a:avLst/>
          </a:prstGeom>
          <a:noFill/>
          <a:ln w="9525">
            <a:noFill/>
            <a:miter lim="800000"/>
            <a:headEnd/>
            <a:tailEnd/>
          </a:ln>
        </p:spPr>
      </p:pic>
      <p:pic>
        <p:nvPicPr>
          <p:cNvPr id="20485" name="Picture 5"/>
          <p:cNvPicPr>
            <a:picLocks noChangeAspect="1" noChangeArrowheads="1"/>
          </p:cNvPicPr>
          <p:nvPr/>
        </p:nvPicPr>
        <p:blipFill>
          <a:blip r:embed="rId5" cstate="print"/>
          <a:srcRect/>
          <a:stretch>
            <a:fillRect/>
          </a:stretch>
        </p:blipFill>
        <p:spPr bwMode="auto">
          <a:xfrm>
            <a:off x="1043608" y="4797152"/>
            <a:ext cx="6181725" cy="18954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01208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10.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조인</a:t>
            </a:r>
          </a:p>
        </p:txBody>
      </p:sp>
      <p:sp>
        <p:nvSpPr>
          <p:cNvPr id="3" name="직사각형 2"/>
          <p:cNvSpPr/>
          <p:nvPr/>
        </p:nvSpPr>
        <p:spPr>
          <a:xfrm>
            <a:off x="323528" y="1988840"/>
            <a:ext cx="646331" cy="369332"/>
          </a:xfrm>
          <a:prstGeom prst="rect">
            <a:avLst/>
          </a:prstGeom>
        </p:spPr>
        <p:txBody>
          <a:bodyPr wrap="none">
            <a:spAutoFit/>
          </a:bodyPr>
          <a:lstStyle/>
          <a:p>
            <a:r>
              <a:rPr lang="ko-KR" altLang="en-US" b="1" dirty="0"/>
              <a:t>조인</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01</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조인의 필요성</a:t>
            </a:r>
          </a:p>
        </p:txBody>
      </p:sp>
      <p:sp>
        <p:nvSpPr>
          <p:cNvPr id="7" name="직사각형 6"/>
          <p:cNvSpPr/>
          <p:nvPr/>
        </p:nvSpPr>
        <p:spPr>
          <a:xfrm>
            <a:off x="107504" y="2276872"/>
            <a:ext cx="8964488" cy="923330"/>
          </a:xfrm>
          <a:prstGeom prst="rect">
            <a:avLst/>
          </a:prstGeom>
        </p:spPr>
        <p:txBody>
          <a:bodyPr wrap="square">
            <a:spAutoFit/>
          </a:bodyPr>
          <a:lstStyle/>
          <a:p>
            <a:r>
              <a:rPr lang="ko-KR" altLang="en-US" dirty="0" err="1"/>
              <a:t>관계형</a:t>
            </a:r>
            <a:r>
              <a:rPr lang="ko-KR" altLang="en-US" dirty="0"/>
              <a:t> 데이터베이스에서는 테이블 간의 관계가 중요하기 때문에 하나 이상의 테이블이 빈번히 결합하여 사용됩니다</a:t>
            </a:r>
            <a:r>
              <a:rPr lang="en-US" altLang="ko-KR" dirty="0"/>
              <a:t>. </a:t>
            </a:r>
            <a:r>
              <a:rPr lang="ko-KR" altLang="en-US" dirty="0" err="1"/>
              <a:t>한개</a:t>
            </a:r>
            <a:r>
              <a:rPr lang="ko-KR" altLang="en-US" dirty="0"/>
              <a:t> 이상의 테이블에서 데이터를 조회하기 위해서 사용되는 것이 조인입니다</a:t>
            </a:r>
            <a:r>
              <a:rPr lang="en-US" altLang="ko-KR" dirty="0"/>
              <a:t>. </a:t>
            </a:r>
          </a:p>
        </p:txBody>
      </p:sp>
      <p:sp>
        <p:nvSpPr>
          <p:cNvPr id="2355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p>
        </p:txBody>
      </p:sp>
      <p:sp>
        <p:nvSpPr>
          <p:cNvPr id="10" name="직사각형 9"/>
          <p:cNvSpPr/>
          <p:nvPr/>
        </p:nvSpPr>
        <p:spPr>
          <a:xfrm>
            <a:off x="251520" y="4077072"/>
            <a:ext cx="4967536" cy="1200329"/>
          </a:xfrm>
          <a:prstGeom prst="rect">
            <a:avLst/>
          </a:prstGeom>
        </p:spPr>
        <p:txBody>
          <a:bodyPr wrap="square">
            <a:spAutoFit/>
          </a:bodyPr>
          <a:lstStyle/>
          <a:p>
            <a:r>
              <a:rPr lang="ko-KR" altLang="en-US" dirty="0"/>
              <a:t>특정 부서 번호에 대한 부서이름은 무엇인지는 부서</a:t>
            </a:r>
            <a:r>
              <a:rPr lang="en-US" altLang="ko-KR" dirty="0"/>
              <a:t>(DEPT) </a:t>
            </a:r>
            <a:r>
              <a:rPr lang="ko-KR" altLang="en-US" dirty="0"/>
              <a:t>테이블에 있습니다</a:t>
            </a:r>
            <a:r>
              <a:rPr lang="en-US" altLang="ko-KR" dirty="0"/>
              <a:t>. </a:t>
            </a:r>
            <a:r>
              <a:rPr lang="ko-KR" altLang="en-US" dirty="0"/>
              <a:t>특정 사원에 대한 부서명을 알아내기 위해서는 부서 테이블에서 정보를 얻어 와야 합니다</a:t>
            </a:r>
            <a:r>
              <a:rPr lang="en-US" altLang="ko-KR" dirty="0"/>
              <a:t>.</a:t>
            </a:r>
          </a:p>
        </p:txBody>
      </p:sp>
      <p:pic>
        <p:nvPicPr>
          <p:cNvPr id="23555" name="Picture 3"/>
          <p:cNvPicPr>
            <a:picLocks noChangeAspect="1" noChangeArrowheads="1"/>
          </p:cNvPicPr>
          <p:nvPr/>
        </p:nvPicPr>
        <p:blipFill>
          <a:blip r:embed="rId3" cstate="print"/>
          <a:srcRect/>
          <a:stretch>
            <a:fillRect/>
          </a:stretch>
        </p:blipFill>
        <p:spPr bwMode="auto">
          <a:xfrm>
            <a:off x="5268788" y="2924944"/>
            <a:ext cx="3695700" cy="389572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01208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10.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조인</a:t>
            </a:r>
          </a:p>
        </p:txBody>
      </p:sp>
      <p:sp>
        <p:nvSpPr>
          <p:cNvPr id="3" name="직사각형 2"/>
          <p:cNvSpPr/>
          <p:nvPr/>
        </p:nvSpPr>
        <p:spPr>
          <a:xfrm>
            <a:off x="899592" y="1124744"/>
            <a:ext cx="1651414" cy="369332"/>
          </a:xfrm>
          <a:prstGeom prst="rect">
            <a:avLst/>
          </a:prstGeom>
        </p:spPr>
        <p:txBody>
          <a:bodyPr wrap="none">
            <a:spAutoFit/>
          </a:bodyPr>
          <a:lstStyle/>
          <a:p>
            <a:r>
              <a:rPr lang="ko-KR" altLang="en-US" b="1" dirty="0"/>
              <a:t>조인의 필요성</a:t>
            </a:r>
          </a:p>
        </p:txBody>
      </p:sp>
      <p:pic>
        <p:nvPicPr>
          <p:cNvPr id="22529" name="Picture 1"/>
          <p:cNvPicPr>
            <a:picLocks noChangeAspect="1" noChangeArrowheads="1"/>
          </p:cNvPicPr>
          <p:nvPr/>
        </p:nvPicPr>
        <p:blipFill>
          <a:blip r:embed="rId2" cstate="print"/>
          <a:srcRect/>
          <a:stretch>
            <a:fillRect/>
          </a:stretch>
        </p:blipFill>
        <p:spPr bwMode="auto">
          <a:xfrm>
            <a:off x="971600" y="1628800"/>
            <a:ext cx="5800725" cy="1447800"/>
          </a:xfrm>
          <a:prstGeom prst="rect">
            <a:avLst/>
          </a:prstGeom>
          <a:noFill/>
          <a:ln w="9525">
            <a:noFill/>
            <a:miter lim="800000"/>
            <a:headEnd/>
            <a:tailEnd/>
          </a:ln>
        </p:spPr>
      </p:pic>
      <p:sp>
        <p:nvSpPr>
          <p:cNvPr id="8" name="직사각형 7"/>
          <p:cNvSpPr/>
          <p:nvPr/>
        </p:nvSpPr>
        <p:spPr>
          <a:xfrm>
            <a:off x="467544" y="3717032"/>
            <a:ext cx="7776864" cy="923330"/>
          </a:xfrm>
          <a:prstGeom prst="rect">
            <a:avLst/>
          </a:prstGeom>
        </p:spPr>
        <p:txBody>
          <a:bodyPr wrap="square">
            <a:spAutoFit/>
          </a:bodyPr>
          <a:lstStyle/>
          <a:p>
            <a:r>
              <a:rPr lang="en-US" altLang="ko-KR" dirty="0"/>
              <a:t>SQL</a:t>
            </a:r>
            <a:r>
              <a:rPr lang="ko-KR" altLang="en-US" dirty="0"/>
              <a:t>에서는 두 개 이상의 테이블을 결합해야만 원하는 결과를 얻을 수 있을 때 한 번의 질의로 원하는 결과를 얻을 수 있는 조인 기능을 제공합니다</a:t>
            </a:r>
            <a:r>
              <a:rPr lang="en-US" altLang="ko-KR" dirty="0"/>
              <a:t>.</a:t>
            </a:r>
          </a:p>
        </p:txBody>
      </p:sp>
    </p:spTree>
    <p:extLst>
      <p:ext uri="{BB962C8B-B14F-4D97-AF65-F5344CB8AC3E}">
        <p14:creationId xmlns:p14="http://schemas.microsoft.com/office/powerpoint/2010/main" xmlns="" val="6205855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01208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10.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조인</a:t>
            </a:r>
          </a:p>
        </p:txBody>
      </p:sp>
      <p:sp>
        <p:nvSpPr>
          <p:cNvPr id="3" name="직사각형 2"/>
          <p:cNvSpPr/>
          <p:nvPr/>
        </p:nvSpPr>
        <p:spPr>
          <a:xfrm>
            <a:off x="1403648" y="2132856"/>
            <a:ext cx="1308820" cy="369332"/>
          </a:xfrm>
          <a:prstGeom prst="rect">
            <a:avLst/>
          </a:prstGeom>
        </p:spPr>
        <p:txBody>
          <a:bodyPr wrap="none">
            <a:spAutoFit/>
          </a:bodyPr>
          <a:lstStyle/>
          <a:p>
            <a:r>
              <a:rPr lang="en-US" altLang="ko-KR" b="1" dirty="0"/>
              <a:t>Cross Join</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02</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en-US" altLang="ko-KR" sz="2400" dirty="0">
                <a:solidFill>
                  <a:schemeClr val="bg1"/>
                </a:solidFill>
                <a:latin typeface="Impact" panose="020B0806030902050204" pitchFamily="34" charset="0"/>
                <a:ea typeface="HY견고딕" panose="02030600000101010101" pitchFamily="18" charset="-127"/>
              </a:rPr>
              <a:t>CROSS JOIN</a:t>
            </a:r>
            <a:endParaRPr lang="ko-KR" altLang="en-US" sz="2400" dirty="0">
              <a:solidFill>
                <a:schemeClr val="bg1"/>
              </a:solidFill>
              <a:latin typeface="Impact" panose="020B0806030902050204" pitchFamily="34" charset="0"/>
              <a:ea typeface="HY견고딕" panose="02030600000101010101" pitchFamily="18" charset="-127"/>
            </a:endParaRPr>
          </a:p>
        </p:txBody>
      </p:sp>
      <p:sp>
        <p:nvSpPr>
          <p:cNvPr id="7" name="직사각형 6"/>
          <p:cNvSpPr/>
          <p:nvPr/>
        </p:nvSpPr>
        <p:spPr>
          <a:xfrm>
            <a:off x="179512" y="2492896"/>
            <a:ext cx="8964488" cy="646331"/>
          </a:xfrm>
          <a:prstGeom prst="rect">
            <a:avLst/>
          </a:prstGeom>
        </p:spPr>
        <p:txBody>
          <a:bodyPr wrap="square">
            <a:spAutoFit/>
          </a:bodyPr>
          <a:lstStyle/>
          <a:p>
            <a:r>
              <a:rPr lang="ko-KR" altLang="en-US" dirty="0"/>
              <a:t>특별한 키워드 없이 </a:t>
            </a:r>
            <a:r>
              <a:rPr lang="en-US" altLang="ko-KR" dirty="0"/>
              <a:t>SELECT </a:t>
            </a:r>
            <a:r>
              <a:rPr lang="ko-KR" altLang="en-US" dirty="0"/>
              <a:t>문의 </a:t>
            </a:r>
            <a:r>
              <a:rPr lang="en-US" altLang="ko-KR" dirty="0"/>
              <a:t>FROM </a:t>
            </a:r>
            <a:r>
              <a:rPr lang="ko-KR" altLang="en-US" dirty="0"/>
              <a:t>절에 사원</a:t>
            </a:r>
            <a:r>
              <a:rPr lang="en-US" altLang="ko-KR" dirty="0"/>
              <a:t>(</a:t>
            </a:r>
            <a:r>
              <a:rPr lang="en-US" altLang="ko-KR" dirty="0" err="1"/>
              <a:t>emp</a:t>
            </a:r>
            <a:r>
              <a:rPr lang="en-US" altLang="ko-KR" dirty="0"/>
              <a:t>) </a:t>
            </a:r>
            <a:r>
              <a:rPr lang="ko-KR" altLang="en-US" dirty="0"/>
              <a:t>테이블과 부서</a:t>
            </a:r>
            <a:r>
              <a:rPr lang="en-US" altLang="ko-KR" dirty="0"/>
              <a:t>(dept) </a:t>
            </a:r>
            <a:r>
              <a:rPr lang="ko-KR" altLang="en-US" dirty="0"/>
              <a:t>테이블을 콤마로 연결해서 연속으로 기술하는 것입니다</a:t>
            </a:r>
            <a:r>
              <a:rPr lang="en-US" altLang="ko-KR" dirty="0"/>
              <a:t>. </a:t>
            </a:r>
          </a:p>
        </p:txBody>
      </p:sp>
      <p:pic>
        <p:nvPicPr>
          <p:cNvPr id="192514" name="Picture 2"/>
          <p:cNvPicPr>
            <a:picLocks noChangeAspect="1" noChangeArrowheads="1"/>
          </p:cNvPicPr>
          <p:nvPr/>
        </p:nvPicPr>
        <p:blipFill>
          <a:blip r:embed="rId3" cstate="print"/>
          <a:srcRect/>
          <a:stretch>
            <a:fillRect/>
          </a:stretch>
        </p:blipFill>
        <p:spPr bwMode="auto">
          <a:xfrm>
            <a:off x="1331640" y="3284984"/>
            <a:ext cx="5819775" cy="20859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01208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10.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조인</a:t>
            </a:r>
          </a:p>
        </p:txBody>
      </p:sp>
      <p:sp>
        <p:nvSpPr>
          <p:cNvPr id="3" name="직사각형 2"/>
          <p:cNvSpPr/>
          <p:nvPr/>
        </p:nvSpPr>
        <p:spPr>
          <a:xfrm>
            <a:off x="899592" y="1124744"/>
            <a:ext cx="1420582" cy="369332"/>
          </a:xfrm>
          <a:prstGeom prst="rect">
            <a:avLst/>
          </a:prstGeom>
        </p:spPr>
        <p:txBody>
          <a:bodyPr wrap="none">
            <a:spAutoFit/>
          </a:bodyPr>
          <a:lstStyle/>
          <a:p>
            <a:r>
              <a:rPr lang="ko-KR" altLang="en-US" b="1" dirty="0"/>
              <a:t>조인의 종류</a:t>
            </a:r>
          </a:p>
        </p:txBody>
      </p:sp>
      <p:pic>
        <p:nvPicPr>
          <p:cNvPr id="193538" name="Picture 2"/>
          <p:cNvPicPr>
            <a:picLocks noChangeAspect="1" noChangeArrowheads="1"/>
          </p:cNvPicPr>
          <p:nvPr/>
        </p:nvPicPr>
        <p:blipFill>
          <a:blip r:embed="rId2" cstate="print"/>
          <a:srcRect/>
          <a:stretch>
            <a:fillRect/>
          </a:stretch>
        </p:blipFill>
        <p:spPr bwMode="auto">
          <a:xfrm>
            <a:off x="1187624" y="1628800"/>
            <a:ext cx="5800725" cy="205740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01208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10.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조인</a:t>
            </a:r>
          </a:p>
        </p:txBody>
      </p:sp>
      <p:sp>
        <p:nvSpPr>
          <p:cNvPr id="3" name="직사각형 2"/>
          <p:cNvSpPr/>
          <p:nvPr/>
        </p:nvSpPr>
        <p:spPr>
          <a:xfrm>
            <a:off x="1331640" y="2060848"/>
            <a:ext cx="1188146" cy="369332"/>
          </a:xfrm>
          <a:prstGeom prst="rect">
            <a:avLst/>
          </a:prstGeom>
        </p:spPr>
        <p:txBody>
          <a:bodyPr wrap="none">
            <a:spAutoFit/>
          </a:bodyPr>
          <a:lstStyle/>
          <a:p>
            <a:r>
              <a:rPr lang="en-US" altLang="ko-KR" b="1" dirty="0" err="1"/>
              <a:t>Equi</a:t>
            </a:r>
            <a:r>
              <a:rPr lang="en-US" altLang="ko-KR" b="1" dirty="0"/>
              <a:t> Join</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03</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en-US" altLang="ko-KR" sz="2400" dirty="0">
                <a:solidFill>
                  <a:schemeClr val="bg1"/>
                </a:solidFill>
                <a:latin typeface="Impact" panose="020B0806030902050204" pitchFamily="34" charset="0"/>
                <a:ea typeface="HY견고딕" panose="02030600000101010101" pitchFamily="18" charset="-127"/>
              </a:rPr>
              <a:t>EQUI JOIN</a:t>
            </a:r>
            <a:endParaRPr lang="ko-KR" altLang="en-US" sz="2400" dirty="0">
              <a:solidFill>
                <a:schemeClr val="bg1"/>
              </a:solidFill>
              <a:latin typeface="Impact" panose="020B0806030902050204" pitchFamily="34" charset="0"/>
              <a:ea typeface="HY견고딕" panose="02030600000101010101" pitchFamily="18" charset="-127"/>
            </a:endParaRPr>
          </a:p>
        </p:txBody>
      </p:sp>
      <p:sp>
        <p:nvSpPr>
          <p:cNvPr id="7" name="직사각형 6"/>
          <p:cNvSpPr/>
          <p:nvPr/>
        </p:nvSpPr>
        <p:spPr>
          <a:xfrm>
            <a:off x="0" y="2420888"/>
            <a:ext cx="9144000" cy="923330"/>
          </a:xfrm>
          <a:prstGeom prst="rect">
            <a:avLst/>
          </a:prstGeom>
        </p:spPr>
        <p:txBody>
          <a:bodyPr wrap="square">
            <a:spAutoFit/>
          </a:bodyPr>
          <a:lstStyle/>
          <a:p>
            <a:r>
              <a:rPr lang="en-US" altLang="ko-KR" dirty="0" err="1"/>
              <a:t>Equi</a:t>
            </a:r>
            <a:r>
              <a:rPr lang="en-US" altLang="ko-KR" dirty="0"/>
              <a:t> JOIN</a:t>
            </a:r>
            <a:r>
              <a:rPr lang="ko-KR" altLang="en-US" dirty="0"/>
              <a:t>은 가장 많이 사용하는 조인 방법으로서 조인 대상이 되는 두 테이블에서 공통으로 존재하는 칼럼의 값이 일치되는 행을 연결하여 결과를 생성하는 조인 방법입니다</a:t>
            </a:r>
            <a:r>
              <a:rPr lang="en-US" altLang="ko-KR" dirty="0"/>
              <a:t>.</a:t>
            </a:r>
          </a:p>
        </p:txBody>
      </p:sp>
      <p:pic>
        <p:nvPicPr>
          <p:cNvPr id="194562" name="Picture 2"/>
          <p:cNvPicPr>
            <a:picLocks noChangeAspect="1" noChangeArrowheads="1"/>
          </p:cNvPicPr>
          <p:nvPr/>
        </p:nvPicPr>
        <p:blipFill>
          <a:blip r:embed="rId3" cstate="print"/>
          <a:srcRect/>
          <a:stretch>
            <a:fillRect/>
          </a:stretch>
        </p:blipFill>
        <p:spPr bwMode="auto">
          <a:xfrm>
            <a:off x="1619672" y="3140968"/>
            <a:ext cx="5819775" cy="981075"/>
          </a:xfrm>
          <a:prstGeom prst="rect">
            <a:avLst/>
          </a:prstGeom>
          <a:noFill/>
          <a:ln w="9525">
            <a:noFill/>
            <a:miter lim="800000"/>
            <a:headEnd/>
            <a:tailEnd/>
          </a:ln>
        </p:spPr>
      </p:pic>
      <p:sp>
        <p:nvSpPr>
          <p:cNvPr id="19456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p>
        </p:txBody>
      </p:sp>
      <p:pic>
        <p:nvPicPr>
          <p:cNvPr id="194563" name="_x110947448" descr="DRW000015484ab4"/>
          <p:cNvPicPr>
            <a:picLocks noChangeAspect="1" noChangeArrowheads="1"/>
          </p:cNvPicPr>
          <p:nvPr/>
        </p:nvPicPr>
        <p:blipFill>
          <a:blip r:embed="rId4" cstate="print"/>
          <a:srcRect/>
          <a:stretch>
            <a:fillRect/>
          </a:stretch>
        </p:blipFill>
        <p:spPr bwMode="auto">
          <a:xfrm>
            <a:off x="1763688" y="4221088"/>
            <a:ext cx="4680520" cy="2480515"/>
          </a:xfrm>
          <a:prstGeom prst="rect">
            <a:avLst/>
          </a:prstGeom>
          <a:noFill/>
        </p:spPr>
      </p:pic>
    </p:spTree>
    <p:extLst>
      <p:ext uri="{BB962C8B-B14F-4D97-AF65-F5344CB8AC3E}">
        <p14:creationId xmlns:p14="http://schemas.microsoft.com/office/powerpoint/2010/main" xmlns="" val="62058556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01208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10.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조인</a:t>
            </a:r>
          </a:p>
        </p:txBody>
      </p:sp>
      <p:sp>
        <p:nvSpPr>
          <p:cNvPr id="3" name="직사각형 2"/>
          <p:cNvSpPr/>
          <p:nvPr/>
        </p:nvSpPr>
        <p:spPr>
          <a:xfrm>
            <a:off x="899592" y="1124744"/>
            <a:ext cx="3023585" cy="369332"/>
          </a:xfrm>
          <a:prstGeom prst="rect">
            <a:avLst/>
          </a:prstGeom>
        </p:spPr>
        <p:txBody>
          <a:bodyPr wrap="none">
            <a:spAutoFit/>
          </a:bodyPr>
          <a:lstStyle/>
          <a:p>
            <a:r>
              <a:rPr lang="en-US" altLang="ko-KR" b="1" dirty="0" err="1"/>
              <a:t>Equi</a:t>
            </a:r>
            <a:r>
              <a:rPr lang="en-US" altLang="ko-KR" b="1" dirty="0"/>
              <a:t> Join</a:t>
            </a:r>
            <a:r>
              <a:rPr lang="ko-KR" altLang="en-US" b="1" dirty="0"/>
              <a:t>에 </a:t>
            </a:r>
            <a:r>
              <a:rPr lang="en-US" altLang="ko-KR" b="1" dirty="0"/>
              <a:t>AND </a:t>
            </a:r>
            <a:r>
              <a:rPr lang="ko-KR" altLang="en-US" b="1" dirty="0"/>
              <a:t>연산하기</a:t>
            </a:r>
          </a:p>
        </p:txBody>
      </p:sp>
      <p:pic>
        <p:nvPicPr>
          <p:cNvPr id="197633" name="Picture 1"/>
          <p:cNvPicPr>
            <a:picLocks noChangeAspect="1" noChangeArrowheads="1"/>
          </p:cNvPicPr>
          <p:nvPr/>
        </p:nvPicPr>
        <p:blipFill>
          <a:blip r:embed="rId2" cstate="print"/>
          <a:srcRect/>
          <a:stretch>
            <a:fillRect/>
          </a:stretch>
        </p:blipFill>
        <p:spPr bwMode="auto">
          <a:xfrm>
            <a:off x="1043608" y="1484784"/>
            <a:ext cx="7416824" cy="3239532"/>
          </a:xfrm>
          <a:prstGeom prst="rect">
            <a:avLst/>
          </a:prstGeom>
          <a:noFill/>
          <a:ln w="9525">
            <a:noFill/>
            <a:miter lim="800000"/>
            <a:headEnd/>
            <a:tailEnd/>
          </a:ln>
        </p:spPr>
      </p:pic>
      <p:pic>
        <p:nvPicPr>
          <p:cNvPr id="197634" name="Picture 2"/>
          <p:cNvPicPr>
            <a:picLocks noChangeAspect="1" noChangeArrowheads="1"/>
          </p:cNvPicPr>
          <p:nvPr/>
        </p:nvPicPr>
        <p:blipFill>
          <a:blip r:embed="rId3" cstate="print"/>
          <a:srcRect/>
          <a:stretch>
            <a:fillRect/>
          </a:stretch>
        </p:blipFill>
        <p:spPr bwMode="auto">
          <a:xfrm>
            <a:off x="1043608" y="4509120"/>
            <a:ext cx="6939984" cy="144016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93596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데이터베이스 개념</a:t>
            </a:r>
          </a:p>
        </p:txBody>
      </p:sp>
      <p:sp>
        <p:nvSpPr>
          <p:cNvPr id="3" name="직사각형 2"/>
          <p:cNvSpPr/>
          <p:nvPr/>
        </p:nvSpPr>
        <p:spPr>
          <a:xfrm>
            <a:off x="428596" y="1214422"/>
            <a:ext cx="7429552" cy="369332"/>
          </a:xfrm>
          <a:prstGeom prst="rect">
            <a:avLst/>
          </a:prstGeom>
        </p:spPr>
        <p:txBody>
          <a:bodyPr wrap="square">
            <a:spAutoFit/>
          </a:bodyPr>
          <a:lstStyle/>
          <a:p>
            <a:r>
              <a:rPr lang="en-US" altLang="ko-KR" dirty="0"/>
              <a:t>6. </a:t>
            </a:r>
            <a:r>
              <a:rPr lang="ko-KR" altLang="en-US" dirty="0"/>
              <a:t>다음은 </a:t>
            </a:r>
            <a:r>
              <a:rPr lang="en-US" altLang="ko-KR" dirty="0"/>
              <a:t>5 </a:t>
            </a:r>
            <a:r>
              <a:rPr lang="ko-KR" altLang="en-US" dirty="0"/>
              <a:t>단계로 </a:t>
            </a:r>
            <a:r>
              <a:rPr lang="en-US" altLang="ko-KR" b="1" dirty="0"/>
              <a:t>[Oracle </a:t>
            </a:r>
            <a:r>
              <a:rPr lang="ko-KR" altLang="en-US" b="1" dirty="0"/>
              <a:t>홈 사용자 지정</a:t>
            </a:r>
            <a:r>
              <a:rPr lang="en-US" altLang="ko-KR" b="1" dirty="0"/>
              <a:t>]</a:t>
            </a:r>
            <a:r>
              <a:rPr lang="ko-KR" altLang="en-US" dirty="0"/>
              <a:t>을 위한 단계입니다</a:t>
            </a:r>
            <a:r>
              <a:rPr lang="en-US" altLang="ko-KR" dirty="0"/>
              <a:t>. </a:t>
            </a:r>
          </a:p>
        </p:txBody>
      </p:sp>
      <p:sp>
        <p:nvSpPr>
          <p:cNvPr id="4403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p>
        </p:txBody>
      </p:sp>
      <p:pic>
        <p:nvPicPr>
          <p:cNvPr id="44033" name="_x132918304" descr="EMB000020f03595"/>
          <p:cNvPicPr>
            <a:picLocks noChangeAspect="1" noChangeArrowheads="1"/>
          </p:cNvPicPr>
          <p:nvPr/>
        </p:nvPicPr>
        <p:blipFill>
          <a:blip r:embed="rId2" cstate="print"/>
          <a:srcRect/>
          <a:stretch>
            <a:fillRect/>
          </a:stretch>
        </p:blipFill>
        <p:spPr bwMode="auto">
          <a:xfrm>
            <a:off x="642910" y="1643050"/>
            <a:ext cx="6667547" cy="5000660"/>
          </a:xfrm>
          <a:prstGeom prst="rect">
            <a:avLst/>
          </a:prstGeom>
          <a:noFill/>
        </p:spPr>
      </p:pic>
    </p:spTree>
    <p:extLst>
      <p:ext uri="{BB962C8B-B14F-4D97-AF65-F5344CB8AC3E}">
        <p14:creationId xmlns:p14="http://schemas.microsoft.com/office/powerpoint/2010/main" xmlns="" val="62058556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01208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10.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조인</a:t>
            </a:r>
          </a:p>
        </p:txBody>
      </p:sp>
      <p:sp>
        <p:nvSpPr>
          <p:cNvPr id="3" name="직사각형 2"/>
          <p:cNvSpPr/>
          <p:nvPr/>
        </p:nvSpPr>
        <p:spPr>
          <a:xfrm>
            <a:off x="899592" y="1124744"/>
            <a:ext cx="2194832" cy="369332"/>
          </a:xfrm>
          <a:prstGeom prst="rect">
            <a:avLst/>
          </a:prstGeom>
        </p:spPr>
        <p:txBody>
          <a:bodyPr wrap="none">
            <a:spAutoFit/>
          </a:bodyPr>
          <a:lstStyle/>
          <a:p>
            <a:r>
              <a:rPr lang="ko-KR" altLang="en-US" b="1" dirty="0" err="1"/>
              <a:t>컬럼의</a:t>
            </a:r>
            <a:r>
              <a:rPr lang="ko-KR" altLang="en-US" b="1" dirty="0"/>
              <a:t> 모호성 해결</a:t>
            </a:r>
          </a:p>
        </p:txBody>
      </p:sp>
      <p:pic>
        <p:nvPicPr>
          <p:cNvPr id="196609" name="Picture 1"/>
          <p:cNvPicPr>
            <a:picLocks noChangeAspect="1" noChangeArrowheads="1"/>
          </p:cNvPicPr>
          <p:nvPr/>
        </p:nvPicPr>
        <p:blipFill>
          <a:blip r:embed="rId2" cstate="print"/>
          <a:srcRect/>
          <a:stretch>
            <a:fillRect/>
          </a:stretch>
        </p:blipFill>
        <p:spPr bwMode="auto">
          <a:xfrm>
            <a:off x="971600" y="1556792"/>
            <a:ext cx="6984776" cy="2088802"/>
          </a:xfrm>
          <a:prstGeom prst="rect">
            <a:avLst/>
          </a:prstGeom>
          <a:noFill/>
          <a:ln w="9525">
            <a:noFill/>
            <a:miter lim="800000"/>
            <a:headEnd/>
            <a:tailEnd/>
          </a:ln>
        </p:spPr>
      </p:pic>
      <p:sp>
        <p:nvSpPr>
          <p:cNvPr id="5" name="직사각형 4"/>
          <p:cNvSpPr/>
          <p:nvPr/>
        </p:nvSpPr>
        <p:spPr>
          <a:xfrm>
            <a:off x="971600" y="3717032"/>
            <a:ext cx="2656496" cy="369332"/>
          </a:xfrm>
          <a:prstGeom prst="rect">
            <a:avLst/>
          </a:prstGeom>
        </p:spPr>
        <p:txBody>
          <a:bodyPr wrap="none">
            <a:spAutoFit/>
          </a:bodyPr>
          <a:lstStyle/>
          <a:p>
            <a:r>
              <a:rPr lang="ko-KR" altLang="en-US" b="1" dirty="0"/>
              <a:t>테이블에 별칭 부여하기</a:t>
            </a:r>
          </a:p>
        </p:txBody>
      </p:sp>
      <p:pic>
        <p:nvPicPr>
          <p:cNvPr id="196610" name="Picture 2"/>
          <p:cNvPicPr>
            <a:picLocks noChangeAspect="1" noChangeArrowheads="1"/>
          </p:cNvPicPr>
          <p:nvPr/>
        </p:nvPicPr>
        <p:blipFill>
          <a:blip r:embed="rId3" cstate="print"/>
          <a:srcRect/>
          <a:stretch>
            <a:fillRect/>
          </a:stretch>
        </p:blipFill>
        <p:spPr bwMode="auto">
          <a:xfrm>
            <a:off x="1403648" y="4095750"/>
            <a:ext cx="6276975" cy="27622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01208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10.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조인</a:t>
            </a:r>
          </a:p>
        </p:txBody>
      </p:sp>
      <p:sp>
        <p:nvSpPr>
          <p:cNvPr id="3" name="직사각형 2"/>
          <p:cNvSpPr/>
          <p:nvPr/>
        </p:nvSpPr>
        <p:spPr>
          <a:xfrm>
            <a:off x="899592" y="1124744"/>
            <a:ext cx="1752403" cy="369332"/>
          </a:xfrm>
          <a:prstGeom prst="rect">
            <a:avLst/>
          </a:prstGeom>
        </p:spPr>
        <p:txBody>
          <a:bodyPr wrap="none">
            <a:spAutoFit/>
          </a:bodyPr>
          <a:lstStyle/>
          <a:p>
            <a:r>
              <a:rPr lang="en-US" altLang="ko-KR" b="1" dirty="0"/>
              <a:t>Non-</a:t>
            </a:r>
            <a:r>
              <a:rPr lang="en-US" altLang="ko-KR" b="1" dirty="0" err="1"/>
              <a:t>Equi</a:t>
            </a:r>
            <a:r>
              <a:rPr lang="en-US" altLang="ko-KR" b="1" dirty="0"/>
              <a:t> Join</a:t>
            </a:r>
          </a:p>
        </p:txBody>
      </p:sp>
      <p:sp>
        <p:nvSpPr>
          <p:cNvPr id="4" name="직사각형 3"/>
          <p:cNvSpPr/>
          <p:nvPr/>
        </p:nvSpPr>
        <p:spPr>
          <a:xfrm>
            <a:off x="0" y="1484784"/>
            <a:ext cx="8964488" cy="646331"/>
          </a:xfrm>
          <a:prstGeom prst="rect">
            <a:avLst/>
          </a:prstGeom>
        </p:spPr>
        <p:txBody>
          <a:bodyPr wrap="square">
            <a:spAutoFit/>
          </a:bodyPr>
          <a:lstStyle/>
          <a:p>
            <a:r>
              <a:rPr lang="ko-KR" altLang="en-US" dirty="0"/>
              <a:t>조인 조건에 특정 범위 내에 있는지를 조사하기 위해서 </a:t>
            </a:r>
            <a:r>
              <a:rPr lang="en-US" altLang="ko-KR" dirty="0"/>
              <a:t>WHERE </a:t>
            </a:r>
            <a:r>
              <a:rPr lang="ko-KR" altLang="en-US" dirty="0"/>
              <a:t>절에 조인 조건을 </a:t>
            </a:r>
            <a:r>
              <a:rPr lang="en-US" altLang="ko-KR" dirty="0"/>
              <a:t>= </a:t>
            </a:r>
            <a:r>
              <a:rPr lang="ko-KR" altLang="en-US" dirty="0"/>
              <a:t>연산자 이외의 비교 연산자를 사용합니다</a:t>
            </a:r>
          </a:p>
        </p:txBody>
      </p:sp>
      <p:pic>
        <p:nvPicPr>
          <p:cNvPr id="195585" name="Picture 1"/>
          <p:cNvPicPr>
            <a:picLocks noChangeAspect="1" noChangeArrowheads="1"/>
          </p:cNvPicPr>
          <p:nvPr/>
        </p:nvPicPr>
        <p:blipFill>
          <a:blip r:embed="rId2" cstate="print"/>
          <a:srcRect/>
          <a:stretch>
            <a:fillRect/>
          </a:stretch>
        </p:blipFill>
        <p:spPr bwMode="auto">
          <a:xfrm>
            <a:off x="1547664" y="2276872"/>
            <a:ext cx="5905500" cy="1047750"/>
          </a:xfrm>
          <a:prstGeom prst="rect">
            <a:avLst/>
          </a:prstGeom>
          <a:noFill/>
          <a:ln w="9525">
            <a:noFill/>
            <a:miter lim="800000"/>
            <a:headEnd/>
            <a:tailEnd/>
          </a:ln>
        </p:spPr>
      </p:pic>
      <p:sp>
        <p:nvSpPr>
          <p:cNvPr id="6" name="직사각형 5"/>
          <p:cNvSpPr/>
          <p:nvPr/>
        </p:nvSpPr>
        <p:spPr>
          <a:xfrm>
            <a:off x="1043608" y="3356992"/>
            <a:ext cx="2558714" cy="369332"/>
          </a:xfrm>
          <a:prstGeom prst="rect">
            <a:avLst/>
          </a:prstGeom>
        </p:spPr>
        <p:txBody>
          <a:bodyPr wrap="none">
            <a:spAutoFit/>
          </a:bodyPr>
          <a:lstStyle/>
          <a:p>
            <a:r>
              <a:rPr lang="ko-KR" altLang="en-US" b="1" dirty="0"/>
              <a:t>테이블 </a:t>
            </a:r>
            <a:r>
              <a:rPr lang="en-US" altLang="ko-KR" b="1" dirty="0"/>
              <a:t>3</a:t>
            </a:r>
            <a:r>
              <a:rPr lang="ko-KR" altLang="en-US" b="1" dirty="0"/>
              <a:t>개를 조인하기</a:t>
            </a:r>
          </a:p>
        </p:txBody>
      </p:sp>
      <p:pic>
        <p:nvPicPr>
          <p:cNvPr id="195586" name="Picture 2"/>
          <p:cNvPicPr>
            <a:picLocks noChangeAspect="1" noChangeArrowheads="1"/>
          </p:cNvPicPr>
          <p:nvPr/>
        </p:nvPicPr>
        <p:blipFill>
          <a:blip r:embed="rId3" cstate="print"/>
          <a:srcRect/>
          <a:stretch>
            <a:fillRect/>
          </a:stretch>
        </p:blipFill>
        <p:spPr bwMode="auto">
          <a:xfrm>
            <a:off x="1547664" y="3789040"/>
            <a:ext cx="5857875" cy="278130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01208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10.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조인</a:t>
            </a:r>
          </a:p>
        </p:txBody>
      </p:sp>
      <p:sp>
        <p:nvSpPr>
          <p:cNvPr id="3" name="직사각형 2"/>
          <p:cNvSpPr/>
          <p:nvPr/>
        </p:nvSpPr>
        <p:spPr>
          <a:xfrm>
            <a:off x="1259632" y="2060848"/>
            <a:ext cx="1208985" cy="369332"/>
          </a:xfrm>
          <a:prstGeom prst="rect">
            <a:avLst/>
          </a:prstGeom>
        </p:spPr>
        <p:txBody>
          <a:bodyPr wrap="none">
            <a:spAutoFit/>
          </a:bodyPr>
          <a:lstStyle/>
          <a:p>
            <a:r>
              <a:rPr lang="en-US" altLang="ko-KR" b="1" dirty="0"/>
              <a:t>SELF Join</a:t>
            </a:r>
          </a:p>
        </p:txBody>
      </p:sp>
      <p:sp>
        <p:nvSpPr>
          <p:cNvPr id="4" name="직사각형 3"/>
          <p:cNvSpPr/>
          <p:nvPr/>
        </p:nvSpPr>
        <p:spPr>
          <a:xfrm>
            <a:off x="0" y="2420888"/>
            <a:ext cx="3995936" cy="1754326"/>
          </a:xfrm>
          <a:prstGeom prst="rect">
            <a:avLst/>
          </a:prstGeom>
        </p:spPr>
        <p:txBody>
          <a:bodyPr wrap="square">
            <a:spAutoFit/>
          </a:bodyPr>
          <a:lstStyle/>
          <a:p>
            <a:r>
              <a:rPr lang="ko-KR" altLang="en-US" dirty="0"/>
              <a:t>조인은 두 개 이상의 서로 다른 테이블을 서로 연결하는 것뿐만 아니라</a:t>
            </a:r>
            <a:r>
              <a:rPr lang="en-US" altLang="ko-KR" dirty="0"/>
              <a:t>, </a:t>
            </a:r>
            <a:r>
              <a:rPr lang="ko-KR" altLang="en-US" dirty="0"/>
              <a:t>하나의 테이블 내에서 조인을 해야만 원하는 자료를 얻는 경우가 생깁니다</a:t>
            </a:r>
            <a:r>
              <a:rPr lang="en-US" altLang="ko-KR" dirty="0"/>
              <a:t>. </a:t>
            </a:r>
            <a:r>
              <a:rPr lang="en-US" altLang="ko-KR" dirty="0" err="1"/>
              <a:t>Seif</a:t>
            </a:r>
            <a:r>
              <a:rPr lang="en-US" altLang="ko-KR" dirty="0"/>
              <a:t> Join</a:t>
            </a:r>
            <a:r>
              <a:rPr lang="ko-KR" altLang="en-US" dirty="0"/>
              <a:t>이란 말 그대로 자기 자신과 조인을 맺는 것을 말합니다</a:t>
            </a:r>
            <a:r>
              <a:rPr lang="en-US" altLang="ko-KR" dirty="0"/>
              <a:t>. </a:t>
            </a:r>
          </a:p>
        </p:txBody>
      </p:sp>
      <p:pic>
        <p:nvPicPr>
          <p:cNvPr id="8"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TextBox 8"/>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04</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10" name="TextBox 9"/>
          <p:cNvSpPr txBox="1"/>
          <p:nvPr/>
        </p:nvSpPr>
        <p:spPr>
          <a:xfrm>
            <a:off x="1604814" y="1332053"/>
            <a:ext cx="5631482" cy="461665"/>
          </a:xfrm>
          <a:prstGeom prst="rect">
            <a:avLst/>
          </a:prstGeom>
          <a:noFill/>
        </p:spPr>
        <p:txBody>
          <a:bodyPr wrap="square" rtlCol="0">
            <a:spAutoFit/>
          </a:bodyPr>
          <a:lstStyle/>
          <a:p>
            <a:r>
              <a:rPr lang="en-US" altLang="ko-KR" sz="2400" dirty="0">
                <a:solidFill>
                  <a:schemeClr val="bg1"/>
                </a:solidFill>
                <a:latin typeface="Impact" panose="020B0806030902050204" pitchFamily="34" charset="0"/>
                <a:ea typeface="HY견고딕" panose="02030600000101010101" pitchFamily="18" charset="-127"/>
              </a:rPr>
              <a:t>SELF  JOIN</a:t>
            </a:r>
            <a:endParaRPr lang="ko-KR" altLang="en-US" sz="2400" dirty="0">
              <a:solidFill>
                <a:schemeClr val="bg1"/>
              </a:solidFill>
              <a:latin typeface="Impact" panose="020B0806030902050204" pitchFamily="34" charset="0"/>
              <a:ea typeface="HY견고딕" panose="02030600000101010101" pitchFamily="18" charset="-127"/>
            </a:endParaRPr>
          </a:p>
        </p:txBody>
      </p:sp>
      <p:pic>
        <p:nvPicPr>
          <p:cNvPr id="198658" name="Picture 2"/>
          <p:cNvPicPr>
            <a:picLocks noChangeAspect="1" noChangeArrowheads="1"/>
          </p:cNvPicPr>
          <p:nvPr/>
        </p:nvPicPr>
        <p:blipFill>
          <a:blip r:embed="rId3" cstate="print"/>
          <a:srcRect/>
          <a:stretch>
            <a:fillRect/>
          </a:stretch>
        </p:blipFill>
        <p:spPr bwMode="auto">
          <a:xfrm>
            <a:off x="4067944" y="2348880"/>
            <a:ext cx="4656701" cy="4081239"/>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01208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10.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조인</a:t>
            </a:r>
          </a:p>
        </p:txBody>
      </p:sp>
      <p:sp>
        <p:nvSpPr>
          <p:cNvPr id="3" name="직사각형 2"/>
          <p:cNvSpPr/>
          <p:nvPr/>
        </p:nvSpPr>
        <p:spPr>
          <a:xfrm>
            <a:off x="899592" y="1124744"/>
            <a:ext cx="1208985" cy="369332"/>
          </a:xfrm>
          <a:prstGeom prst="rect">
            <a:avLst/>
          </a:prstGeom>
        </p:spPr>
        <p:txBody>
          <a:bodyPr wrap="none">
            <a:spAutoFit/>
          </a:bodyPr>
          <a:lstStyle/>
          <a:p>
            <a:r>
              <a:rPr lang="en-US" altLang="ko-KR" b="1" dirty="0"/>
              <a:t>SELF Join</a:t>
            </a:r>
          </a:p>
        </p:txBody>
      </p:sp>
      <p:pic>
        <p:nvPicPr>
          <p:cNvPr id="199682" name="Picture 2"/>
          <p:cNvPicPr>
            <a:picLocks noChangeAspect="1" noChangeArrowheads="1"/>
          </p:cNvPicPr>
          <p:nvPr/>
        </p:nvPicPr>
        <p:blipFill>
          <a:blip r:embed="rId2" cstate="print"/>
          <a:srcRect/>
          <a:stretch>
            <a:fillRect/>
          </a:stretch>
        </p:blipFill>
        <p:spPr bwMode="auto">
          <a:xfrm>
            <a:off x="827584" y="1484784"/>
            <a:ext cx="7560840" cy="1296144"/>
          </a:xfrm>
          <a:prstGeom prst="rect">
            <a:avLst/>
          </a:prstGeom>
          <a:noFill/>
          <a:ln w="9525">
            <a:noFill/>
            <a:miter lim="800000"/>
            <a:headEnd/>
            <a:tailEnd/>
          </a:ln>
        </p:spPr>
      </p:pic>
      <p:pic>
        <p:nvPicPr>
          <p:cNvPr id="199683" name="Picture 3"/>
          <p:cNvPicPr>
            <a:picLocks noChangeAspect="1" noChangeArrowheads="1"/>
          </p:cNvPicPr>
          <p:nvPr/>
        </p:nvPicPr>
        <p:blipFill>
          <a:blip r:embed="rId3" cstate="print"/>
          <a:srcRect/>
          <a:stretch>
            <a:fillRect/>
          </a:stretch>
        </p:blipFill>
        <p:spPr bwMode="auto">
          <a:xfrm>
            <a:off x="899592" y="2781300"/>
            <a:ext cx="5857875" cy="407670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01208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10.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조인</a:t>
            </a:r>
          </a:p>
        </p:txBody>
      </p:sp>
      <p:sp>
        <p:nvSpPr>
          <p:cNvPr id="3" name="직사각형 2"/>
          <p:cNvSpPr/>
          <p:nvPr/>
        </p:nvSpPr>
        <p:spPr>
          <a:xfrm>
            <a:off x="971600" y="2132856"/>
            <a:ext cx="1261884" cy="369332"/>
          </a:xfrm>
          <a:prstGeom prst="rect">
            <a:avLst/>
          </a:prstGeom>
        </p:spPr>
        <p:txBody>
          <a:bodyPr wrap="none">
            <a:spAutoFit/>
          </a:bodyPr>
          <a:lstStyle/>
          <a:p>
            <a:r>
              <a:rPr lang="en-US" altLang="ko-KR" b="1" dirty="0"/>
              <a:t>ANSI Join</a:t>
            </a:r>
          </a:p>
        </p:txBody>
      </p:sp>
      <p:sp>
        <p:nvSpPr>
          <p:cNvPr id="4" name="직사각형 3"/>
          <p:cNvSpPr/>
          <p:nvPr/>
        </p:nvSpPr>
        <p:spPr>
          <a:xfrm>
            <a:off x="0" y="2564904"/>
            <a:ext cx="8964488" cy="1200329"/>
          </a:xfrm>
          <a:prstGeom prst="rect">
            <a:avLst/>
          </a:prstGeom>
        </p:spPr>
        <p:txBody>
          <a:bodyPr wrap="square">
            <a:spAutoFit/>
          </a:bodyPr>
          <a:lstStyle/>
          <a:p>
            <a:r>
              <a:rPr lang="en-US" altLang="ko-KR" dirty="0"/>
              <a:t>SQL Server</a:t>
            </a:r>
            <a:r>
              <a:rPr lang="ko-KR" altLang="en-US" dirty="0"/>
              <a:t>뿐만 아니라 현재 대부분의 상용 데이터베이스 시스템에서 표준 언어로 </a:t>
            </a:r>
            <a:r>
              <a:rPr lang="en-US" altLang="ko-KR" dirty="0"/>
              <a:t>ANSI(</a:t>
            </a:r>
            <a:r>
              <a:rPr lang="ko-KR" altLang="en-US" dirty="0"/>
              <a:t>미국표준연구소</a:t>
            </a:r>
            <a:r>
              <a:rPr lang="en-US" altLang="ko-KR" dirty="0"/>
              <a:t>) SQL</a:t>
            </a:r>
            <a:r>
              <a:rPr lang="ko-KR" altLang="en-US" dirty="0"/>
              <a:t>에서 제시한 표준 기능을 대부분 준수하고 있습니다</a:t>
            </a:r>
            <a:r>
              <a:rPr lang="en-US" altLang="ko-KR" dirty="0"/>
              <a:t>.</a:t>
            </a:r>
          </a:p>
          <a:p>
            <a:r>
              <a:rPr lang="en-US" altLang="ko-KR" dirty="0"/>
              <a:t>ANSI </a:t>
            </a:r>
            <a:r>
              <a:rPr lang="ko-KR" altLang="en-US" dirty="0"/>
              <a:t>표준 </a:t>
            </a:r>
            <a:r>
              <a:rPr lang="en-US" altLang="ko-KR" dirty="0"/>
              <a:t>SQL </a:t>
            </a:r>
            <a:r>
              <a:rPr lang="ko-KR" altLang="en-US" dirty="0"/>
              <a:t>조인 구문은 몇 가지 새로운 키워드와 절을 제공하여</a:t>
            </a:r>
            <a:r>
              <a:rPr lang="en-US" altLang="ko-KR" dirty="0"/>
              <a:t>, SELECT </a:t>
            </a:r>
            <a:r>
              <a:rPr lang="ko-KR" altLang="en-US" dirty="0"/>
              <a:t>문의 </a:t>
            </a:r>
            <a:r>
              <a:rPr lang="en-US" altLang="ko-KR" dirty="0"/>
              <a:t>FROM </a:t>
            </a:r>
            <a:r>
              <a:rPr lang="ko-KR" altLang="en-US" dirty="0"/>
              <a:t>절에서 조인을 완벽하게 지정할 수 있습니다</a:t>
            </a:r>
            <a:r>
              <a:rPr lang="en-US" altLang="ko-KR" dirty="0"/>
              <a:t>.</a:t>
            </a:r>
          </a:p>
        </p:txBody>
      </p:sp>
      <p:pic>
        <p:nvPicPr>
          <p:cNvPr id="8"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TextBox 8"/>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05</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10" name="TextBox 9"/>
          <p:cNvSpPr txBox="1"/>
          <p:nvPr/>
        </p:nvSpPr>
        <p:spPr>
          <a:xfrm>
            <a:off x="1604814" y="1332053"/>
            <a:ext cx="5631482" cy="461665"/>
          </a:xfrm>
          <a:prstGeom prst="rect">
            <a:avLst/>
          </a:prstGeom>
          <a:noFill/>
        </p:spPr>
        <p:txBody>
          <a:bodyPr wrap="square" rtlCol="0">
            <a:spAutoFit/>
          </a:bodyPr>
          <a:lstStyle/>
          <a:p>
            <a:r>
              <a:rPr lang="en-US" altLang="ko-KR" sz="2400" dirty="0">
                <a:solidFill>
                  <a:schemeClr val="bg1"/>
                </a:solidFill>
                <a:latin typeface="Impact" panose="020B0806030902050204" pitchFamily="34" charset="0"/>
                <a:ea typeface="HY견고딕" panose="02030600000101010101" pitchFamily="18" charset="-127"/>
              </a:rPr>
              <a:t>ANSI  JOIN</a:t>
            </a:r>
            <a:endParaRPr lang="ko-KR" altLang="en-US" sz="2400" dirty="0">
              <a:solidFill>
                <a:schemeClr val="bg1"/>
              </a:solidFill>
              <a:latin typeface="Impact" panose="020B0806030902050204" pitchFamily="34" charset="0"/>
              <a:ea typeface="HY견고딕" panose="02030600000101010101" pitchFamily="18" charset="-127"/>
            </a:endParaRPr>
          </a:p>
        </p:txBody>
      </p:sp>
      <p:sp>
        <p:nvSpPr>
          <p:cNvPr id="11" name="직사각형 10"/>
          <p:cNvSpPr/>
          <p:nvPr/>
        </p:nvSpPr>
        <p:spPr>
          <a:xfrm>
            <a:off x="971600" y="3861048"/>
            <a:ext cx="1915909" cy="369332"/>
          </a:xfrm>
          <a:prstGeom prst="rect">
            <a:avLst/>
          </a:prstGeom>
        </p:spPr>
        <p:txBody>
          <a:bodyPr wrap="none">
            <a:spAutoFit/>
          </a:bodyPr>
          <a:lstStyle/>
          <a:p>
            <a:r>
              <a:rPr lang="en-US" altLang="ko-KR" b="1" dirty="0"/>
              <a:t>ANSI Inner Join</a:t>
            </a:r>
          </a:p>
        </p:txBody>
      </p:sp>
      <p:pic>
        <p:nvPicPr>
          <p:cNvPr id="200706" name="Picture 2"/>
          <p:cNvPicPr>
            <a:picLocks noChangeAspect="1" noChangeArrowheads="1"/>
          </p:cNvPicPr>
          <p:nvPr/>
        </p:nvPicPr>
        <p:blipFill>
          <a:blip r:embed="rId3" cstate="print"/>
          <a:srcRect/>
          <a:stretch>
            <a:fillRect/>
          </a:stretch>
        </p:blipFill>
        <p:spPr bwMode="auto">
          <a:xfrm>
            <a:off x="899592" y="4221088"/>
            <a:ext cx="5915025" cy="23526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01208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10.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조인</a:t>
            </a:r>
          </a:p>
        </p:txBody>
      </p:sp>
      <p:sp>
        <p:nvSpPr>
          <p:cNvPr id="3" name="직사각형 2"/>
          <p:cNvSpPr/>
          <p:nvPr/>
        </p:nvSpPr>
        <p:spPr>
          <a:xfrm>
            <a:off x="899592" y="1124744"/>
            <a:ext cx="1969385" cy="369332"/>
          </a:xfrm>
          <a:prstGeom prst="rect">
            <a:avLst/>
          </a:prstGeom>
        </p:spPr>
        <p:txBody>
          <a:bodyPr wrap="none">
            <a:spAutoFit/>
          </a:bodyPr>
          <a:lstStyle/>
          <a:p>
            <a:r>
              <a:rPr lang="en-US" altLang="ko-KR" b="1" dirty="0"/>
              <a:t>ANSI Outer Join</a:t>
            </a:r>
          </a:p>
        </p:txBody>
      </p:sp>
      <p:pic>
        <p:nvPicPr>
          <p:cNvPr id="201730" name="Picture 2"/>
          <p:cNvPicPr>
            <a:picLocks noChangeAspect="1" noChangeArrowheads="1"/>
          </p:cNvPicPr>
          <p:nvPr/>
        </p:nvPicPr>
        <p:blipFill>
          <a:blip r:embed="rId2" cstate="print"/>
          <a:srcRect/>
          <a:stretch>
            <a:fillRect/>
          </a:stretch>
        </p:blipFill>
        <p:spPr bwMode="auto">
          <a:xfrm>
            <a:off x="971600" y="1412776"/>
            <a:ext cx="5905500" cy="1104900"/>
          </a:xfrm>
          <a:prstGeom prst="rect">
            <a:avLst/>
          </a:prstGeom>
          <a:noFill/>
          <a:ln w="9525">
            <a:noFill/>
            <a:miter lim="800000"/>
            <a:headEnd/>
            <a:tailEnd/>
          </a:ln>
        </p:spPr>
      </p:pic>
      <p:pic>
        <p:nvPicPr>
          <p:cNvPr id="201731" name="Picture 3"/>
          <p:cNvPicPr>
            <a:picLocks noChangeAspect="1" noChangeArrowheads="1"/>
          </p:cNvPicPr>
          <p:nvPr/>
        </p:nvPicPr>
        <p:blipFill>
          <a:blip r:embed="rId3" cstate="print"/>
          <a:srcRect/>
          <a:stretch>
            <a:fillRect/>
          </a:stretch>
        </p:blipFill>
        <p:spPr bwMode="auto">
          <a:xfrm>
            <a:off x="971600" y="2600325"/>
            <a:ext cx="5819775" cy="42576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93541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서브쿼리</a:t>
            </a:r>
          </a:p>
        </p:txBody>
      </p:sp>
      <p:sp>
        <p:nvSpPr>
          <p:cNvPr id="3" name="직사각형 2"/>
          <p:cNvSpPr/>
          <p:nvPr/>
        </p:nvSpPr>
        <p:spPr>
          <a:xfrm>
            <a:off x="971600" y="2132856"/>
            <a:ext cx="2507418" cy="369332"/>
          </a:xfrm>
          <a:prstGeom prst="rect">
            <a:avLst/>
          </a:prstGeom>
        </p:spPr>
        <p:txBody>
          <a:bodyPr wrap="none">
            <a:spAutoFit/>
          </a:bodyPr>
          <a:lstStyle/>
          <a:p>
            <a:r>
              <a:rPr lang="ko-KR" altLang="en-US" b="1" dirty="0"/>
              <a:t>서브 쿼리의 기본 개념</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01</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서브 쿼리의 기본 개념</a:t>
            </a:r>
          </a:p>
        </p:txBody>
      </p:sp>
      <p:sp>
        <p:nvSpPr>
          <p:cNvPr id="7" name="직사각형 6"/>
          <p:cNvSpPr/>
          <p:nvPr/>
        </p:nvSpPr>
        <p:spPr>
          <a:xfrm>
            <a:off x="179512" y="2690336"/>
            <a:ext cx="8784976" cy="923330"/>
          </a:xfrm>
          <a:prstGeom prst="rect">
            <a:avLst/>
          </a:prstGeom>
        </p:spPr>
        <p:txBody>
          <a:bodyPr wrap="square">
            <a:spAutoFit/>
          </a:bodyPr>
          <a:lstStyle/>
          <a:p>
            <a:r>
              <a:rPr lang="ko-KR" altLang="en-US" dirty="0"/>
              <a:t>하나의 </a:t>
            </a:r>
            <a:r>
              <a:rPr lang="en-US" altLang="ko-KR" dirty="0"/>
              <a:t>SELECT </a:t>
            </a:r>
            <a:r>
              <a:rPr lang="ko-KR" altLang="en-US" dirty="0"/>
              <a:t>문장의 절 안에 포함된 또 하나의 </a:t>
            </a:r>
            <a:r>
              <a:rPr lang="en-US" altLang="ko-KR" dirty="0"/>
              <a:t>SELECT </a:t>
            </a:r>
            <a:r>
              <a:rPr lang="ko-KR" altLang="en-US" dirty="0"/>
              <a:t>문장입니다</a:t>
            </a:r>
            <a:r>
              <a:rPr lang="en-US" altLang="ko-KR" dirty="0"/>
              <a:t>. </a:t>
            </a:r>
            <a:r>
              <a:rPr lang="ko-KR" altLang="en-US" dirty="0"/>
              <a:t>그렇기에 서브 쿼리를 포함하고 있는 </a:t>
            </a:r>
            <a:r>
              <a:rPr lang="ko-KR" altLang="en-US" dirty="0" err="1"/>
              <a:t>쿼리문을</a:t>
            </a:r>
            <a:r>
              <a:rPr lang="ko-KR" altLang="en-US" dirty="0"/>
              <a:t> 메인 쿼리</a:t>
            </a:r>
            <a:r>
              <a:rPr lang="en-US" altLang="ko-KR" dirty="0"/>
              <a:t>, </a:t>
            </a:r>
            <a:r>
              <a:rPr lang="ko-KR" altLang="en-US" dirty="0"/>
              <a:t>포함된 또 하나의 쿼리를 서브 쿼리라고 합니다</a:t>
            </a:r>
            <a:r>
              <a:rPr lang="en-US" altLang="ko-KR" dirty="0"/>
              <a:t>.</a:t>
            </a:r>
          </a:p>
        </p:txBody>
      </p:sp>
      <p:pic>
        <p:nvPicPr>
          <p:cNvPr id="1026" name="Picture 2"/>
          <p:cNvPicPr>
            <a:picLocks noChangeAspect="1" noChangeArrowheads="1"/>
          </p:cNvPicPr>
          <p:nvPr/>
        </p:nvPicPr>
        <p:blipFill>
          <a:blip r:embed="rId3" cstate="print"/>
          <a:srcRect/>
          <a:stretch>
            <a:fillRect/>
          </a:stretch>
        </p:blipFill>
        <p:spPr bwMode="auto">
          <a:xfrm>
            <a:off x="1187624" y="3501008"/>
            <a:ext cx="7200800" cy="2683826"/>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93541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서브쿼리</a:t>
            </a:r>
          </a:p>
        </p:txBody>
      </p:sp>
      <p:sp>
        <p:nvSpPr>
          <p:cNvPr id="3" name="직사각형 2"/>
          <p:cNvSpPr/>
          <p:nvPr/>
        </p:nvSpPr>
        <p:spPr>
          <a:xfrm>
            <a:off x="899592" y="1124744"/>
            <a:ext cx="1651414" cy="369332"/>
          </a:xfrm>
          <a:prstGeom prst="rect">
            <a:avLst/>
          </a:prstGeom>
        </p:spPr>
        <p:txBody>
          <a:bodyPr wrap="none">
            <a:spAutoFit/>
          </a:bodyPr>
          <a:lstStyle/>
          <a:p>
            <a:r>
              <a:rPr lang="ko-KR" altLang="en-US" b="1" dirty="0"/>
              <a:t>서브쿼리 규칙</a:t>
            </a:r>
            <a:endParaRPr lang="en-US" altLang="ko-KR" b="1" dirty="0"/>
          </a:p>
        </p:txBody>
      </p:sp>
      <p:pic>
        <p:nvPicPr>
          <p:cNvPr id="2050" name="Picture 2"/>
          <p:cNvPicPr>
            <a:picLocks noChangeAspect="1" noChangeArrowheads="1"/>
          </p:cNvPicPr>
          <p:nvPr/>
        </p:nvPicPr>
        <p:blipFill>
          <a:blip r:embed="rId2" cstate="print"/>
          <a:srcRect/>
          <a:stretch>
            <a:fillRect/>
          </a:stretch>
        </p:blipFill>
        <p:spPr bwMode="auto">
          <a:xfrm>
            <a:off x="827584" y="1556792"/>
            <a:ext cx="7695926" cy="2120056"/>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93541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서브쿼리</a:t>
            </a:r>
          </a:p>
        </p:txBody>
      </p:sp>
      <p:sp>
        <p:nvSpPr>
          <p:cNvPr id="3" name="직사각형 2"/>
          <p:cNvSpPr/>
          <p:nvPr/>
        </p:nvSpPr>
        <p:spPr>
          <a:xfrm>
            <a:off x="899592" y="1124744"/>
            <a:ext cx="2045753" cy="369332"/>
          </a:xfrm>
          <a:prstGeom prst="rect">
            <a:avLst/>
          </a:prstGeom>
        </p:spPr>
        <p:txBody>
          <a:bodyPr wrap="none">
            <a:spAutoFit/>
          </a:bodyPr>
          <a:lstStyle/>
          <a:p>
            <a:r>
              <a:rPr lang="ko-KR" altLang="en-US" b="1" dirty="0"/>
              <a:t>단일 행 서브 쿼리</a:t>
            </a:r>
          </a:p>
        </p:txBody>
      </p:sp>
      <p:sp>
        <p:nvSpPr>
          <p:cNvPr id="4" name="직사각형 3"/>
          <p:cNvSpPr/>
          <p:nvPr/>
        </p:nvSpPr>
        <p:spPr>
          <a:xfrm>
            <a:off x="323528" y="1484784"/>
            <a:ext cx="8496944" cy="646331"/>
          </a:xfrm>
          <a:prstGeom prst="rect">
            <a:avLst/>
          </a:prstGeom>
        </p:spPr>
        <p:txBody>
          <a:bodyPr wrap="square">
            <a:spAutoFit/>
          </a:bodyPr>
          <a:lstStyle/>
          <a:p>
            <a:r>
              <a:rPr lang="ko-KR" altLang="en-US" dirty="0"/>
              <a:t>단일 행</a:t>
            </a:r>
            <a:r>
              <a:rPr lang="en-US" altLang="ko-KR" dirty="0"/>
              <a:t>(Single Row) </a:t>
            </a:r>
            <a:r>
              <a:rPr lang="ko-KR" altLang="en-US" dirty="0"/>
              <a:t>서브 쿼리는 수행 결과가 오직 하나의 </a:t>
            </a:r>
            <a:r>
              <a:rPr lang="ko-KR" altLang="en-US" dirty="0" err="1"/>
              <a:t>로우</a:t>
            </a:r>
            <a:r>
              <a:rPr lang="en-US" altLang="ko-KR" dirty="0"/>
              <a:t>(</a:t>
            </a:r>
            <a:r>
              <a:rPr lang="ko-KR" altLang="en-US" dirty="0"/>
              <a:t>행</a:t>
            </a:r>
            <a:r>
              <a:rPr lang="en-US" altLang="ko-KR" dirty="0"/>
              <a:t>, row)</a:t>
            </a:r>
            <a:r>
              <a:rPr lang="ko-KR" altLang="en-US" dirty="0"/>
              <a:t>만을 반환하는 서브 쿼리를 갖는 것을 말합니다</a:t>
            </a:r>
            <a:r>
              <a:rPr lang="en-US" altLang="ko-KR" dirty="0"/>
              <a:t>. </a:t>
            </a:r>
          </a:p>
        </p:txBody>
      </p:sp>
      <p:pic>
        <p:nvPicPr>
          <p:cNvPr id="3074" name="Picture 2"/>
          <p:cNvPicPr>
            <a:picLocks noChangeAspect="1" noChangeArrowheads="1"/>
          </p:cNvPicPr>
          <p:nvPr/>
        </p:nvPicPr>
        <p:blipFill>
          <a:blip r:embed="rId2" cstate="print"/>
          <a:srcRect/>
          <a:stretch>
            <a:fillRect/>
          </a:stretch>
        </p:blipFill>
        <p:spPr bwMode="auto">
          <a:xfrm>
            <a:off x="1043608" y="2132856"/>
            <a:ext cx="5876925" cy="1438275"/>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1043608" y="3645024"/>
            <a:ext cx="6029325" cy="8667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93541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서브쿼리</a:t>
            </a:r>
          </a:p>
        </p:txBody>
      </p:sp>
      <p:sp>
        <p:nvSpPr>
          <p:cNvPr id="3" name="직사각형 2"/>
          <p:cNvSpPr/>
          <p:nvPr/>
        </p:nvSpPr>
        <p:spPr>
          <a:xfrm>
            <a:off x="899592" y="1124744"/>
            <a:ext cx="3512500" cy="369332"/>
          </a:xfrm>
          <a:prstGeom prst="rect">
            <a:avLst/>
          </a:prstGeom>
        </p:spPr>
        <p:txBody>
          <a:bodyPr wrap="none">
            <a:spAutoFit/>
          </a:bodyPr>
          <a:lstStyle/>
          <a:p>
            <a:r>
              <a:rPr lang="ko-KR" altLang="en-US" b="1" dirty="0"/>
              <a:t>서브 쿼리에서 그룹 함수의 사용</a:t>
            </a:r>
          </a:p>
        </p:txBody>
      </p:sp>
      <p:pic>
        <p:nvPicPr>
          <p:cNvPr id="4098" name="Picture 2"/>
          <p:cNvPicPr>
            <a:picLocks noChangeAspect="1" noChangeArrowheads="1"/>
          </p:cNvPicPr>
          <p:nvPr/>
        </p:nvPicPr>
        <p:blipFill>
          <a:blip r:embed="rId2" cstate="print"/>
          <a:srcRect/>
          <a:stretch>
            <a:fillRect/>
          </a:stretch>
        </p:blipFill>
        <p:spPr bwMode="auto">
          <a:xfrm>
            <a:off x="1043608" y="1700808"/>
            <a:ext cx="7158467" cy="4032448"/>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93596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데이터베이스 개념</a:t>
            </a:r>
          </a:p>
        </p:txBody>
      </p:sp>
      <p:sp>
        <p:nvSpPr>
          <p:cNvPr id="3" name="직사각형 2"/>
          <p:cNvSpPr/>
          <p:nvPr/>
        </p:nvSpPr>
        <p:spPr>
          <a:xfrm>
            <a:off x="642910" y="1071546"/>
            <a:ext cx="5857900" cy="369332"/>
          </a:xfrm>
          <a:prstGeom prst="rect">
            <a:avLst/>
          </a:prstGeom>
        </p:spPr>
        <p:txBody>
          <a:bodyPr wrap="square">
            <a:spAutoFit/>
          </a:bodyPr>
          <a:lstStyle/>
          <a:p>
            <a:r>
              <a:rPr lang="en-US" altLang="ko-KR" dirty="0"/>
              <a:t>7. </a:t>
            </a:r>
            <a:r>
              <a:rPr lang="ko-KR" altLang="en-US" dirty="0"/>
              <a:t>다음은 </a:t>
            </a:r>
            <a:r>
              <a:rPr lang="en-US" altLang="ko-KR" dirty="0"/>
              <a:t>6 </a:t>
            </a:r>
            <a:r>
              <a:rPr lang="ko-KR" altLang="en-US" dirty="0"/>
              <a:t>단계로 </a:t>
            </a:r>
            <a:r>
              <a:rPr lang="en-US" altLang="ko-KR" b="1" dirty="0"/>
              <a:t>[</a:t>
            </a:r>
            <a:r>
              <a:rPr lang="ko-KR" altLang="en-US" b="1" dirty="0"/>
              <a:t>일반설치 구성</a:t>
            </a:r>
            <a:r>
              <a:rPr lang="en-US" altLang="ko-KR" b="1" dirty="0"/>
              <a:t>]</a:t>
            </a:r>
            <a:r>
              <a:rPr lang="ko-KR" altLang="en-US" dirty="0"/>
              <a:t>을 위한 단계입니다</a:t>
            </a:r>
            <a:r>
              <a:rPr lang="en-US" altLang="ko-KR" dirty="0"/>
              <a:t>.</a:t>
            </a:r>
          </a:p>
        </p:txBody>
      </p:sp>
      <p:sp>
        <p:nvSpPr>
          <p:cNvPr id="4301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p>
        </p:txBody>
      </p:sp>
      <p:pic>
        <p:nvPicPr>
          <p:cNvPr id="43009" name="_x132915904" descr="EMB000020f03596"/>
          <p:cNvPicPr>
            <a:picLocks noChangeAspect="1" noChangeArrowheads="1"/>
          </p:cNvPicPr>
          <p:nvPr/>
        </p:nvPicPr>
        <p:blipFill>
          <a:blip r:embed="rId2" cstate="print"/>
          <a:srcRect/>
          <a:stretch>
            <a:fillRect/>
          </a:stretch>
        </p:blipFill>
        <p:spPr bwMode="auto">
          <a:xfrm>
            <a:off x="714347" y="1571612"/>
            <a:ext cx="6762797" cy="5072098"/>
          </a:xfrm>
          <a:prstGeom prst="rect">
            <a:avLst/>
          </a:prstGeom>
          <a:noFill/>
        </p:spPr>
      </p:pic>
    </p:spTree>
    <p:extLst>
      <p:ext uri="{BB962C8B-B14F-4D97-AF65-F5344CB8AC3E}">
        <p14:creationId xmlns:p14="http://schemas.microsoft.com/office/powerpoint/2010/main" xmlns="" val="62058556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93541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서브쿼리</a:t>
            </a:r>
          </a:p>
        </p:txBody>
      </p:sp>
      <p:sp>
        <p:nvSpPr>
          <p:cNvPr id="3" name="직사각형 2"/>
          <p:cNvSpPr/>
          <p:nvPr/>
        </p:nvSpPr>
        <p:spPr>
          <a:xfrm>
            <a:off x="899592" y="1124744"/>
            <a:ext cx="2045753" cy="369332"/>
          </a:xfrm>
          <a:prstGeom prst="rect">
            <a:avLst/>
          </a:prstGeom>
        </p:spPr>
        <p:txBody>
          <a:bodyPr wrap="none">
            <a:spAutoFit/>
          </a:bodyPr>
          <a:lstStyle/>
          <a:p>
            <a:r>
              <a:rPr lang="ko-KR" altLang="en-US" b="1" dirty="0"/>
              <a:t>다중 행 서브 쿼리</a:t>
            </a:r>
          </a:p>
        </p:txBody>
      </p:sp>
      <p:sp>
        <p:nvSpPr>
          <p:cNvPr id="4" name="직사각형 3"/>
          <p:cNvSpPr/>
          <p:nvPr/>
        </p:nvSpPr>
        <p:spPr>
          <a:xfrm>
            <a:off x="251520" y="1412776"/>
            <a:ext cx="8892480" cy="923330"/>
          </a:xfrm>
          <a:prstGeom prst="rect">
            <a:avLst/>
          </a:prstGeom>
        </p:spPr>
        <p:txBody>
          <a:bodyPr wrap="square">
            <a:spAutoFit/>
          </a:bodyPr>
          <a:lstStyle/>
          <a:p>
            <a:r>
              <a:rPr lang="ko-KR" altLang="en-US" dirty="0"/>
              <a:t>다중 행 서브 쿼리는 서브 쿼리에서 반환되는 결과가 하나 이상의 행일 때 사용하는 서브 쿼리입니다</a:t>
            </a:r>
            <a:r>
              <a:rPr lang="en-US" altLang="ko-KR" dirty="0"/>
              <a:t>. </a:t>
            </a:r>
            <a:r>
              <a:rPr lang="ko-KR" altLang="en-US" dirty="0"/>
              <a:t>다중 행 서브 쿼리는 반드시 다중 행 연산자</a:t>
            </a:r>
            <a:r>
              <a:rPr lang="en-US" altLang="ko-KR" dirty="0"/>
              <a:t>(Multiple Row Operator)</a:t>
            </a:r>
            <a:r>
              <a:rPr lang="ko-KR" altLang="en-US" dirty="0"/>
              <a:t>와 함께 사용해야 합니다</a:t>
            </a:r>
            <a:r>
              <a:rPr lang="en-US" altLang="ko-KR" dirty="0"/>
              <a:t>.</a:t>
            </a:r>
          </a:p>
        </p:txBody>
      </p:sp>
      <p:pic>
        <p:nvPicPr>
          <p:cNvPr id="5122" name="Picture 2"/>
          <p:cNvPicPr>
            <a:picLocks noChangeAspect="1" noChangeArrowheads="1"/>
          </p:cNvPicPr>
          <p:nvPr/>
        </p:nvPicPr>
        <p:blipFill>
          <a:blip r:embed="rId2" cstate="print"/>
          <a:srcRect/>
          <a:stretch>
            <a:fillRect/>
          </a:stretch>
        </p:blipFill>
        <p:spPr bwMode="auto">
          <a:xfrm>
            <a:off x="611560" y="2564904"/>
            <a:ext cx="7966628" cy="2292647"/>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93541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서브쿼리</a:t>
            </a:r>
          </a:p>
        </p:txBody>
      </p:sp>
      <p:sp>
        <p:nvSpPr>
          <p:cNvPr id="3" name="직사각형 2"/>
          <p:cNvSpPr/>
          <p:nvPr/>
        </p:nvSpPr>
        <p:spPr>
          <a:xfrm>
            <a:off x="899592" y="1124744"/>
            <a:ext cx="1215397" cy="369332"/>
          </a:xfrm>
          <a:prstGeom prst="rect">
            <a:avLst/>
          </a:prstGeom>
        </p:spPr>
        <p:txBody>
          <a:bodyPr wrap="none">
            <a:spAutoFit/>
          </a:bodyPr>
          <a:lstStyle/>
          <a:p>
            <a:r>
              <a:rPr lang="en-US" altLang="ko-KR" b="1" dirty="0"/>
              <a:t>IN </a:t>
            </a:r>
            <a:r>
              <a:rPr lang="ko-KR" altLang="en-US" b="1" dirty="0"/>
              <a:t>연산자</a:t>
            </a:r>
          </a:p>
        </p:txBody>
      </p:sp>
      <p:sp>
        <p:nvSpPr>
          <p:cNvPr id="4" name="직사각형 3"/>
          <p:cNvSpPr/>
          <p:nvPr/>
        </p:nvSpPr>
        <p:spPr>
          <a:xfrm>
            <a:off x="179512" y="1484784"/>
            <a:ext cx="8892480" cy="646331"/>
          </a:xfrm>
          <a:prstGeom prst="rect">
            <a:avLst/>
          </a:prstGeom>
        </p:spPr>
        <p:txBody>
          <a:bodyPr wrap="square">
            <a:spAutoFit/>
          </a:bodyPr>
          <a:lstStyle/>
          <a:p>
            <a:r>
              <a:rPr lang="en-US" altLang="ko-KR" dirty="0"/>
              <a:t>IN </a:t>
            </a:r>
            <a:r>
              <a:rPr lang="ko-KR" altLang="en-US" dirty="0"/>
              <a:t>연산자는 메인 쿼리의 비교 조건에서 서브 쿼리의 출력 결과와 하나라도 일치하면 메인 쿼리의 </a:t>
            </a:r>
            <a:r>
              <a:rPr lang="en-US" altLang="ko-KR" dirty="0"/>
              <a:t>WHERE </a:t>
            </a:r>
            <a:r>
              <a:rPr lang="ko-KR" altLang="en-US" dirty="0"/>
              <a:t>절의 참이 되도록 하는 연산자입니다</a:t>
            </a:r>
            <a:r>
              <a:rPr lang="en-US" altLang="ko-KR" dirty="0"/>
              <a:t>.</a:t>
            </a:r>
          </a:p>
        </p:txBody>
      </p:sp>
      <p:pic>
        <p:nvPicPr>
          <p:cNvPr id="6147" name="Picture 3"/>
          <p:cNvPicPr>
            <a:picLocks noChangeAspect="1" noChangeArrowheads="1"/>
          </p:cNvPicPr>
          <p:nvPr/>
        </p:nvPicPr>
        <p:blipFill>
          <a:blip r:embed="rId2" cstate="print"/>
          <a:srcRect/>
          <a:stretch>
            <a:fillRect/>
          </a:stretch>
        </p:blipFill>
        <p:spPr bwMode="auto">
          <a:xfrm>
            <a:off x="899592" y="2132856"/>
            <a:ext cx="6768752" cy="4098014"/>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93541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서브쿼리</a:t>
            </a:r>
          </a:p>
        </p:txBody>
      </p:sp>
      <p:sp>
        <p:nvSpPr>
          <p:cNvPr id="3" name="직사각형 2"/>
          <p:cNvSpPr/>
          <p:nvPr/>
        </p:nvSpPr>
        <p:spPr>
          <a:xfrm>
            <a:off x="899592" y="1124744"/>
            <a:ext cx="1358064" cy="369332"/>
          </a:xfrm>
          <a:prstGeom prst="rect">
            <a:avLst/>
          </a:prstGeom>
        </p:spPr>
        <p:txBody>
          <a:bodyPr wrap="none">
            <a:spAutoFit/>
          </a:bodyPr>
          <a:lstStyle/>
          <a:p>
            <a:r>
              <a:rPr lang="en-US" altLang="ko-KR" b="1" dirty="0"/>
              <a:t>ALL </a:t>
            </a:r>
            <a:r>
              <a:rPr lang="ko-KR" altLang="en-US" b="1" dirty="0"/>
              <a:t>연산자</a:t>
            </a:r>
          </a:p>
        </p:txBody>
      </p:sp>
      <p:sp>
        <p:nvSpPr>
          <p:cNvPr id="4" name="직사각형 3"/>
          <p:cNvSpPr/>
          <p:nvPr/>
        </p:nvSpPr>
        <p:spPr>
          <a:xfrm>
            <a:off x="0" y="1484784"/>
            <a:ext cx="9144000" cy="923330"/>
          </a:xfrm>
          <a:prstGeom prst="rect">
            <a:avLst/>
          </a:prstGeom>
        </p:spPr>
        <p:txBody>
          <a:bodyPr wrap="square">
            <a:spAutoFit/>
          </a:bodyPr>
          <a:lstStyle/>
          <a:p>
            <a:r>
              <a:rPr lang="en-US" altLang="ko-KR" dirty="0"/>
              <a:t>ALL </a:t>
            </a:r>
            <a:r>
              <a:rPr lang="ko-KR" altLang="en-US" dirty="0"/>
              <a:t>조건은 메인 쿼리의 비교 조건이 서브 쿼리의 검색 결과와 모든 값이 일치하면 참입니다</a:t>
            </a:r>
            <a:r>
              <a:rPr lang="en-US" altLang="ko-KR" dirty="0"/>
              <a:t>. </a:t>
            </a:r>
            <a:r>
              <a:rPr lang="ko-KR" altLang="en-US" dirty="0"/>
              <a:t>찾아진 값에 대해서 </a:t>
            </a:r>
            <a:r>
              <a:rPr lang="en-US" altLang="ko-KR" dirty="0"/>
              <a:t>AND </a:t>
            </a:r>
            <a:r>
              <a:rPr lang="ko-KR" altLang="en-US" dirty="0"/>
              <a:t>연산을 해서 모두 참이면 참이 되는 셈이 됩니다</a:t>
            </a:r>
            <a:r>
              <a:rPr lang="en-US" altLang="ko-KR" dirty="0"/>
              <a:t>. &gt; ALL </a:t>
            </a:r>
            <a:r>
              <a:rPr lang="ko-KR" altLang="en-US" dirty="0"/>
              <a:t>은 “모든 비교값 보다 크냐”고 묻는 것이 되므로 최대값보다 더 크면 참이 됩니다</a:t>
            </a:r>
            <a:r>
              <a:rPr lang="en-US" altLang="ko-KR" dirty="0"/>
              <a:t>. </a:t>
            </a:r>
          </a:p>
        </p:txBody>
      </p:sp>
      <p:pic>
        <p:nvPicPr>
          <p:cNvPr id="7172" name="Picture 4"/>
          <p:cNvPicPr>
            <a:picLocks noChangeAspect="1" noChangeArrowheads="1"/>
          </p:cNvPicPr>
          <p:nvPr/>
        </p:nvPicPr>
        <p:blipFill>
          <a:blip r:embed="rId2" cstate="print"/>
          <a:srcRect/>
          <a:stretch>
            <a:fillRect/>
          </a:stretch>
        </p:blipFill>
        <p:spPr bwMode="auto">
          <a:xfrm>
            <a:off x="827584" y="2564904"/>
            <a:ext cx="7634604" cy="3528392"/>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93541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서브쿼리</a:t>
            </a:r>
          </a:p>
        </p:txBody>
      </p:sp>
      <p:sp>
        <p:nvSpPr>
          <p:cNvPr id="3" name="직사각형 2"/>
          <p:cNvSpPr/>
          <p:nvPr/>
        </p:nvSpPr>
        <p:spPr>
          <a:xfrm>
            <a:off x="899592" y="1124744"/>
            <a:ext cx="1444626" cy="369332"/>
          </a:xfrm>
          <a:prstGeom prst="rect">
            <a:avLst/>
          </a:prstGeom>
        </p:spPr>
        <p:txBody>
          <a:bodyPr wrap="none">
            <a:spAutoFit/>
          </a:bodyPr>
          <a:lstStyle/>
          <a:p>
            <a:r>
              <a:rPr lang="en-US" altLang="ko-KR" b="1" dirty="0"/>
              <a:t>ANY </a:t>
            </a:r>
            <a:r>
              <a:rPr lang="ko-KR" altLang="en-US" b="1" dirty="0"/>
              <a:t>연산자</a:t>
            </a:r>
          </a:p>
        </p:txBody>
      </p:sp>
      <p:sp>
        <p:nvSpPr>
          <p:cNvPr id="4" name="직사각형 3"/>
          <p:cNvSpPr/>
          <p:nvPr/>
        </p:nvSpPr>
        <p:spPr>
          <a:xfrm>
            <a:off x="0" y="1412776"/>
            <a:ext cx="9144000" cy="923330"/>
          </a:xfrm>
          <a:prstGeom prst="rect">
            <a:avLst/>
          </a:prstGeom>
        </p:spPr>
        <p:txBody>
          <a:bodyPr wrap="square">
            <a:spAutoFit/>
          </a:bodyPr>
          <a:lstStyle/>
          <a:p>
            <a:r>
              <a:rPr lang="en-US" altLang="ko-KR" dirty="0"/>
              <a:t>ANY </a:t>
            </a:r>
            <a:r>
              <a:rPr lang="ko-KR" altLang="en-US" dirty="0"/>
              <a:t>조건은 메인 쿼리의 비교 조건이 서브 쿼리의 검색 결과와 하나 이상만 일치하면 참입니다</a:t>
            </a:r>
            <a:r>
              <a:rPr lang="en-US" altLang="ko-KR" dirty="0"/>
              <a:t>. &gt; ANY</a:t>
            </a:r>
            <a:r>
              <a:rPr lang="ko-KR" altLang="en-US" dirty="0"/>
              <a:t>는 찾아진 값에 대해서 하나라도 크면 참이 되는 셈이 됩니다</a:t>
            </a:r>
            <a:r>
              <a:rPr lang="en-US" altLang="ko-KR" dirty="0"/>
              <a:t>. </a:t>
            </a:r>
            <a:r>
              <a:rPr lang="ko-KR" altLang="en-US" dirty="0"/>
              <a:t>그러므로 찾아진 값 중에서 가장 작은 값 즉</a:t>
            </a:r>
            <a:r>
              <a:rPr lang="en-US" altLang="ko-KR" dirty="0"/>
              <a:t>, </a:t>
            </a:r>
            <a:r>
              <a:rPr lang="ko-KR" altLang="en-US" dirty="0"/>
              <a:t>최소값 보다 크면 참이 됩니다</a:t>
            </a:r>
            <a:r>
              <a:rPr lang="en-US" altLang="ko-KR" dirty="0"/>
              <a:t>. </a:t>
            </a:r>
          </a:p>
        </p:txBody>
      </p:sp>
      <p:pic>
        <p:nvPicPr>
          <p:cNvPr id="8194" name="Picture 2"/>
          <p:cNvPicPr>
            <a:picLocks noChangeAspect="1" noChangeArrowheads="1"/>
          </p:cNvPicPr>
          <p:nvPr/>
        </p:nvPicPr>
        <p:blipFill>
          <a:blip r:embed="rId2" cstate="print"/>
          <a:srcRect/>
          <a:stretch>
            <a:fillRect/>
          </a:stretch>
        </p:blipFill>
        <p:spPr bwMode="auto">
          <a:xfrm>
            <a:off x="1187624" y="2419350"/>
            <a:ext cx="5838825" cy="44386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93541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서브쿼리</a:t>
            </a:r>
          </a:p>
        </p:txBody>
      </p:sp>
      <p:sp>
        <p:nvSpPr>
          <p:cNvPr id="3" name="직사각형 2"/>
          <p:cNvSpPr/>
          <p:nvPr/>
        </p:nvSpPr>
        <p:spPr>
          <a:xfrm>
            <a:off x="899592" y="1124744"/>
            <a:ext cx="1705532" cy="369332"/>
          </a:xfrm>
          <a:prstGeom prst="rect">
            <a:avLst/>
          </a:prstGeom>
        </p:spPr>
        <p:txBody>
          <a:bodyPr wrap="none">
            <a:spAutoFit/>
          </a:bodyPr>
          <a:lstStyle/>
          <a:p>
            <a:r>
              <a:rPr lang="en-US" altLang="ko-KR" b="1" dirty="0"/>
              <a:t>EXISTS </a:t>
            </a:r>
            <a:r>
              <a:rPr lang="ko-KR" altLang="en-US" b="1" dirty="0"/>
              <a:t>연산자</a:t>
            </a:r>
          </a:p>
        </p:txBody>
      </p:sp>
      <p:sp>
        <p:nvSpPr>
          <p:cNvPr id="4" name="직사각형 3"/>
          <p:cNvSpPr/>
          <p:nvPr/>
        </p:nvSpPr>
        <p:spPr>
          <a:xfrm>
            <a:off x="179512" y="1484784"/>
            <a:ext cx="8964488" cy="1477328"/>
          </a:xfrm>
          <a:prstGeom prst="rect">
            <a:avLst/>
          </a:prstGeom>
        </p:spPr>
        <p:txBody>
          <a:bodyPr wrap="square">
            <a:spAutoFit/>
          </a:bodyPr>
          <a:lstStyle/>
          <a:p>
            <a:r>
              <a:rPr lang="en-US" altLang="ko-KR" dirty="0"/>
              <a:t>EXISTS </a:t>
            </a:r>
            <a:r>
              <a:rPr lang="ko-KR" altLang="en-US" dirty="0"/>
              <a:t>연산자는 서브 </a:t>
            </a:r>
            <a:r>
              <a:rPr lang="ko-KR" altLang="en-US" dirty="0" err="1"/>
              <a:t>쿼리문에서</a:t>
            </a:r>
            <a:r>
              <a:rPr lang="ko-KR" altLang="en-US" dirty="0"/>
              <a:t> 주로 사용하며 서브 쿼리의 결과 값이 참이 나오기만 하면 바로 메인 쿼리의 결과 값을 </a:t>
            </a:r>
            <a:r>
              <a:rPr lang="ko-KR" altLang="en-US" dirty="0" err="1"/>
              <a:t>리턴합니다</a:t>
            </a:r>
            <a:r>
              <a:rPr lang="en-US" altLang="ko-KR" dirty="0"/>
              <a:t>. </a:t>
            </a:r>
            <a:r>
              <a:rPr lang="ko-KR" altLang="en-US" dirty="0"/>
              <a:t>서브 쿼리의 결과 값이 존재하지 않는다면 메인 쿼리의 어떤 값도 </a:t>
            </a:r>
            <a:r>
              <a:rPr lang="ko-KR" altLang="en-US" dirty="0" err="1"/>
              <a:t>리턴되지</a:t>
            </a:r>
            <a:r>
              <a:rPr lang="ko-KR" altLang="en-US" dirty="0"/>
              <a:t> 않는 문장입니다</a:t>
            </a:r>
            <a:r>
              <a:rPr lang="en-US" altLang="ko-KR" dirty="0"/>
              <a:t>. </a:t>
            </a:r>
            <a:r>
              <a:rPr lang="ko-KR" altLang="en-US" dirty="0"/>
              <a:t>쿼리 속도 면에서는 서브 쿼리 사용 시 </a:t>
            </a:r>
            <a:r>
              <a:rPr lang="en-US" altLang="ko-KR" dirty="0"/>
              <a:t>IN</a:t>
            </a:r>
            <a:r>
              <a:rPr lang="ko-KR" altLang="en-US" dirty="0"/>
              <a:t>보다는 </a:t>
            </a:r>
            <a:r>
              <a:rPr lang="en-US" altLang="ko-KR" dirty="0"/>
              <a:t>EXISTS</a:t>
            </a:r>
            <a:r>
              <a:rPr lang="ko-KR" altLang="en-US" dirty="0"/>
              <a:t>가 훨씬 빠릅니다</a:t>
            </a:r>
            <a:r>
              <a:rPr lang="en-US" altLang="ko-KR" dirty="0"/>
              <a:t>. EXISTS</a:t>
            </a:r>
            <a:r>
              <a:rPr lang="ko-KR" altLang="en-US" dirty="0"/>
              <a:t>의 반대말로 </a:t>
            </a:r>
            <a:r>
              <a:rPr lang="en-US" altLang="ko-KR" dirty="0"/>
              <a:t>NOT EXISTS</a:t>
            </a:r>
            <a:r>
              <a:rPr lang="ko-KR" altLang="en-US" dirty="0"/>
              <a:t>도 사용 가능합니다</a:t>
            </a:r>
            <a:r>
              <a:rPr lang="en-US" altLang="ko-KR" dirty="0"/>
              <a:t>. </a:t>
            </a:r>
          </a:p>
        </p:txBody>
      </p:sp>
      <p:pic>
        <p:nvPicPr>
          <p:cNvPr id="9218" name="Picture 2"/>
          <p:cNvPicPr>
            <a:picLocks noChangeAspect="1" noChangeArrowheads="1"/>
          </p:cNvPicPr>
          <p:nvPr/>
        </p:nvPicPr>
        <p:blipFill>
          <a:blip r:embed="rId2" cstate="print"/>
          <a:srcRect/>
          <a:stretch>
            <a:fillRect/>
          </a:stretch>
        </p:blipFill>
        <p:spPr bwMode="auto">
          <a:xfrm>
            <a:off x="1403648" y="3140968"/>
            <a:ext cx="5953125" cy="274320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93541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서브쿼리</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02</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475656" y="1332053"/>
            <a:ext cx="6207546"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서브 쿼리를 이용한 테이블 생성</a:t>
            </a:r>
            <a:r>
              <a:rPr lang="en-US" altLang="ko-KR" sz="2400" dirty="0">
                <a:solidFill>
                  <a:schemeClr val="bg1"/>
                </a:solidFill>
                <a:latin typeface="Impact" panose="020B0806030902050204" pitchFamily="34" charset="0"/>
                <a:ea typeface="HY견고딕" panose="02030600000101010101" pitchFamily="18" charset="-127"/>
              </a:rPr>
              <a:t>, </a:t>
            </a:r>
            <a:r>
              <a:rPr lang="ko-KR" altLang="en-US" sz="2400" dirty="0">
                <a:solidFill>
                  <a:schemeClr val="bg1"/>
                </a:solidFill>
                <a:latin typeface="Impact" panose="020B0806030902050204" pitchFamily="34" charset="0"/>
                <a:ea typeface="HY견고딕" panose="02030600000101010101" pitchFamily="18" charset="-127"/>
              </a:rPr>
              <a:t>데이터 조작</a:t>
            </a:r>
          </a:p>
        </p:txBody>
      </p:sp>
      <p:sp>
        <p:nvSpPr>
          <p:cNvPr id="7" name="직사각형 6"/>
          <p:cNvSpPr/>
          <p:nvPr/>
        </p:nvSpPr>
        <p:spPr>
          <a:xfrm>
            <a:off x="971600" y="2204864"/>
            <a:ext cx="3199915" cy="369332"/>
          </a:xfrm>
          <a:prstGeom prst="rect">
            <a:avLst/>
          </a:prstGeom>
        </p:spPr>
        <p:txBody>
          <a:bodyPr wrap="none">
            <a:spAutoFit/>
          </a:bodyPr>
          <a:lstStyle/>
          <a:p>
            <a:r>
              <a:rPr lang="ko-KR" altLang="en-US" b="1" dirty="0"/>
              <a:t>서브 쿼리로 테이블 생성하기</a:t>
            </a:r>
          </a:p>
        </p:txBody>
      </p:sp>
      <p:pic>
        <p:nvPicPr>
          <p:cNvPr id="10242" name="Picture 2"/>
          <p:cNvPicPr>
            <a:picLocks noChangeAspect="1" noChangeArrowheads="1"/>
          </p:cNvPicPr>
          <p:nvPr/>
        </p:nvPicPr>
        <p:blipFill>
          <a:blip r:embed="rId3" cstate="print"/>
          <a:srcRect/>
          <a:stretch>
            <a:fillRect/>
          </a:stretch>
        </p:blipFill>
        <p:spPr bwMode="auto">
          <a:xfrm>
            <a:off x="1547664" y="3212976"/>
            <a:ext cx="6134100" cy="1019175"/>
          </a:xfrm>
          <a:prstGeom prst="rect">
            <a:avLst/>
          </a:prstGeom>
          <a:noFill/>
          <a:ln w="9525">
            <a:noFill/>
            <a:miter lim="800000"/>
            <a:headEnd/>
            <a:tailEnd/>
          </a:ln>
        </p:spPr>
      </p:pic>
      <p:sp>
        <p:nvSpPr>
          <p:cNvPr id="9" name="직사각형 8"/>
          <p:cNvSpPr/>
          <p:nvPr/>
        </p:nvSpPr>
        <p:spPr>
          <a:xfrm>
            <a:off x="179512" y="2564904"/>
            <a:ext cx="8964488" cy="646331"/>
          </a:xfrm>
          <a:prstGeom prst="rect">
            <a:avLst/>
          </a:prstGeom>
        </p:spPr>
        <p:txBody>
          <a:bodyPr wrap="square">
            <a:spAutoFit/>
          </a:bodyPr>
          <a:lstStyle/>
          <a:p>
            <a:r>
              <a:rPr lang="en-US" altLang="ko-KR" dirty="0"/>
              <a:t>CREATE TABLE </a:t>
            </a:r>
            <a:r>
              <a:rPr lang="ko-KR" altLang="en-US" dirty="0"/>
              <a:t>문에서 서브 쿼리를 사용하여 이미 존재하는 테이블과 동일한 구조와 내용을 갖는 새로운 테이블을 생성할 수 있습니다</a:t>
            </a:r>
            <a:r>
              <a:rPr lang="en-US" altLang="ko-KR" dirty="0"/>
              <a:t>.</a:t>
            </a:r>
          </a:p>
        </p:txBody>
      </p:sp>
      <p:pic>
        <p:nvPicPr>
          <p:cNvPr id="10243" name="Picture 3"/>
          <p:cNvPicPr>
            <a:picLocks noChangeAspect="1" noChangeArrowheads="1"/>
          </p:cNvPicPr>
          <p:nvPr/>
        </p:nvPicPr>
        <p:blipFill>
          <a:blip r:embed="rId4" cstate="print"/>
          <a:srcRect/>
          <a:stretch>
            <a:fillRect/>
          </a:stretch>
        </p:blipFill>
        <p:spPr bwMode="auto">
          <a:xfrm>
            <a:off x="1547664" y="4293096"/>
            <a:ext cx="2914650" cy="219075"/>
          </a:xfrm>
          <a:prstGeom prst="rect">
            <a:avLst/>
          </a:prstGeom>
          <a:noFill/>
          <a:ln w="9525">
            <a:noFill/>
            <a:miter lim="800000"/>
            <a:headEnd/>
            <a:tailEnd/>
          </a:ln>
        </p:spPr>
      </p:pic>
      <p:pic>
        <p:nvPicPr>
          <p:cNvPr id="10244" name="Picture 4"/>
          <p:cNvPicPr>
            <a:picLocks noChangeAspect="1" noChangeArrowheads="1"/>
          </p:cNvPicPr>
          <p:nvPr/>
        </p:nvPicPr>
        <p:blipFill>
          <a:blip r:embed="rId5" cstate="print"/>
          <a:srcRect/>
          <a:stretch>
            <a:fillRect/>
          </a:stretch>
        </p:blipFill>
        <p:spPr bwMode="auto">
          <a:xfrm>
            <a:off x="1475656" y="4653136"/>
            <a:ext cx="6134100" cy="12001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93541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서브쿼리</a:t>
            </a:r>
          </a:p>
        </p:txBody>
      </p:sp>
      <p:sp>
        <p:nvSpPr>
          <p:cNvPr id="3" name="직사각형 2"/>
          <p:cNvSpPr/>
          <p:nvPr/>
        </p:nvSpPr>
        <p:spPr>
          <a:xfrm>
            <a:off x="899592" y="1124744"/>
            <a:ext cx="2887329" cy="369332"/>
          </a:xfrm>
          <a:prstGeom prst="rect">
            <a:avLst/>
          </a:prstGeom>
        </p:spPr>
        <p:txBody>
          <a:bodyPr wrap="none">
            <a:spAutoFit/>
          </a:bodyPr>
          <a:lstStyle/>
          <a:p>
            <a:r>
              <a:rPr lang="ko-KR" altLang="en-US" b="1" dirty="0"/>
              <a:t>테이블의 구조만 복사하기</a:t>
            </a:r>
          </a:p>
        </p:txBody>
      </p:sp>
      <p:pic>
        <p:nvPicPr>
          <p:cNvPr id="11266" name="Picture 2"/>
          <p:cNvPicPr>
            <a:picLocks noChangeAspect="1" noChangeArrowheads="1"/>
          </p:cNvPicPr>
          <p:nvPr/>
        </p:nvPicPr>
        <p:blipFill>
          <a:blip r:embed="rId2" cstate="print"/>
          <a:srcRect/>
          <a:stretch>
            <a:fillRect/>
          </a:stretch>
        </p:blipFill>
        <p:spPr bwMode="auto">
          <a:xfrm>
            <a:off x="1475656" y="1628800"/>
            <a:ext cx="5876925" cy="1476375"/>
          </a:xfrm>
          <a:prstGeom prst="rect">
            <a:avLst/>
          </a:prstGeom>
          <a:noFill/>
          <a:ln w="9525">
            <a:noFill/>
            <a:miter lim="800000"/>
            <a:headEnd/>
            <a:tailEnd/>
          </a:ln>
        </p:spPr>
      </p:pic>
      <p:sp>
        <p:nvSpPr>
          <p:cNvPr id="5" name="직사각형 4"/>
          <p:cNvSpPr/>
          <p:nvPr/>
        </p:nvSpPr>
        <p:spPr>
          <a:xfrm>
            <a:off x="1115616" y="3284984"/>
            <a:ext cx="3199915" cy="369332"/>
          </a:xfrm>
          <a:prstGeom prst="rect">
            <a:avLst/>
          </a:prstGeom>
        </p:spPr>
        <p:txBody>
          <a:bodyPr wrap="none">
            <a:spAutoFit/>
          </a:bodyPr>
          <a:lstStyle/>
          <a:p>
            <a:r>
              <a:rPr lang="ko-KR" altLang="en-US" b="1" dirty="0"/>
              <a:t>서브 쿼리로 데이터 삽입하기</a:t>
            </a:r>
          </a:p>
        </p:txBody>
      </p:sp>
      <p:pic>
        <p:nvPicPr>
          <p:cNvPr id="11267" name="Picture 3"/>
          <p:cNvPicPr>
            <a:picLocks noChangeAspect="1" noChangeArrowheads="1"/>
          </p:cNvPicPr>
          <p:nvPr/>
        </p:nvPicPr>
        <p:blipFill>
          <a:blip r:embed="rId3" cstate="print"/>
          <a:srcRect/>
          <a:stretch>
            <a:fillRect/>
          </a:stretch>
        </p:blipFill>
        <p:spPr bwMode="auto">
          <a:xfrm>
            <a:off x="1547664" y="3933056"/>
            <a:ext cx="6210300" cy="91440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93541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서브쿼리</a:t>
            </a:r>
          </a:p>
        </p:txBody>
      </p:sp>
      <p:sp>
        <p:nvSpPr>
          <p:cNvPr id="3" name="직사각형 2"/>
          <p:cNvSpPr/>
          <p:nvPr/>
        </p:nvSpPr>
        <p:spPr>
          <a:xfrm>
            <a:off x="899592" y="1124744"/>
            <a:ext cx="3512500" cy="369332"/>
          </a:xfrm>
          <a:prstGeom prst="rect">
            <a:avLst/>
          </a:prstGeom>
        </p:spPr>
        <p:txBody>
          <a:bodyPr wrap="none">
            <a:spAutoFit/>
          </a:bodyPr>
          <a:lstStyle/>
          <a:p>
            <a:r>
              <a:rPr lang="ko-KR" altLang="en-US" b="1" dirty="0"/>
              <a:t>서브 쿼리를 이용한 데이터 변경</a:t>
            </a:r>
          </a:p>
        </p:txBody>
      </p:sp>
      <p:pic>
        <p:nvPicPr>
          <p:cNvPr id="12290" name="Picture 2"/>
          <p:cNvPicPr>
            <a:picLocks noChangeAspect="1" noChangeArrowheads="1"/>
          </p:cNvPicPr>
          <p:nvPr/>
        </p:nvPicPr>
        <p:blipFill>
          <a:blip r:embed="rId2" cstate="print"/>
          <a:srcRect/>
          <a:stretch>
            <a:fillRect/>
          </a:stretch>
        </p:blipFill>
        <p:spPr bwMode="auto">
          <a:xfrm>
            <a:off x="1043608" y="1628800"/>
            <a:ext cx="7200800" cy="4373563"/>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935419"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서브쿼리</a:t>
            </a:r>
          </a:p>
        </p:txBody>
      </p:sp>
      <p:sp>
        <p:nvSpPr>
          <p:cNvPr id="3" name="직사각형 2"/>
          <p:cNvSpPr/>
          <p:nvPr/>
        </p:nvSpPr>
        <p:spPr>
          <a:xfrm>
            <a:off x="899592" y="1124744"/>
            <a:ext cx="3512500" cy="369332"/>
          </a:xfrm>
          <a:prstGeom prst="rect">
            <a:avLst/>
          </a:prstGeom>
        </p:spPr>
        <p:txBody>
          <a:bodyPr wrap="none">
            <a:spAutoFit/>
          </a:bodyPr>
          <a:lstStyle/>
          <a:p>
            <a:r>
              <a:rPr lang="ko-KR" altLang="en-US" b="1" dirty="0"/>
              <a:t>서브 쿼리를 이용한 데이터 삭제</a:t>
            </a:r>
          </a:p>
        </p:txBody>
      </p:sp>
      <p:pic>
        <p:nvPicPr>
          <p:cNvPr id="13314" name="Picture 2"/>
          <p:cNvPicPr>
            <a:picLocks noChangeAspect="1" noChangeArrowheads="1"/>
          </p:cNvPicPr>
          <p:nvPr/>
        </p:nvPicPr>
        <p:blipFill>
          <a:blip r:embed="rId2" cstate="print"/>
          <a:srcRect/>
          <a:stretch>
            <a:fillRect/>
          </a:stretch>
        </p:blipFill>
        <p:spPr bwMode="auto">
          <a:xfrm>
            <a:off x="1115616" y="1628800"/>
            <a:ext cx="7218948" cy="1368152"/>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1550424"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12.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뷰</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4" name="직사각형 3"/>
          <p:cNvSpPr/>
          <p:nvPr/>
        </p:nvSpPr>
        <p:spPr>
          <a:xfrm>
            <a:off x="251520" y="2420888"/>
            <a:ext cx="8532440" cy="646331"/>
          </a:xfrm>
          <a:prstGeom prst="rect">
            <a:avLst/>
          </a:prstGeom>
        </p:spPr>
        <p:txBody>
          <a:bodyPr wrap="square">
            <a:spAutoFit/>
          </a:bodyPr>
          <a:lstStyle/>
          <a:p>
            <a:r>
              <a:rPr lang="ko-KR" altLang="en-US" dirty="0" err="1"/>
              <a:t>뷰</a:t>
            </a:r>
            <a:r>
              <a:rPr lang="en-US" altLang="ko-KR" dirty="0"/>
              <a:t>(View)</a:t>
            </a:r>
            <a:r>
              <a:rPr lang="ko-KR" altLang="en-US" dirty="0"/>
              <a:t>는 한마디로 물리적인 테이블을 근거한 논리적인 가상 테이블이라고 정의할 수 있습니다</a:t>
            </a:r>
            <a:r>
              <a:rPr lang="en-US" altLang="ko-KR" dirty="0"/>
              <a:t>.</a:t>
            </a:r>
          </a:p>
        </p:txBody>
      </p:sp>
      <p:pic>
        <p:nvPicPr>
          <p:cNvPr id="5"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5"/>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01</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7" name="TextBox 6"/>
          <p:cNvSpPr txBox="1"/>
          <p:nvPr/>
        </p:nvSpPr>
        <p:spPr>
          <a:xfrm>
            <a:off x="1475656" y="1332053"/>
            <a:ext cx="6207546" cy="461665"/>
          </a:xfrm>
          <a:prstGeom prst="rect">
            <a:avLst/>
          </a:prstGeom>
          <a:noFill/>
        </p:spPr>
        <p:txBody>
          <a:bodyPr wrap="square" rtlCol="0">
            <a:spAutoFit/>
          </a:bodyPr>
          <a:lstStyle/>
          <a:p>
            <a:r>
              <a:rPr lang="ko-KR" altLang="en-US" sz="2400" dirty="0" err="1">
                <a:solidFill>
                  <a:schemeClr val="bg1"/>
                </a:solidFill>
                <a:latin typeface="Impact" panose="020B0806030902050204" pitchFamily="34" charset="0"/>
                <a:ea typeface="HY견고딕" panose="02030600000101010101" pitchFamily="18" charset="-127"/>
              </a:rPr>
              <a:t>뷰의</a:t>
            </a:r>
            <a:r>
              <a:rPr lang="ko-KR" altLang="en-US" sz="2400" dirty="0">
                <a:solidFill>
                  <a:schemeClr val="bg1"/>
                </a:solidFill>
                <a:latin typeface="Impact" panose="020B0806030902050204" pitchFamily="34" charset="0"/>
                <a:ea typeface="HY견고딕" panose="02030600000101010101" pitchFamily="18" charset="-127"/>
              </a:rPr>
              <a:t> 개념과 </a:t>
            </a:r>
            <a:r>
              <a:rPr lang="ko-KR" altLang="en-US" sz="2400" dirty="0" err="1">
                <a:solidFill>
                  <a:schemeClr val="bg1"/>
                </a:solidFill>
                <a:latin typeface="Impact" panose="020B0806030902050204" pitchFamily="34" charset="0"/>
                <a:ea typeface="HY견고딕" panose="02030600000101010101" pitchFamily="18" charset="-127"/>
              </a:rPr>
              <a:t>뷰</a:t>
            </a:r>
            <a:r>
              <a:rPr lang="ko-KR" altLang="en-US" sz="2400" dirty="0">
                <a:solidFill>
                  <a:schemeClr val="bg1"/>
                </a:solidFill>
                <a:latin typeface="Impact" panose="020B0806030902050204" pitchFamily="34" charset="0"/>
                <a:ea typeface="HY견고딕" panose="02030600000101010101" pitchFamily="18" charset="-127"/>
              </a:rPr>
              <a:t> 생성하기</a:t>
            </a:r>
          </a:p>
        </p:txBody>
      </p:sp>
      <p:sp>
        <p:nvSpPr>
          <p:cNvPr id="8" name="직사각형 7"/>
          <p:cNvSpPr/>
          <p:nvPr/>
        </p:nvSpPr>
        <p:spPr>
          <a:xfrm>
            <a:off x="1331640" y="2060848"/>
            <a:ext cx="1189749" cy="369332"/>
          </a:xfrm>
          <a:prstGeom prst="rect">
            <a:avLst/>
          </a:prstGeom>
        </p:spPr>
        <p:txBody>
          <a:bodyPr wrap="none">
            <a:spAutoFit/>
          </a:bodyPr>
          <a:lstStyle/>
          <a:p>
            <a:r>
              <a:rPr lang="ko-KR" altLang="en-US" b="1" dirty="0" err="1"/>
              <a:t>뷰의</a:t>
            </a:r>
            <a:r>
              <a:rPr lang="ko-KR" altLang="en-US" b="1" dirty="0"/>
              <a:t> 개념</a:t>
            </a:r>
          </a:p>
        </p:txBody>
      </p:sp>
      <p:sp>
        <p:nvSpPr>
          <p:cNvPr id="9" name="직사각형 8"/>
          <p:cNvSpPr/>
          <p:nvPr/>
        </p:nvSpPr>
        <p:spPr>
          <a:xfrm>
            <a:off x="251520" y="3140968"/>
            <a:ext cx="8640960" cy="369332"/>
          </a:xfrm>
          <a:prstGeom prst="rect">
            <a:avLst/>
          </a:prstGeom>
        </p:spPr>
        <p:txBody>
          <a:bodyPr wrap="square">
            <a:spAutoFit/>
          </a:bodyPr>
          <a:lstStyle/>
          <a:p>
            <a:r>
              <a:rPr lang="ko-KR" altLang="en-US" dirty="0" err="1"/>
              <a:t>뷰는</a:t>
            </a:r>
            <a:r>
              <a:rPr lang="ko-KR" altLang="en-US" dirty="0"/>
              <a:t> 기본 테이블에서 파생된 객체로서 기본 테이블에 대한 하나의 </a:t>
            </a:r>
            <a:r>
              <a:rPr lang="ko-KR" altLang="en-US" dirty="0" err="1"/>
              <a:t>쿼리문입니다</a:t>
            </a:r>
            <a:r>
              <a:rPr lang="en-US" altLang="ko-KR" dirty="0"/>
              <a:t>. </a:t>
            </a:r>
          </a:p>
        </p:txBody>
      </p:sp>
      <p:sp>
        <p:nvSpPr>
          <p:cNvPr id="10" name="직사각형 9"/>
          <p:cNvSpPr/>
          <p:nvPr/>
        </p:nvSpPr>
        <p:spPr>
          <a:xfrm>
            <a:off x="251520" y="3645024"/>
            <a:ext cx="8712968" cy="923330"/>
          </a:xfrm>
          <a:prstGeom prst="rect">
            <a:avLst/>
          </a:prstGeom>
        </p:spPr>
        <p:txBody>
          <a:bodyPr wrap="square">
            <a:spAutoFit/>
          </a:bodyPr>
          <a:lstStyle/>
          <a:p>
            <a:r>
              <a:rPr lang="ko-KR" altLang="en-US" dirty="0" err="1"/>
              <a:t>뷰</a:t>
            </a:r>
            <a:r>
              <a:rPr lang="en-US" altLang="ko-KR" dirty="0"/>
              <a:t>(View)</a:t>
            </a:r>
            <a:r>
              <a:rPr lang="ko-KR" altLang="en-US" dirty="0"/>
              <a:t>란 ‘보다’란 의미를 갖고 있는 점을 감안해 보면 알 수 있듯이 실제 테이블에 저장된 데이터를 뷰를 통해서 볼 수 있도록 합니다</a:t>
            </a:r>
            <a:r>
              <a:rPr lang="en-US" altLang="ko-KR" dirty="0"/>
              <a:t>. </a:t>
            </a:r>
            <a:r>
              <a:rPr lang="ko-KR" altLang="en-US" dirty="0"/>
              <a:t>사용자에게 주어진 </a:t>
            </a:r>
            <a:r>
              <a:rPr lang="ko-KR" altLang="en-US" dirty="0" err="1"/>
              <a:t>뷰를</a:t>
            </a:r>
            <a:r>
              <a:rPr lang="ko-KR" altLang="en-US" dirty="0"/>
              <a:t> 통해서 기본 테이블을 제한적으로 사용하게 됩니다</a:t>
            </a:r>
            <a:r>
              <a:rPr lang="en-US" altLang="ko-KR" dirty="0"/>
              <a:t>. </a:t>
            </a:r>
          </a:p>
        </p:txBody>
      </p:sp>
    </p:spTree>
    <p:extLst>
      <p:ext uri="{BB962C8B-B14F-4D97-AF65-F5344CB8AC3E}">
        <p14:creationId xmlns:p14="http://schemas.microsoft.com/office/powerpoint/2010/main" xmlns="" val="620585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93596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데이터베이스 개념</a:t>
            </a:r>
          </a:p>
        </p:txBody>
      </p:sp>
      <p:sp>
        <p:nvSpPr>
          <p:cNvPr id="3" name="직사각형 2"/>
          <p:cNvSpPr/>
          <p:nvPr/>
        </p:nvSpPr>
        <p:spPr>
          <a:xfrm>
            <a:off x="642910" y="1214422"/>
            <a:ext cx="5857900" cy="369332"/>
          </a:xfrm>
          <a:prstGeom prst="rect">
            <a:avLst/>
          </a:prstGeom>
        </p:spPr>
        <p:txBody>
          <a:bodyPr wrap="square">
            <a:spAutoFit/>
          </a:bodyPr>
          <a:lstStyle/>
          <a:p>
            <a:r>
              <a:rPr lang="en-US" altLang="ko-KR" dirty="0"/>
              <a:t>9. 7</a:t>
            </a:r>
            <a:r>
              <a:rPr lang="ko-KR" altLang="en-US" dirty="0"/>
              <a:t>단계에서는 필요 조건 검사를 진행합니다</a:t>
            </a:r>
            <a:r>
              <a:rPr lang="en-US" altLang="ko-KR" dirty="0"/>
              <a:t>. </a:t>
            </a:r>
          </a:p>
        </p:txBody>
      </p:sp>
      <p:sp>
        <p:nvSpPr>
          <p:cNvPr id="4" name="직사각형 3"/>
          <p:cNvSpPr/>
          <p:nvPr/>
        </p:nvSpPr>
        <p:spPr>
          <a:xfrm>
            <a:off x="571472" y="1643050"/>
            <a:ext cx="8143900" cy="369332"/>
          </a:xfrm>
          <a:prstGeom prst="rect">
            <a:avLst/>
          </a:prstGeom>
        </p:spPr>
        <p:txBody>
          <a:bodyPr wrap="square">
            <a:spAutoFit/>
          </a:bodyPr>
          <a:lstStyle/>
          <a:p>
            <a:r>
              <a:rPr lang="en-US" altLang="ko-KR" dirty="0"/>
              <a:t>10. </a:t>
            </a:r>
            <a:r>
              <a:rPr lang="ko-KR" altLang="en-US" dirty="0"/>
              <a:t>다음 </a:t>
            </a:r>
            <a:r>
              <a:rPr lang="en-US" altLang="ko-KR" dirty="0"/>
              <a:t>8 </a:t>
            </a:r>
            <a:r>
              <a:rPr lang="ko-KR" altLang="en-US" dirty="0"/>
              <a:t>단계에서는 설정한 옵션들을 설치 전 요약하여 보여주는 단계</a:t>
            </a:r>
          </a:p>
        </p:txBody>
      </p:sp>
      <p:pic>
        <p:nvPicPr>
          <p:cNvPr id="41986" name="_x132917904" descr="EMB000020f03598"/>
          <p:cNvPicPr>
            <a:picLocks noChangeAspect="1" noChangeArrowheads="1"/>
          </p:cNvPicPr>
          <p:nvPr/>
        </p:nvPicPr>
        <p:blipFill>
          <a:blip r:embed="rId2" cstate="print"/>
          <a:srcRect/>
          <a:stretch>
            <a:fillRect/>
          </a:stretch>
        </p:blipFill>
        <p:spPr bwMode="auto">
          <a:xfrm>
            <a:off x="571472" y="2143116"/>
            <a:ext cx="4214842" cy="3795993"/>
          </a:xfrm>
          <a:prstGeom prst="rect">
            <a:avLst/>
          </a:prstGeom>
          <a:noFill/>
        </p:spPr>
      </p:pic>
      <p:pic>
        <p:nvPicPr>
          <p:cNvPr id="41985" name="_x132916224" descr="EMB000020f03597"/>
          <p:cNvPicPr>
            <a:picLocks noChangeAspect="1" noChangeArrowheads="1"/>
          </p:cNvPicPr>
          <p:nvPr/>
        </p:nvPicPr>
        <p:blipFill>
          <a:blip r:embed="rId3" cstate="print"/>
          <a:srcRect/>
          <a:stretch>
            <a:fillRect/>
          </a:stretch>
        </p:blipFill>
        <p:spPr bwMode="auto">
          <a:xfrm>
            <a:off x="4071934" y="2643182"/>
            <a:ext cx="4826016" cy="3619512"/>
          </a:xfrm>
          <a:prstGeom prst="rect">
            <a:avLst/>
          </a:prstGeom>
          <a:noFill/>
        </p:spPr>
      </p:pic>
      <p:sp>
        <p:nvSpPr>
          <p:cNvPr id="41987"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xmlns="" val="62058556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1550424"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12.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뷰</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899592" y="1124744"/>
            <a:ext cx="3050835" cy="369332"/>
          </a:xfrm>
          <a:prstGeom prst="rect">
            <a:avLst/>
          </a:prstGeom>
        </p:spPr>
        <p:txBody>
          <a:bodyPr wrap="none">
            <a:spAutoFit/>
          </a:bodyPr>
          <a:lstStyle/>
          <a:p>
            <a:r>
              <a:rPr lang="ko-KR" altLang="en-US" b="1" dirty="0" err="1"/>
              <a:t>뷰의</a:t>
            </a:r>
            <a:r>
              <a:rPr lang="ko-KR" altLang="en-US" b="1" dirty="0"/>
              <a:t> 기본 테이블 생성하기 </a:t>
            </a:r>
          </a:p>
        </p:txBody>
      </p:sp>
      <p:pic>
        <p:nvPicPr>
          <p:cNvPr id="14338" name="Picture 2"/>
          <p:cNvPicPr>
            <a:picLocks noChangeAspect="1" noChangeArrowheads="1"/>
          </p:cNvPicPr>
          <p:nvPr/>
        </p:nvPicPr>
        <p:blipFill>
          <a:blip r:embed="rId2" cstate="print"/>
          <a:srcRect/>
          <a:stretch>
            <a:fillRect/>
          </a:stretch>
        </p:blipFill>
        <p:spPr bwMode="auto">
          <a:xfrm>
            <a:off x="971600" y="1556792"/>
            <a:ext cx="6210300" cy="1028700"/>
          </a:xfrm>
          <a:prstGeom prst="rect">
            <a:avLst/>
          </a:prstGeom>
          <a:noFill/>
          <a:ln w="9525">
            <a:noFill/>
            <a:miter lim="800000"/>
            <a:headEnd/>
            <a:tailEnd/>
          </a:ln>
        </p:spPr>
      </p:pic>
      <p:sp>
        <p:nvSpPr>
          <p:cNvPr id="5" name="직사각형 4"/>
          <p:cNvSpPr/>
          <p:nvPr/>
        </p:nvSpPr>
        <p:spPr>
          <a:xfrm>
            <a:off x="971600" y="2708920"/>
            <a:ext cx="1420582" cy="369332"/>
          </a:xfrm>
          <a:prstGeom prst="rect">
            <a:avLst/>
          </a:prstGeom>
        </p:spPr>
        <p:txBody>
          <a:bodyPr wrap="none">
            <a:spAutoFit/>
          </a:bodyPr>
          <a:lstStyle/>
          <a:p>
            <a:r>
              <a:rPr lang="ko-KR" altLang="en-US" b="1" dirty="0" err="1"/>
              <a:t>뷰</a:t>
            </a:r>
            <a:r>
              <a:rPr lang="ko-KR" altLang="en-US" b="1" dirty="0"/>
              <a:t> 정의하기</a:t>
            </a:r>
          </a:p>
        </p:txBody>
      </p:sp>
      <p:pic>
        <p:nvPicPr>
          <p:cNvPr id="14339" name="Picture 3"/>
          <p:cNvPicPr>
            <a:picLocks noChangeAspect="1" noChangeArrowheads="1"/>
          </p:cNvPicPr>
          <p:nvPr/>
        </p:nvPicPr>
        <p:blipFill>
          <a:blip r:embed="rId3" cstate="print"/>
          <a:srcRect/>
          <a:stretch>
            <a:fillRect/>
          </a:stretch>
        </p:blipFill>
        <p:spPr bwMode="auto">
          <a:xfrm>
            <a:off x="899592" y="3140968"/>
            <a:ext cx="5876925" cy="77152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1550424"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12.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뷰</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02</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475656" y="1332053"/>
            <a:ext cx="6207546" cy="461665"/>
          </a:xfrm>
          <a:prstGeom prst="rect">
            <a:avLst/>
          </a:prstGeom>
          <a:noFill/>
        </p:spPr>
        <p:txBody>
          <a:bodyPr wrap="square" rtlCol="0">
            <a:spAutoFit/>
          </a:bodyPr>
          <a:lstStyle/>
          <a:p>
            <a:r>
              <a:rPr lang="ko-KR" altLang="en-US" sz="2400" dirty="0" err="1">
                <a:solidFill>
                  <a:schemeClr val="bg1"/>
                </a:solidFill>
                <a:latin typeface="Impact" panose="020B0806030902050204" pitchFamily="34" charset="0"/>
                <a:ea typeface="HY견고딕" panose="02030600000101010101" pitchFamily="18" charset="-127"/>
              </a:rPr>
              <a:t>뷰의</a:t>
            </a:r>
            <a:r>
              <a:rPr lang="ko-KR" altLang="en-US" sz="2400" dirty="0">
                <a:solidFill>
                  <a:schemeClr val="bg1"/>
                </a:solidFill>
                <a:latin typeface="Impact" panose="020B0806030902050204" pitchFamily="34" charset="0"/>
                <a:ea typeface="HY견고딕" panose="02030600000101010101" pitchFamily="18" charset="-127"/>
              </a:rPr>
              <a:t> 내부구조와 </a:t>
            </a:r>
            <a:r>
              <a:rPr lang="en-US" altLang="ko-KR" sz="2400" dirty="0">
                <a:solidFill>
                  <a:schemeClr val="bg1"/>
                </a:solidFill>
                <a:latin typeface="Impact" panose="020B0806030902050204" pitchFamily="34" charset="0"/>
                <a:ea typeface="HY견고딕" panose="02030600000101010101" pitchFamily="18" charset="-127"/>
              </a:rPr>
              <a:t>USER_VIEWS</a:t>
            </a:r>
            <a:endParaRPr lang="ko-KR" altLang="en-US" sz="2400" dirty="0">
              <a:solidFill>
                <a:schemeClr val="bg1"/>
              </a:solidFill>
              <a:latin typeface="Impact" panose="020B0806030902050204" pitchFamily="34" charset="0"/>
              <a:ea typeface="HY견고딕" panose="02030600000101010101" pitchFamily="18" charset="-127"/>
            </a:endParaRPr>
          </a:p>
        </p:txBody>
      </p:sp>
      <p:sp>
        <p:nvSpPr>
          <p:cNvPr id="7" name="직사각형 6"/>
          <p:cNvSpPr/>
          <p:nvPr/>
        </p:nvSpPr>
        <p:spPr>
          <a:xfrm>
            <a:off x="683568" y="2132856"/>
            <a:ext cx="6606480" cy="369332"/>
          </a:xfrm>
          <a:prstGeom prst="rect">
            <a:avLst/>
          </a:prstGeom>
        </p:spPr>
        <p:txBody>
          <a:bodyPr wrap="square">
            <a:spAutoFit/>
          </a:bodyPr>
          <a:lstStyle/>
          <a:p>
            <a:r>
              <a:rPr lang="ko-KR" altLang="en-US" b="1" dirty="0" err="1"/>
              <a:t>뷰의</a:t>
            </a:r>
            <a:r>
              <a:rPr lang="ko-KR" altLang="en-US" b="1" dirty="0"/>
              <a:t> 내부구조와 </a:t>
            </a:r>
            <a:r>
              <a:rPr lang="en-US" altLang="ko-KR" b="1" dirty="0"/>
              <a:t>USER_VIEWS </a:t>
            </a:r>
            <a:r>
              <a:rPr lang="ko-KR" altLang="en-US" b="1" dirty="0"/>
              <a:t>데이터 </a:t>
            </a:r>
            <a:r>
              <a:rPr lang="ko-KR" altLang="en-US" b="1" dirty="0" err="1"/>
              <a:t>딕셔너리</a:t>
            </a:r>
            <a:endParaRPr lang="ko-KR" altLang="en-US" b="1" dirty="0"/>
          </a:p>
        </p:txBody>
      </p:sp>
      <p:pic>
        <p:nvPicPr>
          <p:cNvPr id="15362" name="Picture 2"/>
          <p:cNvPicPr>
            <a:picLocks noChangeAspect="1" noChangeArrowheads="1"/>
          </p:cNvPicPr>
          <p:nvPr/>
        </p:nvPicPr>
        <p:blipFill>
          <a:blip r:embed="rId3" cstate="print"/>
          <a:srcRect/>
          <a:stretch>
            <a:fillRect/>
          </a:stretch>
        </p:blipFill>
        <p:spPr bwMode="auto">
          <a:xfrm>
            <a:off x="1475656" y="2636912"/>
            <a:ext cx="5895975" cy="34956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1550424"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12.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뷰</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899592" y="1124744"/>
            <a:ext cx="1420582" cy="369332"/>
          </a:xfrm>
          <a:prstGeom prst="rect">
            <a:avLst/>
          </a:prstGeom>
        </p:spPr>
        <p:txBody>
          <a:bodyPr wrap="none">
            <a:spAutoFit/>
          </a:bodyPr>
          <a:lstStyle/>
          <a:p>
            <a:r>
              <a:rPr lang="ko-KR" altLang="en-US" b="1" dirty="0" err="1"/>
              <a:t>뷰</a:t>
            </a:r>
            <a:r>
              <a:rPr lang="ko-KR" altLang="en-US" b="1" dirty="0"/>
              <a:t> 정의하기</a:t>
            </a:r>
            <a:endParaRPr lang="en-US" altLang="ko-KR" b="1" dirty="0"/>
          </a:p>
        </p:txBody>
      </p:sp>
      <p:pic>
        <p:nvPicPr>
          <p:cNvPr id="16386" name="Picture 2"/>
          <p:cNvPicPr>
            <a:picLocks noChangeAspect="1" noChangeArrowheads="1"/>
          </p:cNvPicPr>
          <p:nvPr/>
        </p:nvPicPr>
        <p:blipFill>
          <a:blip r:embed="rId2" cstate="print"/>
          <a:srcRect/>
          <a:stretch>
            <a:fillRect/>
          </a:stretch>
        </p:blipFill>
        <p:spPr bwMode="auto">
          <a:xfrm>
            <a:off x="1423988" y="1700213"/>
            <a:ext cx="6296025" cy="34575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1550424"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12.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뷰</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899592" y="1124744"/>
            <a:ext cx="1420582" cy="369332"/>
          </a:xfrm>
          <a:prstGeom prst="rect">
            <a:avLst/>
          </a:prstGeom>
        </p:spPr>
        <p:txBody>
          <a:bodyPr wrap="none">
            <a:spAutoFit/>
          </a:bodyPr>
          <a:lstStyle/>
          <a:p>
            <a:r>
              <a:rPr lang="ko-KR" altLang="en-US" b="1" dirty="0" err="1"/>
              <a:t>뷰</a:t>
            </a:r>
            <a:r>
              <a:rPr lang="ko-KR" altLang="en-US" b="1" dirty="0"/>
              <a:t> 동작원리</a:t>
            </a:r>
            <a:endParaRPr lang="en-US" altLang="ko-KR" b="1" dirty="0"/>
          </a:p>
        </p:txBody>
      </p:sp>
      <p:pic>
        <p:nvPicPr>
          <p:cNvPr id="17410" name="Picture 2"/>
          <p:cNvPicPr>
            <a:picLocks noChangeAspect="1" noChangeArrowheads="1"/>
          </p:cNvPicPr>
          <p:nvPr/>
        </p:nvPicPr>
        <p:blipFill>
          <a:blip r:embed="rId2" cstate="print"/>
          <a:srcRect/>
          <a:stretch>
            <a:fillRect/>
          </a:stretch>
        </p:blipFill>
        <p:spPr bwMode="auto">
          <a:xfrm>
            <a:off x="971600" y="1556792"/>
            <a:ext cx="6896100" cy="1924050"/>
          </a:xfrm>
          <a:prstGeom prst="rect">
            <a:avLst/>
          </a:prstGeom>
          <a:noFill/>
          <a:ln w="9525">
            <a:noFill/>
            <a:miter lim="800000"/>
            <a:headEnd/>
            <a:tailEnd/>
          </a:ln>
        </p:spPr>
      </p:pic>
      <p:pic>
        <p:nvPicPr>
          <p:cNvPr id="17411" name="Picture 3"/>
          <p:cNvPicPr>
            <a:picLocks noChangeAspect="1" noChangeArrowheads="1"/>
          </p:cNvPicPr>
          <p:nvPr/>
        </p:nvPicPr>
        <p:blipFill>
          <a:blip r:embed="rId3" cstate="print"/>
          <a:srcRect/>
          <a:stretch>
            <a:fillRect/>
          </a:stretch>
        </p:blipFill>
        <p:spPr bwMode="auto">
          <a:xfrm>
            <a:off x="971600" y="3717032"/>
            <a:ext cx="7333701" cy="180020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1550424"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12.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뷰</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899592" y="1124744"/>
            <a:ext cx="2194832" cy="369332"/>
          </a:xfrm>
          <a:prstGeom prst="rect">
            <a:avLst/>
          </a:prstGeom>
        </p:spPr>
        <p:txBody>
          <a:bodyPr wrap="none">
            <a:spAutoFit/>
          </a:bodyPr>
          <a:lstStyle/>
          <a:p>
            <a:r>
              <a:rPr lang="ko-KR" altLang="en-US" b="1" dirty="0" err="1"/>
              <a:t>뷰를</a:t>
            </a:r>
            <a:r>
              <a:rPr lang="ko-KR" altLang="en-US" b="1" dirty="0"/>
              <a:t> 사용하는 이유</a:t>
            </a:r>
          </a:p>
        </p:txBody>
      </p:sp>
      <p:pic>
        <p:nvPicPr>
          <p:cNvPr id="18434" name="Picture 2"/>
          <p:cNvPicPr>
            <a:picLocks noChangeAspect="1" noChangeArrowheads="1"/>
          </p:cNvPicPr>
          <p:nvPr/>
        </p:nvPicPr>
        <p:blipFill>
          <a:blip r:embed="rId2" cstate="print"/>
          <a:srcRect/>
          <a:stretch>
            <a:fillRect/>
          </a:stretch>
        </p:blipFill>
        <p:spPr bwMode="auto">
          <a:xfrm>
            <a:off x="1475656" y="1554630"/>
            <a:ext cx="5832648" cy="530337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1550424"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12.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뷰</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899592" y="1124744"/>
            <a:ext cx="1420582" cy="369332"/>
          </a:xfrm>
          <a:prstGeom prst="rect">
            <a:avLst/>
          </a:prstGeom>
        </p:spPr>
        <p:txBody>
          <a:bodyPr wrap="none">
            <a:spAutoFit/>
          </a:bodyPr>
          <a:lstStyle/>
          <a:p>
            <a:r>
              <a:rPr lang="ko-KR" altLang="en-US" b="1" dirty="0" err="1"/>
              <a:t>뷰</a:t>
            </a:r>
            <a:r>
              <a:rPr lang="ko-KR" altLang="en-US" b="1" dirty="0"/>
              <a:t> 제거하기</a:t>
            </a:r>
          </a:p>
        </p:txBody>
      </p:sp>
      <p:pic>
        <p:nvPicPr>
          <p:cNvPr id="19458" name="Picture 2"/>
          <p:cNvPicPr>
            <a:picLocks noChangeAspect="1" noChangeArrowheads="1"/>
          </p:cNvPicPr>
          <p:nvPr/>
        </p:nvPicPr>
        <p:blipFill>
          <a:blip r:embed="rId2" cstate="print"/>
          <a:srcRect/>
          <a:stretch>
            <a:fillRect/>
          </a:stretch>
        </p:blipFill>
        <p:spPr bwMode="auto">
          <a:xfrm>
            <a:off x="971600" y="1628800"/>
            <a:ext cx="6134100" cy="149542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1550424"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12.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뷰</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1115616" y="2132856"/>
            <a:ext cx="1963999" cy="369332"/>
          </a:xfrm>
          <a:prstGeom prst="rect">
            <a:avLst/>
          </a:prstGeom>
        </p:spPr>
        <p:txBody>
          <a:bodyPr wrap="none">
            <a:spAutoFit/>
          </a:bodyPr>
          <a:lstStyle/>
          <a:p>
            <a:r>
              <a:rPr lang="ko-KR" altLang="en-US" b="1" dirty="0" err="1"/>
              <a:t>뷰의</a:t>
            </a:r>
            <a:r>
              <a:rPr lang="ko-KR" altLang="en-US" b="1" dirty="0"/>
              <a:t> 다양한 옵션</a:t>
            </a:r>
          </a:p>
        </p:txBody>
      </p:sp>
      <p:pic>
        <p:nvPicPr>
          <p:cNvPr id="20482" name="Picture 2"/>
          <p:cNvPicPr>
            <a:picLocks noChangeAspect="1" noChangeArrowheads="1"/>
          </p:cNvPicPr>
          <p:nvPr/>
        </p:nvPicPr>
        <p:blipFill>
          <a:blip r:embed="rId2" cstate="print"/>
          <a:srcRect/>
          <a:stretch>
            <a:fillRect/>
          </a:stretch>
        </p:blipFill>
        <p:spPr bwMode="auto">
          <a:xfrm>
            <a:off x="1115616" y="2564904"/>
            <a:ext cx="5943600" cy="1638300"/>
          </a:xfrm>
          <a:prstGeom prst="rect">
            <a:avLst/>
          </a:prstGeom>
          <a:noFill/>
          <a:ln w="9525">
            <a:noFill/>
            <a:miter lim="800000"/>
            <a:headEnd/>
            <a:tailEnd/>
          </a:ln>
        </p:spPr>
      </p:pic>
      <p:pic>
        <p:nvPicPr>
          <p:cNvPr id="5" name="Picture 39"/>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5"/>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03</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7" name="TextBox 6"/>
          <p:cNvSpPr txBox="1"/>
          <p:nvPr/>
        </p:nvSpPr>
        <p:spPr>
          <a:xfrm>
            <a:off x="1475656" y="1332053"/>
            <a:ext cx="6207546" cy="461665"/>
          </a:xfrm>
          <a:prstGeom prst="rect">
            <a:avLst/>
          </a:prstGeom>
          <a:noFill/>
        </p:spPr>
        <p:txBody>
          <a:bodyPr wrap="square" rtlCol="0">
            <a:spAutoFit/>
          </a:bodyPr>
          <a:lstStyle/>
          <a:p>
            <a:r>
              <a:rPr lang="ko-KR" altLang="en-US" sz="2400" dirty="0" err="1">
                <a:solidFill>
                  <a:schemeClr val="bg1"/>
                </a:solidFill>
                <a:latin typeface="Impact" panose="020B0806030902050204" pitchFamily="34" charset="0"/>
                <a:ea typeface="HY견고딕" panose="02030600000101010101" pitchFamily="18" charset="-127"/>
              </a:rPr>
              <a:t>뷰의</a:t>
            </a:r>
            <a:r>
              <a:rPr lang="ko-KR" altLang="en-US" sz="2400" dirty="0">
                <a:solidFill>
                  <a:schemeClr val="bg1"/>
                </a:solidFill>
                <a:latin typeface="Impact" panose="020B0806030902050204" pitchFamily="34" charset="0"/>
                <a:ea typeface="HY견고딕" panose="02030600000101010101" pitchFamily="18" charset="-127"/>
              </a:rPr>
              <a:t> 다양한 옵션</a:t>
            </a:r>
          </a:p>
        </p:txBody>
      </p:sp>
      <p:sp>
        <p:nvSpPr>
          <p:cNvPr id="8" name="직사각형 7"/>
          <p:cNvSpPr/>
          <p:nvPr/>
        </p:nvSpPr>
        <p:spPr>
          <a:xfrm>
            <a:off x="1187624" y="4221088"/>
            <a:ext cx="3974614" cy="369332"/>
          </a:xfrm>
          <a:prstGeom prst="rect">
            <a:avLst/>
          </a:prstGeom>
        </p:spPr>
        <p:txBody>
          <a:bodyPr wrap="none">
            <a:spAutoFit/>
          </a:bodyPr>
          <a:lstStyle/>
          <a:p>
            <a:r>
              <a:rPr lang="ko-KR" altLang="en-US" b="1" dirty="0" err="1"/>
              <a:t>뷰</a:t>
            </a:r>
            <a:r>
              <a:rPr lang="ko-KR" altLang="en-US" b="1" dirty="0"/>
              <a:t> 수정하기 위한 </a:t>
            </a:r>
            <a:r>
              <a:rPr lang="en-US" altLang="ko-KR" b="1" dirty="0"/>
              <a:t>OR REPLACE </a:t>
            </a:r>
            <a:r>
              <a:rPr lang="ko-KR" altLang="en-US" b="1" dirty="0"/>
              <a:t>옵션</a:t>
            </a:r>
          </a:p>
        </p:txBody>
      </p:sp>
      <p:pic>
        <p:nvPicPr>
          <p:cNvPr id="20483" name="Picture 3"/>
          <p:cNvPicPr>
            <a:picLocks noChangeAspect="1" noChangeArrowheads="1"/>
          </p:cNvPicPr>
          <p:nvPr/>
        </p:nvPicPr>
        <p:blipFill>
          <a:blip r:embed="rId4" cstate="print"/>
          <a:srcRect/>
          <a:stretch>
            <a:fillRect/>
          </a:stretch>
        </p:blipFill>
        <p:spPr bwMode="auto">
          <a:xfrm>
            <a:off x="1115616" y="4725144"/>
            <a:ext cx="5905500" cy="148590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1550424"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12.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뷰</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899592" y="1124744"/>
            <a:ext cx="5402954" cy="369332"/>
          </a:xfrm>
          <a:prstGeom prst="rect">
            <a:avLst/>
          </a:prstGeom>
        </p:spPr>
        <p:txBody>
          <a:bodyPr wrap="none">
            <a:spAutoFit/>
          </a:bodyPr>
          <a:lstStyle/>
          <a:p>
            <a:r>
              <a:rPr lang="ko-KR" altLang="en-US" b="1" dirty="0"/>
              <a:t>기본 테이블 없이 </a:t>
            </a:r>
            <a:r>
              <a:rPr lang="ko-KR" altLang="en-US" b="1" dirty="0" err="1"/>
              <a:t>뷰를</a:t>
            </a:r>
            <a:r>
              <a:rPr lang="ko-KR" altLang="en-US" b="1" dirty="0"/>
              <a:t> 생성하기 위한 </a:t>
            </a:r>
            <a:r>
              <a:rPr lang="en-US" altLang="ko-KR" b="1" dirty="0"/>
              <a:t>FORCE </a:t>
            </a:r>
            <a:r>
              <a:rPr lang="ko-KR" altLang="en-US" b="1" dirty="0"/>
              <a:t>옵션</a:t>
            </a:r>
          </a:p>
        </p:txBody>
      </p:sp>
      <p:sp>
        <p:nvSpPr>
          <p:cNvPr id="5" name="직사각형 4"/>
          <p:cNvSpPr/>
          <p:nvPr/>
        </p:nvSpPr>
        <p:spPr>
          <a:xfrm>
            <a:off x="0" y="1556792"/>
            <a:ext cx="8964488" cy="923330"/>
          </a:xfrm>
          <a:prstGeom prst="rect">
            <a:avLst/>
          </a:prstGeom>
        </p:spPr>
        <p:txBody>
          <a:bodyPr wrap="square">
            <a:spAutoFit/>
          </a:bodyPr>
          <a:lstStyle/>
          <a:p>
            <a:r>
              <a:rPr lang="ko-KR" altLang="en-US" dirty="0" err="1"/>
              <a:t>뷰를</a:t>
            </a:r>
            <a:r>
              <a:rPr lang="ko-KR" altLang="en-US" dirty="0"/>
              <a:t> 생성하는 경우에 일반적으로 기본 테이블이 존재한다는 가정 하에서 </a:t>
            </a:r>
            <a:r>
              <a:rPr lang="ko-KR" altLang="en-US" dirty="0" err="1"/>
              <a:t>쿼리문을</a:t>
            </a:r>
            <a:r>
              <a:rPr lang="ko-KR" altLang="en-US" dirty="0"/>
              <a:t> 작성합니다</a:t>
            </a:r>
            <a:r>
              <a:rPr lang="en-US" altLang="ko-KR" dirty="0"/>
              <a:t>. </a:t>
            </a:r>
            <a:r>
              <a:rPr lang="ko-KR" altLang="en-US" dirty="0"/>
              <a:t>극히 드물기는 하지만</a:t>
            </a:r>
            <a:r>
              <a:rPr lang="en-US" altLang="ko-KR" dirty="0"/>
              <a:t>, </a:t>
            </a:r>
            <a:r>
              <a:rPr lang="ko-KR" altLang="en-US" dirty="0"/>
              <a:t>기본 테이블이 존재하지 않는 경우에도 </a:t>
            </a:r>
            <a:r>
              <a:rPr lang="ko-KR" altLang="en-US" dirty="0" err="1"/>
              <a:t>뷰를</a:t>
            </a:r>
            <a:r>
              <a:rPr lang="ko-KR" altLang="en-US" dirty="0"/>
              <a:t> 생성해야 할 경우가 있습니다</a:t>
            </a:r>
            <a:r>
              <a:rPr lang="en-US" altLang="ko-KR" dirty="0"/>
              <a:t>. </a:t>
            </a:r>
            <a:r>
              <a:rPr lang="ko-KR" altLang="en-US" dirty="0"/>
              <a:t>이럴 경우에 사용하는 것이 </a:t>
            </a:r>
            <a:r>
              <a:rPr lang="en-US" altLang="ko-KR" dirty="0"/>
              <a:t>FORCE </a:t>
            </a:r>
            <a:r>
              <a:rPr lang="ko-KR" altLang="en-US" dirty="0"/>
              <a:t>옵션입니다</a:t>
            </a:r>
            <a:r>
              <a:rPr lang="en-US" altLang="ko-KR" dirty="0"/>
              <a:t>.</a:t>
            </a:r>
          </a:p>
        </p:txBody>
      </p:sp>
      <p:pic>
        <p:nvPicPr>
          <p:cNvPr id="21507" name="Picture 3"/>
          <p:cNvPicPr>
            <a:picLocks noChangeAspect="1" noChangeArrowheads="1"/>
          </p:cNvPicPr>
          <p:nvPr/>
        </p:nvPicPr>
        <p:blipFill>
          <a:blip r:embed="rId2" cstate="print"/>
          <a:srcRect/>
          <a:stretch>
            <a:fillRect/>
          </a:stretch>
        </p:blipFill>
        <p:spPr bwMode="auto">
          <a:xfrm>
            <a:off x="755576" y="2564904"/>
            <a:ext cx="6257925" cy="19240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1550424"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12.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뷰</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899592" y="1124744"/>
            <a:ext cx="5865708" cy="369332"/>
          </a:xfrm>
          <a:prstGeom prst="rect">
            <a:avLst/>
          </a:prstGeom>
        </p:spPr>
        <p:txBody>
          <a:bodyPr wrap="none">
            <a:spAutoFit/>
          </a:bodyPr>
          <a:lstStyle/>
          <a:p>
            <a:r>
              <a:rPr lang="ko-KR" altLang="en-US" b="1" dirty="0"/>
              <a:t>조건 </a:t>
            </a:r>
            <a:r>
              <a:rPr lang="ko-KR" altLang="en-US" b="1" dirty="0" err="1"/>
              <a:t>컬럼</a:t>
            </a:r>
            <a:r>
              <a:rPr lang="ko-KR" altLang="en-US" b="1" dirty="0"/>
              <a:t> 값 변경 못하게 하는 </a:t>
            </a:r>
            <a:r>
              <a:rPr lang="en-US" altLang="ko-KR" b="1" dirty="0"/>
              <a:t>WITH CHECK OPTION</a:t>
            </a:r>
          </a:p>
        </p:txBody>
      </p:sp>
      <p:sp>
        <p:nvSpPr>
          <p:cNvPr id="4" name="직사각형 3"/>
          <p:cNvSpPr/>
          <p:nvPr/>
        </p:nvSpPr>
        <p:spPr>
          <a:xfrm>
            <a:off x="0" y="1484784"/>
            <a:ext cx="9144000" cy="646331"/>
          </a:xfrm>
          <a:prstGeom prst="rect">
            <a:avLst/>
          </a:prstGeom>
        </p:spPr>
        <p:txBody>
          <a:bodyPr wrap="square">
            <a:spAutoFit/>
          </a:bodyPr>
          <a:lstStyle/>
          <a:p>
            <a:r>
              <a:rPr lang="ko-KR" altLang="en-US" dirty="0" err="1"/>
              <a:t>뷰를</a:t>
            </a:r>
            <a:r>
              <a:rPr lang="ko-KR" altLang="en-US" dirty="0"/>
              <a:t> 정의하는 서브 </a:t>
            </a:r>
            <a:r>
              <a:rPr lang="ko-KR" altLang="en-US" dirty="0" err="1"/>
              <a:t>쿼리문에</a:t>
            </a:r>
            <a:r>
              <a:rPr lang="ko-KR" altLang="en-US" dirty="0"/>
              <a:t> </a:t>
            </a:r>
            <a:r>
              <a:rPr lang="en-US" altLang="ko-KR" dirty="0"/>
              <a:t>WHERE </a:t>
            </a:r>
            <a:r>
              <a:rPr lang="ko-KR" altLang="en-US" dirty="0"/>
              <a:t>절을 추가하여 기본 테이블 중 특정 조건에 만족하는 </a:t>
            </a:r>
            <a:r>
              <a:rPr lang="ko-KR" altLang="en-US" dirty="0" err="1"/>
              <a:t>로우</a:t>
            </a:r>
            <a:r>
              <a:rPr lang="en-US" altLang="ko-KR" dirty="0"/>
              <a:t>(</a:t>
            </a:r>
            <a:r>
              <a:rPr lang="ko-KR" altLang="en-US" dirty="0"/>
              <a:t>행</a:t>
            </a:r>
            <a:r>
              <a:rPr lang="en-US" altLang="ko-KR" dirty="0"/>
              <a:t>)</a:t>
            </a:r>
            <a:r>
              <a:rPr lang="ko-KR" altLang="en-US" dirty="0"/>
              <a:t>만으로 구성된 뷰를 생성할 수 있습니다</a:t>
            </a:r>
            <a:r>
              <a:rPr lang="en-US" altLang="ko-KR" dirty="0"/>
              <a:t>. </a:t>
            </a:r>
          </a:p>
        </p:txBody>
      </p:sp>
      <p:pic>
        <p:nvPicPr>
          <p:cNvPr id="22530" name="Picture 2"/>
          <p:cNvPicPr>
            <a:picLocks noChangeAspect="1" noChangeArrowheads="1"/>
          </p:cNvPicPr>
          <p:nvPr/>
        </p:nvPicPr>
        <p:blipFill>
          <a:blip r:embed="rId2" cstate="print"/>
          <a:srcRect/>
          <a:stretch>
            <a:fillRect/>
          </a:stretch>
        </p:blipFill>
        <p:spPr bwMode="auto">
          <a:xfrm>
            <a:off x="899592" y="2348880"/>
            <a:ext cx="7326562" cy="310569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1550424"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12.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뷰</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899592" y="1124744"/>
            <a:ext cx="6002092" cy="369332"/>
          </a:xfrm>
          <a:prstGeom prst="rect">
            <a:avLst/>
          </a:prstGeom>
        </p:spPr>
        <p:txBody>
          <a:bodyPr wrap="none">
            <a:spAutoFit/>
          </a:bodyPr>
          <a:lstStyle/>
          <a:p>
            <a:r>
              <a:rPr lang="en-US" altLang="ko-KR" b="1" dirty="0"/>
              <a:t>WITH CHECK OPTION</a:t>
            </a:r>
            <a:r>
              <a:rPr lang="ko-KR" altLang="en-US" b="1" dirty="0"/>
              <a:t>과 </a:t>
            </a:r>
            <a:r>
              <a:rPr lang="en-US" altLang="ko-KR" b="1" dirty="0"/>
              <a:t>WITH READ ONLY </a:t>
            </a:r>
            <a:r>
              <a:rPr lang="ko-KR" altLang="en-US" b="1" dirty="0"/>
              <a:t>비교하기 </a:t>
            </a:r>
          </a:p>
        </p:txBody>
      </p:sp>
      <p:sp>
        <p:nvSpPr>
          <p:cNvPr id="6" name="직사각형 5"/>
          <p:cNvSpPr/>
          <p:nvPr/>
        </p:nvSpPr>
        <p:spPr>
          <a:xfrm>
            <a:off x="0" y="1484784"/>
            <a:ext cx="9144000" cy="646331"/>
          </a:xfrm>
          <a:prstGeom prst="rect">
            <a:avLst/>
          </a:prstGeom>
        </p:spPr>
        <p:txBody>
          <a:bodyPr wrap="square">
            <a:spAutoFit/>
          </a:bodyPr>
          <a:lstStyle/>
          <a:p>
            <a:r>
              <a:rPr lang="en-US" altLang="ko-KR" dirty="0"/>
              <a:t>WITH READ ONLY </a:t>
            </a:r>
            <a:r>
              <a:rPr lang="ko-KR" altLang="en-US" dirty="0"/>
              <a:t>옵션은 </a:t>
            </a:r>
            <a:r>
              <a:rPr lang="ko-KR" altLang="en-US" dirty="0" err="1"/>
              <a:t>뷰를</a:t>
            </a:r>
            <a:r>
              <a:rPr lang="ko-KR" altLang="en-US" dirty="0"/>
              <a:t> 통해서는 기본 테이블의 어떤 </a:t>
            </a:r>
            <a:r>
              <a:rPr lang="ko-KR" altLang="en-US" dirty="0" err="1"/>
              <a:t>컬럼에</a:t>
            </a:r>
            <a:r>
              <a:rPr lang="ko-KR" altLang="en-US" dirty="0"/>
              <a:t> 대해서도 내용을 절대 변경할 수 없도록 하는 것입니다</a:t>
            </a:r>
            <a:r>
              <a:rPr lang="en-US" altLang="ko-KR" dirty="0"/>
              <a:t>. </a:t>
            </a:r>
          </a:p>
        </p:txBody>
      </p:sp>
      <p:pic>
        <p:nvPicPr>
          <p:cNvPr id="23554" name="Picture 2"/>
          <p:cNvPicPr>
            <a:picLocks noChangeAspect="1" noChangeArrowheads="1"/>
          </p:cNvPicPr>
          <p:nvPr/>
        </p:nvPicPr>
        <p:blipFill>
          <a:blip r:embed="rId2" cstate="print"/>
          <a:srcRect/>
          <a:stretch>
            <a:fillRect/>
          </a:stretch>
        </p:blipFill>
        <p:spPr bwMode="auto">
          <a:xfrm>
            <a:off x="611560" y="2276872"/>
            <a:ext cx="7795249" cy="3816424"/>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7"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p:cNvSpPr txBox="1"/>
          <p:nvPr/>
        </p:nvSpPr>
        <p:spPr>
          <a:xfrm>
            <a:off x="309825" y="153079"/>
            <a:ext cx="493596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데이터베이스 개념</a:t>
            </a:r>
          </a:p>
        </p:txBody>
      </p:sp>
      <p:sp>
        <p:nvSpPr>
          <p:cNvPr id="151" name="TextBox 150"/>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06</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163" name="TextBox 162"/>
          <p:cNvSpPr txBox="1"/>
          <p:nvPr/>
        </p:nvSpPr>
        <p:spPr>
          <a:xfrm>
            <a:off x="1604814" y="1332053"/>
            <a:ext cx="5631482" cy="461665"/>
          </a:xfrm>
          <a:prstGeom prst="rect">
            <a:avLst/>
          </a:prstGeom>
          <a:noFill/>
        </p:spPr>
        <p:txBody>
          <a:bodyPr wrap="square" rtlCol="0">
            <a:spAutoFit/>
          </a:bodyPr>
          <a:lstStyle/>
          <a:p>
            <a:r>
              <a:rPr lang="en-US" altLang="ko-KR" sz="2400" b="1" dirty="0"/>
              <a:t>SQL</a:t>
            </a:r>
            <a:r>
              <a:rPr lang="ko-KR" altLang="en-US" sz="2400" b="1" dirty="0"/>
              <a:t>에 접속하여 사용자 계정 만들기</a:t>
            </a:r>
          </a:p>
        </p:txBody>
      </p:sp>
      <p:sp>
        <p:nvSpPr>
          <p:cNvPr id="6" name="직사각형 5"/>
          <p:cNvSpPr/>
          <p:nvPr/>
        </p:nvSpPr>
        <p:spPr>
          <a:xfrm>
            <a:off x="1357290" y="2214554"/>
            <a:ext cx="1056700" cy="369332"/>
          </a:xfrm>
          <a:prstGeom prst="rect">
            <a:avLst/>
          </a:prstGeom>
        </p:spPr>
        <p:txBody>
          <a:bodyPr wrap="none">
            <a:spAutoFit/>
          </a:bodyPr>
          <a:lstStyle/>
          <a:p>
            <a:r>
              <a:rPr lang="en-US" b="1" dirty="0"/>
              <a:t>6-1 SQL</a:t>
            </a:r>
          </a:p>
        </p:txBody>
      </p:sp>
      <p:pic>
        <p:nvPicPr>
          <p:cNvPr id="7" name="Picture 1"/>
          <p:cNvPicPr>
            <a:picLocks noChangeAspect="1" noChangeArrowheads="1"/>
          </p:cNvPicPr>
          <p:nvPr/>
        </p:nvPicPr>
        <p:blipFill>
          <a:blip r:embed="rId3" cstate="print"/>
          <a:srcRect/>
          <a:stretch>
            <a:fillRect/>
          </a:stretch>
        </p:blipFill>
        <p:spPr bwMode="auto">
          <a:xfrm>
            <a:off x="2023832" y="2714621"/>
            <a:ext cx="6334382" cy="4143380"/>
          </a:xfrm>
          <a:prstGeom prst="rect">
            <a:avLst/>
          </a:prstGeom>
          <a:noFill/>
          <a:ln w="9525">
            <a:noFill/>
            <a:miter lim="800000"/>
            <a:headEnd/>
            <a:tailEnd/>
          </a:ln>
          <a:effectLst/>
        </p:spPr>
      </p:pic>
    </p:spTree>
    <p:extLst>
      <p:ext uri="{BB962C8B-B14F-4D97-AF65-F5344CB8AC3E}">
        <p14:creationId xmlns:p14="http://schemas.microsoft.com/office/powerpoint/2010/main" xmlns="" val="62058556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1550424"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12.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뷰</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1043608" y="2132856"/>
            <a:ext cx="3412153" cy="369332"/>
          </a:xfrm>
          <a:prstGeom prst="rect">
            <a:avLst/>
          </a:prstGeom>
        </p:spPr>
        <p:txBody>
          <a:bodyPr wrap="none">
            <a:spAutoFit/>
          </a:bodyPr>
          <a:lstStyle/>
          <a:p>
            <a:r>
              <a:rPr lang="en-US" altLang="ko-KR" b="1" dirty="0"/>
              <a:t>ROWNUM </a:t>
            </a:r>
            <a:r>
              <a:rPr lang="ko-KR" altLang="en-US" b="1" dirty="0" err="1"/>
              <a:t>컬럼</a:t>
            </a:r>
            <a:r>
              <a:rPr lang="ko-KR" altLang="en-US" b="1" dirty="0"/>
              <a:t> 성격 파악하기</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04</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475656" y="1332053"/>
            <a:ext cx="6207546" cy="461665"/>
          </a:xfrm>
          <a:prstGeom prst="rect">
            <a:avLst/>
          </a:prstGeom>
          <a:noFill/>
        </p:spPr>
        <p:txBody>
          <a:bodyPr wrap="square" rtlCol="0">
            <a:spAutoFit/>
          </a:bodyPr>
          <a:lstStyle/>
          <a:p>
            <a:r>
              <a:rPr lang="ko-KR" altLang="en-US" sz="2400" dirty="0" err="1">
                <a:solidFill>
                  <a:schemeClr val="bg1"/>
                </a:solidFill>
                <a:latin typeface="Impact" panose="020B0806030902050204" pitchFamily="34" charset="0"/>
                <a:ea typeface="HY견고딕" panose="02030600000101010101" pitchFamily="18" charset="-127"/>
              </a:rPr>
              <a:t>인라인</a:t>
            </a:r>
            <a:r>
              <a:rPr lang="ko-KR" altLang="en-US" sz="2400" dirty="0">
                <a:solidFill>
                  <a:schemeClr val="bg1"/>
                </a:solidFill>
                <a:latin typeface="Impact" panose="020B0806030902050204" pitchFamily="34" charset="0"/>
                <a:ea typeface="HY견고딕" panose="02030600000101010101" pitchFamily="18" charset="-127"/>
              </a:rPr>
              <a:t> </a:t>
            </a:r>
            <a:r>
              <a:rPr lang="ko-KR" altLang="en-US" sz="2400" dirty="0" err="1">
                <a:solidFill>
                  <a:schemeClr val="bg1"/>
                </a:solidFill>
                <a:latin typeface="Impact" panose="020B0806030902050204" pitchFamily="34" charset="0"/>
                <a:ea typeface="HY견고딕" panose="02030600000101010101" pitchFamily="18" charset="-127"/>
              </a:rPr>
              <a:t>뷰로</a:t>
            </a:r>
            <a:r>
              <a:rPr lang="ko-KR" altLang="en-US" sz="2400" dirty="0">
                <a:solidFill>
                  <a:schemeClr val="bg1"/>
                </a:solidFill>
                <a:latin typeface="Impact" panose="020B0806030902050204" pitchFamily="34" charset="0"/>
                <a:ea typeface="HY견고딕" panose="02030600000101010101" pitchFamily="18" charset="-127"/>
              </a:rPr>
              <a:t> </a:t>
            </a:r>
            <a:r>
              <a:rPr lang="en-US" altLang="ko-KR" sz="2400" dirty="0">
                <a:solidFill>
                  <a:schemeClr val="bg1"/>
                </a:solidFill>
                <a:latin typeface="Impact" panose="020B0806030902050204" pitchFamily="34" charset="0"/>
                <a:ea typeface="HY견고딕" panose="02030600000101010101" pitchFamily="18" charset="-127"/>
              </a:rPr>
              <a:t>TOP-N</a:t>
            </a:r>
            <a:endParaRPr lang="ko-KR" altLang="en-US" sz="2400" dirty="0">
              <a:solidFill>
                <a:schemeClr val="bg1"/>
              </a:solidFill>
              <a:latin typeface="Impact" panose="020B0806030902050204" pitchFamily="34" charset="0"/>
              <a:ea typeface="HY견고딕" panose="02030600000101010101" pitchFamily="18" charset="-127"/>
            </a:endParaRPr>
          </a:p>
        </p:txBody>
      </p:sp>
      <p:pic>
        <p:nvPicPr>
          <p:cNvPr id="24578" name="Picture 2"/>
          <p:cNvPicPr>
            <a:picLocks noChangeAspect="1" noChangeArrowheads="1"/>
          </p:cNvPicPr>
          <p:nvPr/>
        </p:nvPicPr>
        <p:blipFill>
          <a:blip r:embed="rId3" cstate="print"/>
          <a:srcRect/>
          <a:stretch>
            <a:fillRect/>
          </a:stretch>
        </p:blipFill>
        <p:spPr bwMode="auto">
          <a:xfrm>
            <a:off x="539552" y="2996952"/>
            <a:ext cx="8177604" cy="1728192"/>
          </a:xfrm>
          <a:prstGeom prst="rect">
            <a:avLst/>
          </a:prstGeom>
          <a:noFill/>
          <a:ln w="9525">
            <a:noFill/>
            <a:miter lim="800000"/>
            <a:headEnd/>
            <a:tailEnd/>
          </a:ln>
        </p:spPr>
      </p:pic>
      <p:sp>
        <p:nvSpPr>
          <p:cNvPr id="8" name="직사각형 7"/>
          <p:cNvSpPr/>
          <p:nvPr/>
        </p:nvSpPr>
        <p:spPr>
          <a:xfrm>
            <a:off x="179512" y="4869160"/>
            <a:ext cx="8964488" cy="923330"/>
          </a:xfrm>
          <a:prstGeom prst="rect">
            <a:avLst/>
          </a:prstGeom>
        </p:spPr>
        <p:txBody>
          <a:bodyPr wrap="square">
            <a:spAutoFit/>
          </a:bodyPr>
          <a:lstStyle/>
          <a:p>
            <a:r>
              <a:rPr lang="en-US" altLang="ko-KR" dirty="0"/>
              <a:t>ROWNUM </a:t>
            </a:r>
            <a:r>
              <a:rPr lang="ko-KR" altLang="en-US" dirty="0"/>
              <a:t>칼럼은 </a:t>
            </a:r>
            <a:r>
              <a:rPr lang="ko-KR" altLang="en-US" dirty="0" err="1"/>
              <a:t>오라클의</a:t>
            </a:r>
            <a:r>
              <a:rPr lang="ko-KR" altLang="en-US" dirty="0"/>
              <a:t> 내부적으로 부여되는데 </a:t>
            </a:r>
            <a:r>
              <a:rPr lang="en-US" altLang="ko-KR" dirty="0"/>
              <a:t>INSERT </a:t>
            </a:r>
            <a:r>
              <a:rPr lang="ko-KR" altLang="en-US" dirty="0"/>
              <a:t>문을 이용하여 입력하면 입력한 순서에 따라 </a:t>
            </a:r>
            <a:r>
              <a:rPr lang="en-US" altLang="ko-KR" dirty="0"/>
              <a:t>1</a:t>
            </a:r>
            <a:r>
              <a:rPr lang="ko-KR" altLang="en-US" dirty="0"/>
              <a:t>씩 증가되면서 값이 지정됩니다</a:t>
            </a:r>
            <a:r>
              <a:rPr lang="en-US" altLang="ko-KR" dirty="0"/>
              <a:t>. </a:t>
            </a:r>
            <a:r>
              <a:rPr lang="ko-KR" altLang="en-US" dirty="0"/>
              <a:t>데이터가 입력된 시점에서 결정되는 </a:t>
            </a:r>
            <a:r>
              <a:rPr lang="en-US" altLang="ko-KR" dirty="0"/>
              <a:t>ROWNUM </a:t>
            </a:r>
            <a:r>
              <a:rPr lang="ko-KR" altLang="en-US" dirty="0"/>
              <a:t>칼럼 값은 바뀌지 않습니다</a:t>
            </a:r>
            <a:r>
              <a:rPr lang="en-US" altLang="ko-KR" dirty="0"/>
              <a:t>. </a:t>
            </a:r>
          </a:p>
        </p:txBody>
      </p:sp>
    </p:spTree>
    <p:extLst>
      <p:ext uri="{BB962C8B-B14F-4D97-AF65-F5344CB8AC3E}">
        <p14:creationId xmlns:p14="http://schemas.microsoft.com/office/powerpoint/2010/main" xmlns="" val="62058556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1550424"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12.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뷰</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899592" y="1124744"/>
            <a:ext cx="4494307" cy="369332"/>
          </a:xfrm>
          <a:prstGeom prst="rect">
            <a:avLst/>
          </a:prstGeom>
        </p:spPr>
        <p:txBody>
          <a:bodyPr wrap="none">
            <a:spAutoFit/>
          </a:bodyPr>
          <a:lstStyle/>
          <a:p>
            <a:r>
              <a:rPr lang="ko-KR" altLang="en-US" b="1" dirty="0" err="1"/>
              <a:t>뷰와</a:t>
            </a:r>
            <a:r>
              <a:rPr lang="ko-KR" altLang="en-US" b="1" dirty="0"/>
              <a:t> </a:t>
            </a:r>
            <a:r>
              <a:rPr lang="en-US" altLang="ko-KR" b="1" dirty="0"/>
              <a:t>ROWNUM </a:t>
            </a:r>
            <a:r>
              <a:rPr lang="ko-KR" altLang="en-US" b="1" dirty="0"/>
              <a:t>칼럼으로 </a:t>
            </a:r>
            <a:r>
              <a:rPr lang="en-US" altLang="ko-KR" b="1" dirty="0"/>
              <a:t>TON-N </a:t>
            </a:r>
            <a:r>
              <a:rPr lang="ko-KR" altLang="en-US" b="1" dirty="0"/>
              <a:t>구하기</a:t>
            </a:r>
          </a:p>
        </p:txBody>
      </p:sp>
      <p:pic>
        <p:nvPicPr>
          <p:cNvPr id="25602" name="Picture 2"/>
          <p:cNvPicPr>
            <a:picLocks noChangeAspect="1" noChangeArrowheads="1"/>
          </p:cNvPicPr>
          <p:nvPr/>
        </p:nvPicPr>
        <p:blipFill>
          <a:blip r:embed="rId2" cstate="print"/>
          <a:srcRect/>
          <a:stretch>
            <a:fillRect/>
          </a:stretch>
        </p:blipFill>
        <p:spPr bwMode="auto">
          <a:xfrm>
            <a:off x="971600" y="1556792"/>
            <a:ext cx="6219825" cy="2047875"/>
          </a:xfrm>
          <a:prstGeom prst="rect">
            <a:avLst/>
          </a:prstGeom>
          <a:noFill/>
          <a:ln w="9525">
            <a:noFill/>
            <a:miter lim="800000"/>
            <a:headEnd/>
            <a:tailEnd/>
          </a:ln>
        </p:spPr>
      </p:pic>
      <p:sp>
        <p:nvSpPr>
          <p:cNvPr id="5" name="직사각형 4"/>
          <p:cNvSpPr/>
          <p:nvPr/>
        </p:nvSpPr>
        <p:spPr>
          <a:xfrm>
            <a:off x="683568" y="4005064"/>
            <a:ext cx="8064896" cy="923330"/>
          </a:xfrm>
          <a:prstGeom prst="rect">
            <a:avLst/>
          </a:prstGeom>
        </p:spPr>
        <p:txBody>
          <a:bodyPr wrap="square">
            <a:spAutoFit/>
          </a:bodyPr>
          <a:lstStyle/>
          <a:p>
            <a:r>
              <a:rPr lang="ko-KR" altLang="en-US" dirty="0"/>
              <a:t>입사일이 빠른 사람 </a:t>
            </a:r>
            <a:r>
              <a:rPr lang="en-US" altLang="ko-KR" dirty="0"/>
              <a:t>5</a:t>
            </a:r>
            <a:r>
              <a:rPr lang="ko-KR" altLang="en-US" dirty="0"/>
              <a:t>명만을 얻어오기 위해서 입사일 순으로 </a:t>
            </a:r>
            <a:r>
              <a:rPr lang="ko-KR" altLang="en-US" dirty="0" err="1"/>
              <a:t>뷰를</a:t>
            </a:r>
            <a:r>
              <a:rPr lang="ko-KR" altLang="en-US" dirty="0"/>
              <a:t> 생성하고 이를 다시 상위 </a:t>
            </a:r>
            <a:r>
              <a:rPr lang="en-US" altLang="ko-KR" dirty="0"/>
              <a:t>5</a:t>
            </a:r>
            <a:r>
              <a:rPr lang="ko-KR" altLang="en-US" dirty="0"/>
              <a:t>개만 얻어오기 위해서 </a:t>
            </a:r>
            <a:r>
              <a:rPr lang="ko-KR" altLang="en-US" dirty="0" err="1"/>
              <a:t>뷰를</a:t>
            </a:r>
            <a:r>
              <a:rPr lang="ko-KR" altLang="en-US" dirty="0"/>
              <a:t> </a:t>
            </a:r>
            <a:r>
              <a:rPr lang="en-US" altLang="ko-KR" dirty="0"/>
              <a:t>SELECT </a:t>
            </a:r>
            <a:r>
              <a:rPr lang="ko-KR" altLang="en-US" dirty="0"/>
              <a:t>문으로 조회하면서 </a:t>
            </a:r>
            <a:r>
              <a:rPr lang="ko-KR" altLang="en-US" dirty="0" err="1"/>
              <a:t>뷰를</a:t>
            </a:r>
            <a:r>
              <a:rPr lang="ko-KR" altLang="en-US" dirty="0"/>
              <a:t> </a:t>
            </a:r>
            <a:r>
              <a:rPr lang="en-US" altLang="ko-KR" dirty="0"/>
              <a:t>ROWNUM </a:t>
            </a:r>
            <a:r>
              <a:rPr lang="ko-KR" altLang="en-US" dirty="0"/>
              <a:t>칼럼을 </a:t>
            </a:r>
            <a:r>
              <a:rPr lang="en-US" altLang="ko-KR" dirty="0"/>
              <a:t>WHERE </a:t>
            </a:r>
            <a:r>
              <a:rPr lang="ko-KR" altLang="en-US" dirty="0"/>
              <a:t>절의 조건으로 제시하였습니다</a:t>
            </a:r>
            <a:r>
              <a:rPr lang="en-US" altLang="ko-KR" dirty="0"/>
              <a:t>. </a:t>
            </a:r>
          </a:p>
        </p:txBody>
      </p:sp>
    </p:spTree>
    <p:extLst>
      <p:ext uri="{BB962C8B-B14F-4D97-AF65-F5344CB8AC3E}">
        <p14:creationId xmlns:p14="http://schemas.microsoft.com/office/powerpoint/2010/main" xmlns="" val="62058556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1550424"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12.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뷰</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899592" y="1124744"/>
            <a:ext cx="3004477" cy="369332"/>
          </a:xfrm>
          <a:prstGeom prst="rect">
            <a:avLst/>
          </a:prstGeom>
        </p:spPr>
        <p:txBody>
          <a:bodyPr wrap="none">
            <a:spAutoFit/>
          </a:bodyPr>
          <a:lstStyle/>
          <a:p>
            <a:r>
              <a:rPr lang="ko-KR" altLang="en-US" b="1" dirty="0" err="1"/>
              <a:t>인라인</a:t>
            </a:r>
            <a:r>
              <a:rPr lang="ko-KR" altLang="en-US" b="1" dirty="0"/>
              <a:t> </a:t>
            </a:r>
            <a:r>
              <a:rPr lang="ko-KR" altLang="en-US" b="1" dirty="0" err="1"/>
              <a:t>뷰로</a:t>
            </a:r>
            <a:r>
              <a:rPr lang="ko-KR" altLang="en-US" b="1" dirty="0"/>
              <a:t> </a:t>
            </a:r>
            <a:r>
              <a:rPr lang="en-US" altLang="ko-KR" b="1" dirty="0"/>
              <a:t>TOP-N </a:t>
            </a:r>
            <a:r>
              <a:rPr lang="ko-KR" altLang="en-US" b="1" dirty="0"/>
              <a:t>구하기</a:t>
            </a:r>
          </a:p>
        </p:txBody>
      </p:sp>
      <p:pic>
        <p:nvPicPr>
          <p:cNvPr id="26626" name="Picture 2"/>
          <p:cNvPicPr>
            <a:picLocks noChangeAspect="1" noChangeArrowheads="1"/>
          </p:cNvPicPr>
          <p:nvPr/>
        </p:nvPicPr>
        <p:blipFill>
          <a:blip r:embed="rId2" cstate="print"/>
          <a:srcRect/>
          <a:stretch>
            <a:fillRect/>
          </a:stretch>
        </p:blipFill>
        <p:spPr bwMode="auto">
          <a:xfrm>
            <a:off x="899592" y="1844824"/>
            <a:ext cx="7376829" cy="2938437"/>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1550424"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12.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뷰</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899592" y="1124744"/>
            <a:ext cx="3004477" cy="369332"/>
          </a:xfrm>
          <a:prstGeom prst="rect">
            <a:avLst/>
          </a:prstGeom>
        </p:spPr>
        <p:txBody>
          <a:bodyPr wrap="none">
            <a:spAutoFit/>
          </a:bodyPr>
          <a:lstStyle/>
          <a:p>
            <a:r>
              <a:rPr lang="ko-KR" altLang="en-US" b="1" dirty="0" err="1"/>
              <a:t>인라인</a:t>
            </a:r>
            <a:r>
              <a:rPr lang="ko-KR" altLang="en-US" b="1" dirty="0"/>
              <a:t> </a:t>
            </a:r>
            <a:r>
              <a:rPr lang="ko-KR" altLang="en-US" b="1" dirty="0" err="1"/>
              <a:t>뷰로</a:t>
            </a:r>
            <a:r>
              <a:rPr lang="ko-KR" altLang="en-US" b="1" dirty="0"/>
              <a:t> </a:t>
            </a:r>
            <a:r>
              <a:rPr lang="en-US" altLang="ko-KR" b="1" dirty="0"/>
              <a:t>TOP-N </a:t>
            </a:r>
            <a:r>
              <a:rPr lang="ko-KR" altLang="en-US" b="1" dirty="0"/>
              <a:t>구하기</a:t>
            </a:r>
          </a:p>
        </p:txBody>
      </p:sp>
      <p:pic>
        <p:nvPicPr>
          <p:cNvPr id="27650" name="Picture 2"/>
          <p:cNvPicPr>
            <a:picLocks noChangeAspect="1" noChangeArrowheads="1"/>
          </p:cNvPicPr>
          <p:nvPr/>
        </p:nvPicPr>
        <p:blipFill>
          <a:blip r:embed="rId2" cstate="print"/>
          <a:srcRect/>
          <a:stretch>
            <a:fillRect/>
          </a:stretch>
        </p:blipFill>
        <p:spPr bwMode="auto">
          <a:xfrm>
            <a:off x="1414463" y="1776413"/>
            <a:ext cx="6315075" cy="33051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47430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13.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시퀀스와 인덱스</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01</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시퀀스 개념 이해와 시퀀스 생성</a:t>
            </a:r>
          </a:p>
        </p:txBody>
      </p:sp>
      <p:sp>
        <p:nvSpPr>
          <p:cNvPr id="7" name="직사각형 6"/>
          <p:cNvSpPr/>
          <p:nvPr/>
        </p:nvSpPr>
        <p:spPr>
          <a:xfrm>
            <a:off x="0" y="1990581"/>
            <a:ext cx="9144000" cy="646331"/>
          </a:xfrm>
          <a:prstGeom prst="rect">
            <a:avLst/>
          </a:prstGeom>
        </p:spPr>
        <p:txBody>
          <a:bodyPr wrap="square">
            <a:spAutoFit/>
          </a:bodyPr>
          <a:lstStyle/>
          <a:p>
            <a:r>
              <a:rPr lang="ko-KR" altLang="en-US" dirty="0"/>
              <a:t>시퀀스는 테이블 내의 유일한 숫자를 자동으로 생성하는 자동 번호 발생기이므로 시퀀스를 기본 키로 사용하게 되면 사용자의 부담을 줄일 수 있습니다</a:t>
            </a:r>
            <a:r>
              <a:rPr lang="en-US" altLang="ko-KR" dirty="0"/>
              <a:t>.</a:t>
            </a:r>
          </a:p>
        </p:txBody>
      </p:sp>
      <p:pic>
        <p:nvPicPr>
          <p:cNvPr id="1026" name="Picture 2"/>
          <p:cNvPicPr>
            <a:picLocks noChangeAspect="1" noChangeArrowheads="1"/>
          </p:cNvPicPr>
          <p:nvPr/>
        </p:nvPicPr>
        <p:blipFill>
          <a:blip r:embed="rId3" cstate="print"/>
          <a:srcRect/>
          <a:stretch>
            <a:fillRect/>
          </a:stretch>
        </p:blipFill>
        <p:spPr bwMode="auto">
          <a:xfrm>
            <a:off x="395536" y="2636912"/>
            <a:ext cx="5040560" cy="2104392"/>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47430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13.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시퀀스와 인덱스</a:t>
            </a:r>
          </a:p>
        </p:txBody>
      </p:sp>
      <p:sp>
        <p:nvSpPr>
          <p:cNvPr id="3" name="직사각형 2"/>
          <p:cNvSpPr/>
          <p:nvPr/>
        </p:nvSpPr>
        <p:spPr>
          <a:xfrm>
            <a:off x="899592" y="1124744"/>
            <a:ext cx="2425664" cy="369332"/>
          </a:xfrm>
          <a:prstGeom prst="rect">
            <a:avLst/>
          </a:prstGeom>
        </p:spPr>
        <p:txBody>
          <a:bodyPr wrap="none">
            <a:spAutoFit/>
          </a:bodyPr>
          <a:lstStyle/>
          <a:p>
            <a:r>
              <a:rPr lang="ko-KR" altLang="en-US" b="1" dirty="0"/>
              <a:t>시퀀스 객체 생성하기</a:t>
            </a:r>
            <a:endParaRPr lang="en-US" altLang="ko-KR" b="1" dirty="0"/>
          </a:p>
        </p:txBody>
      </p:sp>
      <p:pic>
        <p:nvPicPr>
          <p:cNvPr id="4" name="Picture 3"/>
          <p:cNvPicPr>
            <a:picLocks noChangeAspect="1" noChangeArrowheads="1"/>
          </p:cNvPicPr>
          <p:nvPr/>
        </p:nvPicPr>
        <p:blipFill>
          <a:blip r:embed="rId2" cstate="print"/>
          <a:srcRect/>
          <a:stretch>
            <a:fillRect/>
          </a:stretch>
        </p:blipFill>
        <p:spPr bwMode="auto">
          <a:xfrm>
            <a:off x="1187624" y="3284984"/>
            <a:ext cx="6115050" cy="1800225"/>
          </a:xfrm>
          <a:prstGeom prst="rect">
            <a:avLst/>
          </a:prstGeom>
          <a:noFill/>
          <a:ln w="9525">
            <a:noFill/>
            <a:miter lim="800000"/>
            <a:headEnd/>
            <a:tailEnd/>
          </a:ln>
        </p:spPr>
      </p:pic>
      <p:pic>
        <p:nvPicPr>
          <p:cNvPr id="5" name="Picture 4"/>
          <p:cNvPicPr>
            <a:picLocks noChangeAspect="1" noChangeArrowheads="1"/>
          </p:cNvPicPr>
          <p:nvPr/>
        </p:nvPicPr>
        <p:blipFill>
          <a:blip r:embed="rId3" cstate="print"/>
          <a:srcRect/>
          <a:stretch>
            <a:fillRect/>
          </a:stretch>
        </p:blipFill>
        <p:spPr bwMode="auto">
          <a:xfrm>
            <a:off x="1204664" y="1700808"/>
            <a:ext cx="5943600" cy="15049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47430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13.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시퀀스와 인덱스</a:t>
            </a:r>
          </a:p>
        </p:txBody>
      </p:sp>
      <p:sp>
        <p:nvSpPr>
          <p:cNvPr id="3" name="직사각형 2"/>
          <p:cNvSpPr/>
          <p:nvPr/>
        </p:nvSpPr>
        <p:spPr>
          <a:xfrm>
            <a:off x="899592" y="1124744"/>
            <a:ext cx="2482859" cy="369332"/>
          </a:xfrm>
          <a:prstGeom prst="rect">
            <a:avLst/>
          </a:prstGeom>
        </p:spPr>
        <p:txBody>
          <a:bodyPr wrap="none">
            <a:spAutoFit/>
          </a:bodyPr>
          <a:lstStyle/>
          <a:p>
            <a:r>
              <a:rPr lang="en-US" altLang="ko-KR" b="1" dirty="0"/>
              <a:t>CURRVAL, NEXTVAL </a:t>
            </a:r>
          </a:p>
        </p:txBody>
      </p:sp>
      <p:sp>
        <p:nvSpPr>
          <p:cNvPr id="4" name="직사각형 3"/>
          <p:cNvSpPr/>
          <p:nvPr/>
        </p:nvSpPr>
        <p:spPr>
          <a:xfrm>
            <a:off x="0" y="1412776"/>
            <a:ext cx="9144000" cy="1200329"/>
          </a:xfrm>
          <a:prstGeom prst="rect">
            <a:avLst/>
          </a:prstGeom>
        </p:spPr>
        <p:txBody>
          <a:bodyPr wrap="square">
            <a:spAutoFit/>
          </a:bodyPr>
          <a:lstStyle/>
          <a:p>
            <a:r>
              <a:rPr lang="ko-KR" altLang="en-US" dirty="0"/>
              <a:t>시퀀스의 현재 값을 알아내기 위해서 </a:t>
            </a:r>
            <a:r>
              <a:rPr lang="en-US" altLang="ko-KR" dirty="0"/>
              <a:t>CURRVAL</a:t>
            </a:r>
            <a:r>
              <a:rPr lang="ko-KR" altLang="en-US" dirty="0"/>
              <a:t>를 사용하고</a:t>
            </a:r>
            <a:r>
              <a:rPr lang="en-US" altLang="ko-KR" dirty="0"/>
              <a:t>, </a:t>
            </a:r>
            <a:r>
              <a:rPr lang="ko-KR" altLang="en-US" dirty="0"/>
              <a:t>다음 값을 알아내기 위해서는 </a:t>
            </a:r>
            <a:r>
              <a:rPr lang="en-US" altLang="ko-KR" dirty="0"/>
              <a:t>NEXTVAL</a:t>
            </a:r>
            <a:r>
              <a:rPr lang="ko-KR" altLang="en-US" dirty="0"/>
              <a:t>를 사용합니다</a:t>
            </a:r>
            <a:r>
              <a:rPr lang="en-US" altLang="ko-KR" dirty="0"/>
              <a:t>. CURRVAL</a:t>
            </a:r>
            <a:r>
              <a:rPr lang="ko-KR" altLang="en-US" dirty="0"/>
              <a:t>는 </a:t>
            </a:r>
            <a:r>
              <a:rPr lang="en-US" altLang="ko-KR" dirty="0"/>
              <a:t>CURRENT VALUE'</a:t>
            </a:r>
            <a:r>
              <a:rPr lang="ko-KR" altLang="en-US" dirty="0"/>
              <a:t>의 약어로서 현재 값을 반환한다</a:t>
            </a:r>
            <a:r>
              <a:rPr lang="en-US" altLang="ko-KR" dirty="0"/>
              <a:t>. NEXTVAL</a:t>
            </a:r>
            <a:r>
              <a:rPr lang="ko-KR" altLang="en-US" dirty="0"/>
              <a:t>는 </a:t>
            </a:r>
            <a:r>
              <a:rPr lang="en-US" altLang="ko-KR" dirty="0"/>
              <a:t>'NEXT VALUE'</a:t>
            </a:r>
            <a:r>
              <a:rPr lang="ko-KR" altLang="en-US" dirty="0"/>
              <a:t>의 약어로서 다음 값이란 의미를 갖으며 현재 </a:t>
            </a:r>
            <a:r>
              <a:rPr lang="ko-KR" altLang="en-US" dirty="0" err="1"/>
              <a:t>시퀀스값의</a:t>
            </a:r>
            <a:r>
              <a:rPr lang="ko-KR" altLang="en-US" dirty="0"/>
              <a:t> 다음 값을 반환한다</a:t>
            </a:r>
            <a:r>
              <a:rPr lang="en-US" altLang="ko-KR" dirty="0"/>
              <a:t>.</a:t>
            </a:r>
          </a:p>
        </p:txBody>
      </p:sp>
      <p:pic>
        <p:nvPicPr>
          <p:cNvPr id="2050" name="Picture 2"/>
          <p:cNvPicPr>
            <a:picLocks noChangeAspect="1" noChangeArrowheads="1"/>
          </p:cNvPicPr>
          <p:nvPr/>
        </p:nvPicPr>
        <p:blipFill>
          <a:blip r:embed="rId2" cstate="print"/>
          <a:srcRect/>
          <a:stretch>
            <a:fillRect/>
          </a:stretch>
        </p:blipFill>
        <p:spPr bwMode="auto">
          <a:xfrm>
            <a:off x="1115616" y="2636912"/>
            <a:ext cx="5886450" cy="267652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47430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13.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시퀀스와 인덱스</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02</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시퀀스 실무에 적용하기</a:t>
            </a:r>
          </a:p>
        </p:txBody>
      </p:sp>
      <p:pic>
        <p:nvPicPr>
          <p:cNvPr id="3074" name="Picture 2"/>
          <p:cNvPicPr>
            <a:picLocks noChangeAspect="1" noChangeArrowheads="1"/>
          </p:cNvPicPr>
          <p:nvPr/>
        </p:nvPicPr>
        <p:blipFill>
          <a:blip r:embed="rId3" cstate="print"/>
          <a:srcRect/>
          <a:stretch>
            <a:fillRect/>
          </a:stretch>
        </p:blipFill>
        <p:spPr bwMode="auto">
          <a:xfrm>
            <a:off x="1475656" y="1916833"/>
            <a:ext cx="5544616" cy="485362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47430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13.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시퀀스와 인덱스</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03</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시퀀스 제거하고 수정하기</a:t>
            </a:r>
          </a:p>
        </p:txBody>
      </p:sp>
      <p:pic>
        <p:nvPicPr>
          <p:cNvPr id="4098" name="Picture 2"/>
          <p:cNvPicPr>
            <a:picLocks noChangeAspect="1" noChangeArrowheads="1"/>
          </p:cNvPicPr>
          <p:nvPr/>
        </p:nvPicPr>
        <p:blipFill>
          <a:blip r:embed="rId3" cstate="print"/>
          <a:srcRect/>
          <a:stretch>
            <a:fillRect/>
          </a:stretch>
        </p:blipFill>
        <p:spPr bwMode="auto">
          <a:xfrm>
            <a:off x="1043608" y="2456309"/>
            <a:ext cx="6191250" cy="828675"/>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1043608" y="3356992"/>
            <a:ext cx="6181725" cy="1619250"/>
          </a:xfrm>
          <a:prstGeom prst="rect">
            <a:avLst/>
          </a:prstGeom>
          <a:noFill/>
          <a:ln w="9525">
            <a:noFill/>
            <a:miter lim="800000"/>
            <a:headEnd/>
            <a:tailEnd/>
          </a:ln>
        </p:spPr>
      </p:pic>
      <p:sp>
        <p:nvSpPr>
          <p:cNvPr id="8" name="직사각형 7"/>
          <p:cNvSpPr/>
          <p:nvPr/>
        </p:nvSpPr>
        <p:spPr>
          <a:xfrm>
            <a:off x="1043608" y="1988840"/>
            <a:ext cx="1882247" cy="369332"/>
          </a:xfrm>
          <a:prstGeom prst="rect">
            <a:avLst/>
          </a:prstGeom>
        </p:spPr>
        <p:txBody>
          <a:bodyPr wrap="none">
            <a:spAutoFit/>
          </a:bodyPr>
          <a:lstStyle/>
          <a:p>
            <a:r>
              <a:rPr lang="ko-KR" altLang="en-US" b="1" dirty="0"/>
              <a:t>시퀀스 제거하기</a:t>
            </a:r>
            <a:endParaRPr lang="en-US" altLang="ko-KR" b="1" dirty="0"/>
          </a:p>
        </p:txBody>
      </p:sp>
    </p:spTree>
    <p:extLst>
      <p:ext uri="{BB962C8B-B14F-4D97-AF65-F5344CB8AC3E}">
        <p14:creationId xmlns:p14="http://schemas.microsoft.com/office/powerpoint/2010/main" xmlns="" val="62058556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47430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13.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시퀀스와 인덱스</a:t>
            </a:r>
          </a:p>
        </p:txBody>
      </p:sp>
      <p:sp>
        <p:nvSpPr>
          <p:cNvPr id="3" name="직사각형 2"/>
          <p:cNvSpPr/>
          <p:nvPr/>
        </p:nvSpPr>
        <p:spPr>
          <a:xfrm>
            <a:off x="899592" y="1124744"/>
            <a:ext cx="1882247" cy="369332"/>
          </a:xfrm>
          <a:prstGeom prst="rect">
            <a:avLst/>
          </a:prstGeom>
        </p:spPr>
        <p:txBody>
          <a:bodyPr wrap="none">
            <a:spAutoFit/>
          </a:bodyPr>
          <a:lstStyle/>
          <a:p>
            <a:r>
              <a:rPr lang="ko-KR" altLang="en-US" b="1" dirty="0"/>
              <a:t>시퀀스 수정하기</a:t>
            </a:r>
            <a:endParaRPr lang="en-US" altLang="ko-KR" b="1" dirty="0"/>
          </a:p>
        </p:txBody>
      </p:sp>
      <p:pic>
        <p:nvPicPr>
          <p:cNvPr id="5122" name="Picture 2"/>
          <p:cNvPicPr>
            <a:picLocks noChangeAspect="1" noChangeArrowheads="1"/>
          </p:cNvPicPr>
          <p:nvPr/>
        </p:nvPicPr>
        <p:blipFill>
          <a:blip r:embed="rId2" cstate="print"/>
          <a:srcRect/>
          <a:stretch>
            <a:fillRect/>
          </a:stretch>
        </p:blipFill>
        <p:spPr bwMode="auto">
          <a:xfrm>
            <a:off x="983704" y="1556792"/>
            <a:ext cx="6324600" cy="1676400"/>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971600" y="3356992"/>
            <a:ext cx="6267450" cy="1152525"/>
          </a:xfrm>
          <a:prstGeom prst="rect">
            <a:avLst/>
          </a:prstGeom>
          <a:noFill/>
          <a:ln w="9525">
            <a:no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971600" y="4581128"/>
            <a:ext cx="6172200" cy="21145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93596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데이터베이스 개념</a:t>
            </a:r>
          </a:p>
        </p:txBody>
      </p:sp>
      <p:sp>
        <p:nvSpPr>
          <p:cNvPr id="5" name="직사각형 4"/>
          <p:cNvSpPr/>
          <p:nvPr/>
        </p:nvSpPr>
        <p:spPr>
          <a:xfrm>
            <a:off x="714348" y="1142984"/>
            <a:ext cx="4511171" cy="369332"/>
          </a:xfrm>
          <a:prstGeom prst="rect">
            <a:avLst/>
          </a:prstGeom>
        </p:spPr>
        <p:txBody>
          <a:bodyPr wrap="none">
            <a:spAutoFit/>
          </a:bodyPr>
          <a:lstStyle/>
          <a:p>
            <a:r>
              <a:rPr lang="en-US" b="1" dirty="0"/>
              <a:t>6-1 DML(Data Manipulation Language)</a:t>
            </a:r>
          </a:p>
        </p:txBody>
      </p:sp>
      <p:pic>
        <p:nvPicPr>
          <p:cNvPr id="40962" name="Picture 2"/>
          <p:cNvPicPr>
            <a:picLocks noChangeAspect="1" noChangeArrowheads="1"/>
          </p:cNvPicPr>
          <p:nvPr/>
        </p:nvPicPr>
        <p:blipFill>
          <a:blip r:embed="rId2" cstate="print"/>
          <a:srcRect/>
          <a:stretch>
            <a:fillRect/>
          </a:stretch>
        </p:blipFill>
        <p:spPr bwMode="auto">
          <a:xfrm>
            <a:off x="1071538" y="1643050"/>
            <a:ext cx="7423894" cy="4572032"/>
          </a:xfrm>
          <a:prstGeom prst="rect">
            <a:avLst/>
          </a:prstGeom>
          <a:noFill/>
          <a:ln w="9525">
            <a:noFill/>
            <a:miter lim="800000"/>
            <a:headEnd/>
            <a:tailEnd/>
          </a:ln>
          <a:effectLst/>
        </p:spPr>
      </p:pic>
    </p:spTree>
    <p:extLst>
      <p:ext uri="{BB962C8B-B14F-4D97-AF65-F5344CB8AC3E}">
        <p14:creationId xmlns:p14="http://schemas.microsoft.com/office/powerpoint/2010/main" xmlns="" val="62058556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47430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13.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시퀀스와 인덱스</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04</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인덱스의 개요</a:t>
            </a:r>
          </a:p>
        </p:txBody>
      </p:sp>
      <p:sp>
        <p:nvSpPr>
          <p:cNvPr id="7" name="직사각형 6"/>
          <p:cNvSpPr/>
          <p:nvPr/>
        </p:nvSpPr>
        <p:spPr>
          <a:xfrm>
            <a:off x="0" y="2060848"/>
            <a:ext cx="8964488" cy="646331"/>
          </a:xfrm>
          <a:prstGeom prst="rect">
            <a:avLst/>
          </a:prstGeom>
        </p:spPr>
        <p:txBody>
          <a:bodyPr wrap="square">
            <a:spAutoFit/>
          </a:bodyPr>
          <a:lstStyle/>
          <a:p>
            <a:r>
              <a:rPr lang="ko-KR" altLang="en-US" dirty="0"/>
              <a:t>인덱스란 </a:t>
            </a:r>
            <a:r>
              <a:rPr lang="en-US" altLang="ko-KR" dirty="0"/>
              <a:t>SQL </a:t>
            </a:r>
            <a:r>
              <a:rPr lang="ko-KR" altLang="en-US" dirty="0"/>
              <a:t>명령문의 처리 속도를 향상시키기 위해서 </a:t>
            </a:r>
            <a:r>
              <a:rPr lang="ko-KR" altLang="en-US" dirty="0" err="1"/>
              <a:t>컬럼에</a:t>
            </a:r>
            <a:r>
              <a:rPr lang="ko-KR" altLang="en-US" dirty="0"/>
              <a:t> 대해서 생성하는 </a:t>
            </a:r>
            <a:r>
              <a:rPr lang="ko-KR" altLang="en-US" dirty="0" err="1"/>
              <a:t>오라클</a:t>
            </a:r>
            <a:r>
              <a:rPr lang="ko-KR" altLang="en-US" dirty="0"/>
              <a:t> 객체입니다</a:t>
            </a:r>
            <a:r>
              <a:rPr lang="en-US" altLang="ko-KR" dirty="0"/>
              <a:t>.</a:t>
            </a:r>
          </a:p>
        </p:txBody>
      </p:sp>
      <p:sp>
        <p:nvSpPr>
          <p:cNvPr id="8" name="직사각형 7"/>
          <p:cNvSpPr/>
          <p:nvPr/>
        </p:nvSpPr>
        <p:spPr>
          <a:xfrm>
            <a:off x="0" y="2780928"/>
            <a:ext cx="9144000" cy="923330"/>
          </a:xfrm>
          <a:prstGeom prst="rect">
            <a:avLst/>
          </a:prstGeom>
        </p:spPr>
        <p:txBody>
          <a:bodyPr wrap="square">
            <a:spAutoFit/>
          </a:bodyPr>
          <a:lstStyle/>
          <a:p>
            <a:r>
              <a:rPr lang="ko-KR" altLang="en-US" dirty="0" err="1"/>
              <a:t>오라클에서의</a:t>
            </a:r>
            <a:r>
              <a:rPr lang="ko-KR" altLang="en-US" dirty="0"/>
              <a:t> 인덱스의 내부 구조는 </a:t>
            </a:r>
            <a:r>
              <a:rPr lang="en-US" altLang="ko-KR" dirty="0"/>
              <a:t>B* </a:t>
            </a:r>
            <a:r>
              <a:rPr lang="ko-KR" altLang="en-US" dirty="0"/>
              <a:t>트리 형식으로 구성되어 있습니다</a:t>
            </a:r>
            <a:r>
              <a:rPr lang="en-US" altLang="ko-KR" dirty="0"/>
              <a:t>. </a:t>
            </a:r>
            <a:r>
              <a:rPr lang="ko-KR" altLang="en-US" dirty="0"/>
              <a:t>트리란 나무의 뿌리 모양을 생각해 보시면 쉽게 이해할 수 있습니다</a:t>
            </a:r>
            <a:r>
              <a:rPr lang="en-US" altLang="ko-KR" dirty="0"/>
              <a:t>. </a:t>
            </a:r>
            <a:r>
              <a:rPr lang="ko-KR" altLang="en-US" dirty="0"/>
              <a:t>뿌리</a:t>
            </a:r>
            <a:r>
              <a:rPr lang="en-US" altLang="ko-KR" dirty="0"/>
              <a:t>(</a:t>
            </a:r>
            <a:r>
              <a:rPr lang="ko-KR" altLang="en-US" dirty="0"/>
              <a:t>루트</a:t>
            </a:r>
            <a:r>
              <a:rPr lang="en-US" altLang="ko-KR" dirty="0"/>
              <a:t>)</a:t>
            </a:r>
            <a:r>
              <a:rPr lang="ko-KR" altLang="en-US" dirty="0"/>
              <a:t>를 근거로 아래로 나무뿌리 들이 뻗어 있는 모양을 하고 있습니다</a:t>
            </a:r>
            <a:r>
              <a:rPr lang="en-US" altLang="ko-KR" dirty="0"/>
              <a:t>. </a:t>
            </a:r>
          </a:p>
        </p:txBody>
      </p:sp>
      <p:pic>
        <p:nvPicPr>
          <p:cNvPr id="6146" name="Picture 2"/>
          <p:cNvPicPr>
            <a:picLocks noChangeAspect="1" noChangeArrowheads="1"/>
          </p:cNvPicPr>
          <p:nvPr/>
        </p:nvPicPr>
        <p:blipFill>
          <a:blip r:embed="rId3" cstate="print"/>
          <a:srcRect/>
          <a:stretch>
            <a:fillRect/>
          </a:stretch>
        </p:blipFill>
        <p:spPr bwMode="auto">
          <a:xfrm>
            <a:off x="899592" y="3789040"/>
            <a:ext cx="7406039" cy="2664296"/>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47430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13.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시퀀스와 인덱스</a:t>
            </a:r>
          </a:p>
        </p:txBody>
      </p:sp>
      <p:sp>
        <p:nvSpPr>
          <p:cNvPr id="3" name="직사각형 2"/>
          <p:cNvSpPr/>
          <p:nvPr/>
        </p:nvSpPr>
        <p:spPr>
          <a:xfrm>
            <a:off x="899592" y="1124744"/>
            <a:ext cx="1963999" cy="369332"/>
          </a:xfrm>
          <a:prstGeom prst="rect">
            <a:avLst/>
          </a:prstGeom>
        </p:spPr>
        <p:txBody>
          <a:bodyPr wrap="none">
            <a:spAutoFit/>
          </a:bodyPr>
          <a:lstStyle/>
          <a:p>
            <a:r>
              <a:rPr lang="ko-KR" altLang="en-US" b="1" dirty="0"/>
              <a:t>인덱스 정보 조회</a:t>
            </a:r>
          </a:p>
        </p:txBody>
      </p:sp>
      <p:pic>
        <p:nvPicPr>
          <p:cNvPr id="7170" name="Picture 2"/>
          <p:cNvPicPr>
            <a:picLocks noChangeAspect="1" noChangeArrowheads="1"/>
          </p:cNvPicPr>
          <p:nvPr/>
        </p:nvPicPr>
        <p:blipFill>
          <a:blip r:embed="rId2" cstate="print"/>
          <a:srcRect/>
          <a:stretch>
            <a:fillRect/>
          </a:stretch>
        </p:blipFill>
        <p:spPr bwMode="auto">
          <a:xfrm>
            <a:off x="1043608" y="1556792"/>
            <a:ext cx="6400800" cy="24955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47430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13.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시퀀스와 인덱스</a:t>
            </a:r>
          </a:p>
        </p:txBody>
      </p:sp>
      <p:sp>
        <p:nvSpPr>
          <p:cNvPr id="3" name="직사각형 2"/>
          <p:cNvSpPr/>
          <p:nvPr/>
        </p:nvSpPr>
        <p:spPr>
          <a:xfrm>
            <a:off x="899592" y="1124744"/>
            <a:ext cx="1882247" cy="369332"/>
          </a:xfrm>
          <a:prstGeom prst="rect">
            <a:avLst/>
          </a:prstGeom>
        </p:spPr>
        <p:txBody>
          <a:bodyPr wrap="none">
            <a:spAutoFit/>
          </a:bodyPr>
          <a:lstStyle/>
          <a:p>
            <a:r>
              <a:rPr lang="ko-KR" altLang="en-US" b="1" dirty="0"/>
              <a:t>인덱스 생성하기</a:t>
            </a:r>
          </a:p>
        </p:txBody>
      </p:sp>
      <p:pic>
        <p:nvPicPr>
          <p:cNvPr id="8194" name="Picture 2"/>
          <p:cNvPicPr>
            <a:picLocks noChangeAspect="1" noChangeArrowheads="1"/>
          </p:cNvPicPr>
          <p:nvPr/>
        </p:nvPicPr>
        <p:blipFill>
          <a:blip r:embed="rId2" cstate="print"/>
          <a:srcRect/>
          <a:stretch>
            <a:fillRect/>
          </a:stretch>
        </p:blipFill>
        <p:spPr bwMode="auto">
          <a:xfrm>
            <a:off x="1115616" y="1484784"/>
            <a:ext cx="7200800" cy="5101912"/>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47430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13.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시퀀스와 인덱스</a:t>
            </a:r>
          </a:p>
        </p:txBody>
      </p:sp>
      <p:sp>
        <p:nvSpPr>
          <p:cNvPr id="3" name="직사각형 2"/>
          <p:cNvSpPr/>
          <p:nvPr/>
        </p:nvSpPr>
        <p:spPr>
          <a:xfrm>
            <a:off x="899592" y="1124744"/>
            <a:ext cx="1882247" cy="369332"/>
          </a:xfrm>
          <a:prstGeom prst="rect">
            <a:avLst/>
          </a:prstGeom>
        </p:spPr>
        <p:txBody>
          <a:bodyPr wrap="none">
            <a:spAutoFit/>
          </a:bodyPr>
          <a:lstStyle/>
          <a:p>
            <a:r>
              <a:rPr lang="ko-KR" altLang="en-US" b="1" dirty="0"/>
              <a:t>인덱스 제거하기</a:t>
            </a:r>
          </a:p>
        </p:txBody>
      </p:sp>
      <p:pic>
        <p:nvPicPr>
          <p:cNvPr id="9218" name="Picture 2"/>
          <p:cNvPicPr>
            <a:picLocks noChangeAspect="1" noChangeArrowheads="1"/>
          </p:cNvPicPr>
          <p:nvPr/>
        </p:nvPicPr>
        <p:blipFill>
          <a:blip r:embed="rId2" cstate="print"/>
          <a:srcRect/>
          <a:stretch>
            <a:fillRect/>
          </a:stretch>
        </p:blipFill>
        <p:spPr bwMode="auto">
          <a:xfrm>
            <a:off x="971600" y="1700808"/>
            <a:ext cx="7672741" cy="3813398"/>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47430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13.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시퀀스와 인덱스</a:t>
            </a:r>
          </a:p>
        </p:txBody>
      </p:sp>
      <p:sp>
        <p:nvSpPr>
          <p:cNvPr id="3" name="직사각형 2"/>
          <p:cNvSpPr/>
          <p:nvPr/>
        </p:nvSpPr>
        <p:spPr>
          <a:xfrm>
            <a:off x="1115616" y="2060848"/>
            <a:ext cx="1651414" cy="369332"/>
          </a:xfrm>
          <a:prstGeom prst="rect">
            <a:avLst/>
          </a:prstGeom>
        </p:spPr>
        <p:txBody>
          <a:bodyPr wrap="none">
            <a:spAutoFit/>
          </a:bodyPr>
          <a:lstStyle/>
          <a:p>
            <a:r>
              <a:rPr lang="ko-KR" altLang="en-US" b="1" dirty="0"/>
              <a:t>인덱스의 종류</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05</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인덱스의 종류 살피기</a:t>
            </a:r>
          </a:p>
        </p:txBody>
      </p:sp>
      <p:pic>
        <p:nvPicPr>
          <p:cNvPr id="10242" name="Picture 2"/>
          <p:cNvPicPr>
            <a:picLocks noChangeAspect="1" noChangeArrowheads="1"/>
          </p:cNvPicPr>
          <p:nvPr/>
        </p:nvPicPr>
        <p:blipFill>
          <a:blip r:embed="rId3" cstate="print"/>
          <a:srcRect/>
          <a:stretch>
            <a:fillRect/>
          </a:stretch>
        </p:blipFill>
        <p:spPr bwMode="auto">
          <a:xfrm>
            <a:off x="1115616" y="2564904"/>
            <a:ext cx="7575069" cy="2304256"/>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47430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13.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시퀀스와 인덱스</a:t>
            </a:r>
          </a:p>
        </p:txBody>
      </p:sp>
      <p:sp>
        <p:nvSpPr>
          <p:cNvPr id="3" name="직사각형 2"/>
          <p:cNvSpPr/>
          <p:nvPr/>
        </p:nvSpPr>
        <p:spPr>
          <a:xfrm>
            <a:off x="899592" y="1124744"/>
            <a:ext cx="2428870" cy="369332"/>
          </a:xfrm>
          <a:prstGeom prst="rect">
            <a:avLst/>
          </a:prstGeom>
        </p:spPr>
        <p:txBody>
          <a:bodyPr wrap="none">
            <a:spAutoFit/>
          </a:bodyPr>
          <a:lstStyle/>
          <a:p>
            <a:r>
              <a:rPr lang="ko-KR" altLang="en-US" b="1" dirty="0"/>
              <a:t>고유 </a:t>
            </a:r>
            <a:r>
              <a:rPr lang="en-US" altLang="ko-KR" b="1" dirty="0"/>
              <a:t>| </a:t>
            </a:r>
            <a:r>
              <a:rPr lang="ko-KR" altLang="en-US" b="1" dirty="0"/>
              <a:t>비 고유 인덱스</a:t>
            </a:r>
          </a:p>
        </p:txBody>
      </p:sp>
      <p:pic>
        <p:nvPicPr>
          <p:cNvPr id="11266" name="Picture 2"/>
          <p:cNvPicPr>
            <a:picLocks noChangeAspect="1" noChangeArrowheads="1"/>
          </p:cNvPicPr>
          <p:nvPr/>
        </p:nvPicPr>
        <p:blipFill>
          <a:blip r:embed="rId2" cstate="print"/>
          <a:srcRect/>
          <a:stretch>
            <a:fillRect/>
          </a:stretch>
        </p:blipFill>
        <p:spPr bwMode="auto">
          <a:xfrm>
            <a:off x="827584" y="1484784"/>
            <a:ext cx="6408712" cy="2548919"/>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827584" y="4077072"/>
            <a:ext cx="5574000" cy="2780928"/>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47430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13.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시퀀스와 인덱스</a:t>
            </a:r>
          </a:p>
        </p:txBody>
      </p:sp>
      <p:sp>
        <p:nvSpPr>
          <p:cNvPr id="3" name="직사각형 2"/>
          <p:cNvSpPr/>
          <p:nvPr/>
        </p:nvSpPr>
        <p:spPr>
          <a:xfrm>
            <a:off x="899592" y="1124744"/>
            <a:ext cx="2428870" cy="369332"/>
          </a:xfrm>
          <a:prstGeom prst="rect">
            <a:avLst/>
          </a:prstGeom>
        </p:spPr>
        <p:txBody>
          <a:bodyPr wrap="none">
            <a:spAutoFit/>
          </a:bodyPr>
          <a:lstStyle/>
          <a:p>
            <a:r>
              <a:rPr lang="ko-KR" altLang="en-US" b="1" dirty="0"/>
              <a:t>고유 </a:t>
            </a:r>
            <a:r>
              <a:rPr lang="en-US" altLang="ko-KR" b="1" dirty="0"/>
              <a:t>| </a:t>
            </a:r>
            <a:r>
              <a:rPr lang="ko-KR" altLang="en-US" b="1" dirty="0"/>
              <a:t>비 고유 인덱스</a:t>
            </a:r>
          </a:p>
        </p:txBody>
      </p:sp>
      <p:pic>
        <p:nvPicPr>
          <p:cNvPr id="12290" name="Picture 2"/>
          <p:cNvPicPr>
            <a:picLocks noChangeAspect="1" noChangeArrowheads="1"/>
          </p:cNvPicPr>
          <p:nvPr/>
        </p:nvPicPr>
        <p:blipFill>
          <a:blip r:embed="rId2" cstate="print"/>
          <a:srcRect/>
          <a:stretch>
            <a:fillRect/>
          </a:stretch>
        </p:blipFill>
        <p:spPr bwMode="auto">
          <a:xfrm>
            <a:off x="899592" y="1556792"/>
            <a:ext cx="7324832" cy="2224832"/>
          </a:xfrm>
          <a:prstGeom prst="rect">
            <a:avLst/>
          </a:prstGeom>
          <a:noFill/>
          <a:ln w="9525">
            <a:noFill/>
            <a:miter lim="800000"/>
            <a:headEnd/>
            <a:tailEnd/>
          </a:ln>
        </p:spPr>
      </p:pic>
      <p:pic>
        <p:nvPicPr>
          <p:cNvPr id="12291" name="Picture 3"/>
          <p:cNvPicPr>
            <a:picLocks noChangeAspect="1" noChangeArrowheads="1"/>
          </p:cNvPicPr>
          <p:nvPr/>
        </p:nvPicPr>
        <p:blipFill>
          <a:blip r:embed="rId3" cstate="print"/>
          <a:srcRect/>
          <a:stretch>
            <a:fillRect/>
          </a:stretch>
        </p:blipFill>
        <p:spPr bwMode="auto">
          <a:xfrm>
            <a:off x="899592" y="3861048"/>
            <a:ext cx="7369056" cy="2304256"/>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47430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13.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시퀀스와 인덱스</a:t>
            </a:r>
          </a:p>
        </p:txBody>
      </p:sp>
      <p:sp>
        <p:nvSpPr>
          <p:cNvPr id="3" name="직사각형 2"/>
          <p:cNvSpPr/>
          <p:nvPr/>
        </p:nvSpPr>
        <p:spPr>
          <a:xfrm>
            <a:off x="899592" y="1124744"/>
            <a:ext cx="1502334" cy="369332"/>
          </a:xfrm>
          <a:prstGeom prst="rect">
            <a:avLst/>
          </a:prstGeom>
        </p:spPr>
        <p:txBody>
          <a:bodyPr wrap="none">
            <a:spAutoFit/>
          </a:bodyPr>
          <a:lstStyle/>
          <a:p>
            <a:r>
              <a:rPr lang="ko-KR" altLang="en-US" b="1" dirty="0"/>
              <a:t>결합 인덱스 </a:t>
            </a:r>
          </a:p>
        </p:txBody>
      </p:sp>
      <p:pic>
        <p:nvPicPr>
          <p:cNvPr id="13314" name="Picture 2"/>
          <p:cNvPicPr>
            <a:picLocks noChangeAspect="1" noChangeArrowheads="1"/>
          </p:cNvPicPr>
          <p:nvPr/>
        </p:nvPicPr>
        <p:blipFill>
          <a:blip r:embed="rId2" cstate="print"/>
          <a:srcRect/>
          <a:stretch>
            <a:fillRect/>
          </a:stretch>
        </p:blipFill>
        <p:spPr bwMode="auto">
          <a:xfrm>
            <a:off x="971600" y="1556792"/>
            <a:ext cx="7190306" cy="2232248"/>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971600" y="3861048"/>
            <a:ext cx="6552728" cy="2945161"/>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47430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13.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시퀀스와 인덱스</a:t>
            </a:r>
          </a:p>
        </p:txBody>
      </p:sp>
      <p:sp>
        <p:nvSpPr>
          <p:cNvPr id="3" name="직사각형 2"/>
          <p:cNvSpPr/>
          <p:nvPr/>
        </p:nvSpPr>
        <p:spPr>
          <a:xfrm>
            <a:off x="899592" y="1124744"/>
            <a:ext cx="2045753" cy="369332"/>
          </a:xfrm>
          <a:prstGeom prst="rect">
            <a:avLst/>
          </a:prstGeom>
        </p:spPr>
        <p:txBody>
          <a:bodyPr wrap="none">
            <a:spAutoFit/>
          </a:bodyPr>
          <a:lstStyle/>
          <a:p>
            <a:r>
              <a:rPr lang="ko-KR" altLang="en-US" b="1" dirty="0"/>
              <a:t>함수 기반 인덱스 </a:t>
            </a:r>
          </a:p>
        </p:txBody>
      </p:sp>
      <p:pic>
        <p:nvPicPr>
          <p:cNvPr id="14338" name="Picture 2"/>
          <p:cNvPicPr>
            <a:picLocks noChangeAspect="1" noChangeArrowheads="1"/>
          </p:cNvPicPr>
          <p:nvPr/>
        </p:nvPicPr>
        <p:blipFill>
          <a:blip r:embed="rId2" cstate="print"/>
          <a:srcRect/>
          <a:stretch>
            <a:fillRect/>
          </a:stretch>
        </p:blipFill>
        <p:spPr bwMode="auto">
          <a:xfrm>
            <a:off x="1043607" y="1556792"/>
            <a:ext cx="7680853" cy="2160240"/>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1043608" y="3744416"/>
            <a:ext cx="7371813" cy="2996952"/>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55097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14.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사용자 권한</a:t>
            </a:r>
          </a:p>
        </p:txBody>
      </p:sp>
      <p:sp>
        <p:nvSpPr>
          <p:cNvPr id="3" name="직사각형 2"/>
          <p:cNvSpPr/>
          <p:nvPr/>
        </p:nvSpPr>
        <p:spPr>
          <a:xfrm>
            <a:off x="1043608" y="2060848"/>
            <a:ext cx="1420582" cy="369332"/>
          </a:xfrm>
          <a:prstGeom prst="rect">
            <a:avLst/>
          </a:prstGeom>
        </p:spPr>
        <p:txBody>
          <a:bodyPr wrap="none">
            <a:spAutoFit/>
          </a:bodyPr>
          <a:lstStyle/>
          <a:p>
            <a:r>
              <a:rPr lang="ko-KR" altLang="en-US" b="1" dirty="0"/>
              <a:t>사용자 관리</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01</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사용자 관리</a:t>
            </a:r>
          </a:p>
        </p:txBody>
      </p:sp>
      <p:pic>
        <p:nvPicPr>
          <p:cNvPr id="15362" name="Picture 2"/>
          <p:cNvPicPr>
            <a:picLocks noChangeAspect="1" noChangeArrowheads="1"/>
          </p:cNvPicPr>
          <p:nvPr/>
        </p:nvPicPr>
        <p:blipFill>
          <a:blip r:embed="rId3" cstate="print"/>
          <a:srcRect/>
          <a:stretch>
            <a:fillRect/>
          </a:stretch>
        </p:blipFill>
        <p:spPr bwMode="auto">
          <a:xfrm>
            <a:off x="1115616" y="2492896"/>
            <a:ext cx="5791200" cy="790575"/>
          </a:xfrm>
          <a:prstGeom prst="rect">
            <a:avLst/>
          </a:prstGeom>
          <a:noFill/>
          <a:ln w="9525">
            <a:noFill/>
            <a:miter lim="800000"/>
            <a:headEnd/>
            <a:tailEnd/>
          </a:ln>
        </p:spPr>
      </p:pic>
      <p:pic>
        <p:nvPicPr>
          <p:cNvPr id="15363" name="Picture 3"/>
          <p:cNvPicPr>
            <a:picLocks noChangeAspect="1" noChangeArrowheads="1"/>
          </p:cNvPicPr>
          <p:nvPr/>
        </p:nvPicPr>
        <p:blipFill>
          <a:blip r:embed="rId4" cstate="print"/>
          <a:srcRect/>
          <a:stretch>
            <a:fillRect/>
          </a:stretch>
        </p:blipFill>
        <p:spPr bwMode="auto">
          <a:xfrm>
            <a:off x="1115616" y="3356992"/>
            <a:ext cx="6400800" cy="1066800"/>
          </a:xfrm>
          <a:prstGeom prst="rect">
            <a:avLst/>
          </a:prstGeom>
          <a:noFill/>
          <a:ln w="9525">
            <a:noFill/>
            <a:miter lim="800000"/>
            <a:headEnd/>
            <a:tailEnd/>
          </a:ln>
        </p:spPr>
      </p:pic>
      <p:pic>
        <p:nvPicPr>
          <p:cNvPr id="15364" name="Picture 4"/>
          <p:cNvPicPr>
            <a:picLocks noChangeAspect="1" noChangeArrowheads="1"/>
          </p:cNvPicPr>
          <p:nvPr/>
        </p:nvPicPr>
        <p:blipFill>
          <a:blip r:embed="rId5" cstate="print"/>
          <a:srcRect/>
          <a:stretch>
            <a:fillRect/>
          </a:stretch>
        </p:blipFill>
        <p:spPr bwMode="auto">
          <a:xfrm>
            <a:off x="1115616" y="4653136"/>
            <a:ext cx="6076950" cy="201930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7"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p:cNvSpPr txBox="1"/>
          <p:nvPr/>
        </p:nvSpPr>
        <p:spPr>
          <a:xfrm>
            <a:off x="309825" y="153079"/>
            <a:ext cx="493596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데이터베이스 개념</a:t>
            </a:r>
          </a:p>
        </p:txBody>
      </p:sp>
      <p:sp>
        <p:nvSpPr>
          <p:cNvPr id="151" name="TextBox 150"/>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01</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163" name="TextBox 162"/>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데이터 베이스 개념</a:t>
            </a:r>
          </a:p>
        </p:txBody>
      </p:sp>
      <p:pic>
        <p:nvPicPr>
          <p:cNvPr id="1027" name="Picture 3"/>
          <p:cNvPicPr>
            <a:picLocks noChangeAspect="1" noChangeArrowheads="1"/>
          </p:cNvPicPr>
          <p:nvPr/>
        </p:nvPicPr>
        <p:blipFill>
          <a:blip r:embed="rId3" cstate="print"/>
          <a:srcRect/>
          <a:stretch>
            <a:fillRect/>
          </a:stretch>
        </p:blipFill>
        <p:spPr bwMode="auto">
          <a:xfrm>
            <a:off x="1857356" y="2000240"/>
            <a:ext cx="6124579" cy="4695861"/>
          </a:xfrm>
          <a:prstGeom prst="rect">
            <a:avLst/>
          </a:prstGeom>
          <a:noFill/>
          <a:ln w="9525">
            <a:noFill/>
            <a:miter lim="800000"/>
            <a:headEnd/>
            <a:tailEnd/>
          </a:ln>
          <a:effectLst/>
        </p:spPr>
      </p:pic>
    </p:spTree>
    <p:extLst>
      <p:ext uri="{BB962C8B-B14F-4D97-AF65-F5344CB8AC3E}">
        <p14:creationId xmlns:p14="http://schemas.microsoft.com/office/powerpoint/2010/main" xmlns="" val="620585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93596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데이터베이스 개념</a:t>
            </a:r>
          </a:p>
        </p:txBody>
      </p:sp>
      <p:sp>
        <p:nvSpPr>
          <p:cNvPr id="5" name="직사각형 4"/>
          <p:cNvSpPr/>
          <p:nvPr/>
        </p:nvSpPr>
        <p:spPr>
          <a:xfrm>
            <a:off x="714348" y="1142984"/>
            <a:ext cx="4486741" cy="369332"/>
          </a:xfrm>
          <a:prstGeom prst="rect">
            <a:avLst/>
          </a:prstGeom>
        </p:spPr>
        <p:txBody>
          <a:bodyPr wrap="none">
            <a:spAutoFit/>
          </a:bodyPr>
          <a:lstStyle/>
          <a:p>
            <a:r>
              <a:rPr lang="en-US" b="1" dirty="0"/>
              <a:t>6-1 TCL(Transaction Control Language)</a:t>
            </a:r>
          </a:p>
        </p:txBody>
      </p:sp>
      <p:pic>
        <p:nvPicPr>
          <p:cNvPr id="50178" name="Picture 2"/>
          <p:cNvPicPr>
            <a:picLocks noChangeAspect="1" noChangeArrowheads="1"/>
          </p:cNvPicPr>
          <p:nvPr/>
        </p:nvPicPr>
        <p:blipFill>
          <a:blip r:embed="rId2" cstate="print"/>
          <a:srcRect/>
          <a:stretch>
            <a:fillRect/>
          </a:stretch>
        </p:blipFill>
        <p:spPr bwMode="auto">
          <a:xfrm>
            <a:off x="642910" y="1571612"/>
            <a:ext cx="7822461" cy="1714512"/>
          </a:xfrm>
          <a:prstGeom prst="rect">
            <a:avLst/>
          </a:prstGeom>
          <a:noFill/>
          <a:ln w="9525">
            <a:noFill/>
            <a:miter lim="800000"/>
            <a:headEnd/>
            <a:tailEnd/>
          </a:ln>
          <a:effectLst/>
        </p:spPr>
      </p:pic>
    </p:spTree>
    <p:extLst>
      <p:ext uri="{BB962C8B-B14F-4D97-AF65-F5344CB8AC3E}">
        <p14:creationId xmlns:p14="http://schemas.microsoft.com/office/powerpoint/2010/main" xmlns="" val="62058556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55097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14.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사용자 권한</a:t>
            </a:r>
          </a:p>
        </p:txBody>
      </p:sp>
      <p:sp>
        <p:nvSpPr>
          <p:cNvPr id="3" name="직사각형 2"/>
          <p:cNvSpPr/>
          <p:nvPr/>
        </p:nvSpPr>
        <p:spPr>
          <a:xfrm>
            <a:off x="1259632" y="2060848"/>
            <a:ext cx="2276585" cy="369332"/>
          </a:xfrm>
          <a:prstGeom prst="rect">
            <a:avLst/>
          </a:prstGeom>
        </p:spPr>
        <p:txBody>
          <a:bodyPr wrap="none">
            <a:spAutoFit/>
          </a:bodyPr>
          <a:lstStyle/>
          <a:p>
            <a:r>
              <a:rPr lang="ko-KR" altLang="en-US" b="1" dirty="0"/>
              <a:t>권한의 역할과 종류 </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02</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데이터베이스 보안을 위한 권한</a:t>
            </a:r>
          </a:p>
        </p:txBody>
      </p:sp>
      <p:pic>
        <p:nvPicPr>
          <p:cNvPr id="16386" name="Picture 2"/>
          <p:cNvPicPr>
            <a:picLocks noChangeAspect="1" noChangeArrowheads="1"/>
          </p:cNvPicPr>
          <p:nvPr/>
        </p:nvPicPr>
        <p:blipFill>
          <a:blip r:embed="rId3" cstate="print"/>
          <a:srcRect/>
          <a:stretch>
            <a:fillRect/>
          </a:stretch>
        </p:blipFill>
        <p:spPr bwMode="auto">
          <a:xfrm>
            <a:off x="1403648" y="2492896"/>
            <a:ext cx="5991225" cy="1809750"/>
          </a:xfrm>
          <a:prstGeom prst="rect">
            <a:avLst/>
          </a:prstGeom>
          <a:noFill/>
          <a:ln w="9525">
            <a:noFill/>
            <a:miter lim="800000"/>
            <a:headEnd/>
            <a:tailEnd/>
          </a:ln>
        </p:spPr>
      </p:pic>
      <p:pic>
        <p:nvPicPr>
          <p:cNvPr id="16387" name="Picture 3"/>
          <p:cNvPicPr>
            <a:picLocks noChangeAspect="1" noChangeArrowheads="1"/>
          </p:cNvPicPr>
          <p:nvPr/>
        </p:nvPicPr>
        <p:blipFill>
          <a:blip r:embed="rId4" cstate="print"/>
          <a:srcRect/>
          <a:stretch>
            <a:fillRect/>
          </a:stretch>
        </p:blipFill>
        <p:spPr bwMode="auto">
          <a:xfrm>
            <a:off x="1403648" y="4365104"/>
            <a:ext cx="5972175" cy="18192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55097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14.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사용자 권한</a:t>
            </a:r>
          </a:p>
        </p:txBody>
      </p:sp>
      <p:sp>
        <p:nvSpPr>
          <p:cNvPr id="3" name="직사각형 2"/>
          <p:cNvSpPr/>
          <p:nvPr/>
        </p:nvSpPr>
        <p:spPr>
          <a:xfrm>
            <a:off x="899592" y="1124744"/>
            <a:ext cx="3305713" cy="369332"/>
          </a:xfrm>
          <a:prstGeom prst="rect">
            <a:avLst/>
          </a:prstGeom>
        </p:spPr>
        <p:txBody>
          <a:bodyPr wrap="none">
            <a:spAutoFit/>
          </a:bodyPr>
          <a:lstStyle/>
          <a:p>
            <a:r>
              <a:rPr lang="ko-KR" altLang="en-US" b="1" dirty="0"/>
              <a:t>권한 부여하는 </a:t>
            </a:r>
            <a:r>
              <a:rPr lang="en-US" altLang="ko-KR" b="1" dirty="0"/>
              <a:t>GRANT </a:t>
            </a:r>
            <a:r>
              <a:rPr lang="ko-KR" altLang="en-US" b="1" dirty="0"/>
              <a:t>명령어</a:t>
            </a:r>
          </a:p>
        </p:txBody>
      </p:sp>
      <p:pic>
        <p:nvPicPr>
          <p:cNvPr id="17410" name="Picture 2"/>
          <p:cNvPicPr>
            <a:picLocks noChangeAspect="1" noChangeArrowheads="1"/>
          </p:cNvPicPr>
          <p:nvPr/>
        </p:nvPicPr>
        <p:blipFill>
          <a:blip r:embed="rId2" cstate="print"/>
          <a:srcRect/>
          <a:stretch>
            <a:fillRect/>
          </a:stretch>
        </p:blipFill>
        <p:spPr bwMode="auto">
          <a:xfrm>
            <a:off x="971600" y="1484784"/>
            <a:ext cx="7200800" cy="2326947"/>
          </a:xfrm>
          <a:prstGeom prst="rect">
            <a:avLst/>
          </a:prstGeom>
          <a:noFill/>
          <a:ln w="9525">
            <a:noFill/>
            <a:miter lim="800000"/>
            <a:headEnd/>
            <a:tailEnd/>
          </a:ln>
        </p:spPr>
      </p:pic>
      <p:pic>
        <p:nvPicPr>
          <p:cNvPr id="17411" name="Picture 3"/>
          <p:cNvPicPr>
            <a:picLocks noChangeAspect="1" noChangeArrowheads="1"/>
          </p:cNvPicPr>
          <p:nvPr/>
        </p:nvPicPr>
        <p:blipFill>
          <a:blip r:embed="rId3" cstate="print"/>
          <a:srcRect/>
          <a:stretch>
            <a:fillRect/>
          </a:stretch>
        </p:blipFill>
        <p:spPr bwMode="auto">
          <a:xfrm>
            <a:off x="1043608" y="3933056"/>
            <a:ext cx="6200775" cy="19240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55097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14.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사용자 권한</a:t>
            </a:r>
          </a:p>
        </p:txBody>
      </p:sp>
      <p:sp>
        <p:nvSpPr>
          <p:cNvPr id="3" name="직사각형 2"/>
          <p:cNvSpPr/>
          <p:nvPr/>
        </p:nvSpPr>
        <p:spPr>
          <a:xfrm>
            <a:off x="899592" y="1124744"/>
            <a:ext cx="3305713" cy="369332"/>
          </a:xfrm>
          <a:prstGeom prst="rect">
            <a:avLst/>
          </a:prstGeom>
        </p:spPr>
        <p:txBody>
          <a:bodyPr wrap="none">
            <a:spAutoFit/>
          </a:bodyPr>
          <a:lstStyle/>
          <a:p>
            <a:r>
              <a:rPr lang="ko-KR" altLang="en-US" b="1" dirty="0"/>
              <a:t>권한 부여하는 </a:t>
            </a:r>
            <a:r>
              <a:rPr lang="en-US" altLang="ko-KR" b="1" dirty="0"/>
              <a:t>GRANT </a:t>
            </a:r>
            <a:r>
              <a:rPr lang="ko-KR" altLang="en-US" b="1" dirty="0"/>
              <a:t>명령어</a:t>
            </a:r>
          </a:p>
        </p:txBody>
      </p:sp>
      <p:pic>
        <p:nvPicPr>
          <p:cNvPr id="18434" name="Picture 2"/>
          <p:cNvPicPr>
            <a:picLocks noChangeAspect="1" noChangeArrowheads="1"/>
          </p:cNvPicPr>
          <p:nvPr/>
        </p:nvPicPr>
        <p:blipFill>
          <a:blip r:embed="rId2" cstate="print"/>
          <a:srcRect/>
          <a:stretch>
            <a:fillRect/>
          </a:stretch>
        </p:blipFill>
        <p:spPr bwMode="auto">
          <a:xfrm>
            <a:off x="1115616" y="1628800"/>
            <a:ext cx="6153150" cy="2105025"/>
          </a:xfrm>
          <a:prstGeom prst="rect">
            <a:avLst/>
          </a:prstGeom>
          <a:noFill/>
          <a:ln w="9525">
            <a:noFill/>
            <a:miter lim="800000"/>
            <a:headEnd/>
            <a:tailEnd/>
          </a:ln>
        </p:spPr>
      </p:pic>
      <p:pic>
        <p:nvPicPr>
          <p:cNvPr id="18435" name="Picture 3"/>
          <p:cNvPicPr>
            <a:picLocks noChangeAspect="1" noChangeArrowheads="1"/>
          </p:cNvPicPr>
          <p:nvPr/>
        </p:nvPicPr>
        <p:blipFill>
          <a:blip r:embed="rId3" cstate="print"/>
          <a:srcRect/>
          <a:stretch>
            <a:fillRect/>
          </a:stretch>
        </p:blipFill>
        <p:spPr bwMode="auto">
          <a:xfrm>
            <a:off x="1115616" y="3933056"/>
            <a:ext cx="6038850" cy="21621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55097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14.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사용자 권한</a:t>
            </a:r>
          </a:p>
        </p:txBody>
      </p:sp>
      <p:sp>
        <p:nvSpPr>
          <p:cNvPr id="3" name="직사각형 2"/>
          <p:cNvSpPr/>
          <p:nvPr/>
        </p:nvSpPr>
        <p:spPr>
          <a:xfrm>
            <a:off x="899592" y="1124744"/>
            <a:ext cx="3305713" cy="369332"/>
          </a:xfrm>
          <a:prstGeom prst="rect">
            <a:avLst/>
          </a:prstGeom>
        </p:spPr>
        <p:txBody>
          <a:bodyPr wrap="none">
            <a:spAutoFit/>
          </a:bodyPr>
          <a:lstStyle/>
          <a:p>
            <a:r>
              <a:rPr lang="ko-KR" altLang="en-US" b="1" dirty="0"/>
              <a:t>권한 부여하는 </a:t>
            </a:r>
            <a:r>
              <a:rPr lang="en-US" altLang="ko-KR" b="1" dirty="0"/>
              <a:t>GRANT </a:t>
            </a:r>
            <a:r>
              <a:rPr lang="ko-KR" altLang="en-US" b="1" dirty="0"/>
              <a:t>명령어</a:t>
            </a:r>
          </a:p>
        </p:txBody>
      </p:sp>
      <p:pic>
        <p:nvPicPr>
          <p:cNvPr id="19458" name="Picture 2"/>
          <p:cNvPicPr>
            <a:picLocks noChangeAspect="1" noChangeArrowheads="1"/>
          </p:cNvPicPr>
          <p:nvPr/>
        </p:nvPicPr>
        <p:blipFill>
          <a:blip r:embed="rId2" cstate="print"/>
          <a:srcRect/>
          <a:stretch>
            <a:fillRect/>
          </a:stretch>
        </p:blipFill>
        <p:spPr bwMode="auto">
          <a:xfrm>
            <a:off x="1043608" y="1556792"/>
            <a:ext cx="6076950" cy="2114550"/>
          </a:xfrm>
          <a:prstGeom prst="rect">
            <a:avLst/>
          </a:prstGeom>
          <a:noFill/>
          <a:ln w="9525">
            <a:noFill/>
            <a:miter lim="800000"/>
            <a:headEnd/>
            <a:tailEnd/>
          </a:ln>
        </p:spPr>
      </p:pic>
      <p:sp>
        <p:nvSpPr>
          <p:cNvPr id="5" name="직사각형 4"/>
          <p:cNvSpPr/>
          <p:nvPr/>
        </p:nvSpPr>
        <p:spPr>
          <a:xfrm>
            <a:off x="1043608" y="3861048"/>
            <a:ext cx="3214341" cy="369332"/>
          </a:xfrm>
          <a:prstGeom prst="rect">
            <a:avLst/>
          </a:prstGeom>
        </p:spPr>
        <p:txBody>
          <a:bodyPr wrap="none">
            <a:spAutoFit/>
          </a:bodyPr>
          <a:lstStyle/>
          <a:p>
            <a:r>
              <a:rPr lang="en-US" altLang="ko-KR" b="1" dirty="0"/>
              <a:t>WITH ADMIN OPTION </a:t>
            </a:r>
            <a:r>
              <a:rPr lang="ko-KR" altLang="en-US" b="1" dirty="0"/>
              <a:t>옵션</a:t>
            </a:r>
          </a:p>
        </p:txBody>
      </p:sp>
      <p:pic>
        <p:nvPicPr>
          <p:cNvPr id="19459" name="Picture 3"/>
          <p:cNvPicPr>
            <a:picLocks noChangeAspect="1" noChangeArrowheads="1"/>
          </p:cNvPicPr>
          <p:nvPr/>
        </p:nvPicPr>
        <p:blipFill>
          <a:blip r:embed="rId3" cstate="print"/>
          <a:srcRect/>
          <a:stretch>
            <a:fillRect/>
          </a:stretch>
        </p:blipFill>
        <p:spPr bwMode="auto">
          <a:xfrm>
            <a:off x="1115616" y="4221088"/>
            <a:ext cx="6067425" cy="199072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55097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14.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사용자 권한</a:t>
            </a:r>
          </a:p>
        </p:txBody>
      </p:sp>
      <p:sp>
        <p:nvSpPr>
          <p:cNvPr id="3" name="직사각형 2"/>
          <p:cNvSpPr/>
          <p:nvPr/>
        </p:nvSpPr>
        <p:spPr>
          <a:xfrm>
            <a:off x="971600" y="908720"/>
            <a:ext cx="1189749" cy="369332"/>
          </a:xfrm>
          <a:prstGeom prst="rect">
            <a:avLst/>
          </a:prstGeom>
        </p:spPr>
        <p:txBody>
          <a:bodyPr wrap="none">
            <a:spAutoFit/>
          </a:bodyPr>
          <a:lstStyle/>
          <a:p>
            <a:r>
              <a:rPr lang="ko-KR" altLang="en-US" b="1" dirty="0"/>
              <a:t>객체 권한</a:t>
            </a:r>
          </a:p>
        </p:txBody>
      </p:sp>
      <p:pic>
        <p:nvPicPr>
          <p:cNvPr id="20482" name="Picture 2"/>
          <p:cNvPicPr>
            <a:picLocks noChangeAspect="1" noChangeArrowheads="1"/>
          </p:cNvPicPr>
          <p:nvPr/>
        </p:nvPicPr>
        <p:blipFill>
          <a:blip r:embed="rId2" cstate="print"/>
          <a:srcRect/>
          <a:stretch>
            <a:fillRect/>
          </a:stretch>
        </p:blipFill>
        <p:spPr bwMode="auto">
          <a:xfrm>
            <a:off x="1043608" y="1412777"/>
            <a:ext cx="5698396" cy="3312368"/>
          </a:xfrm>
          <a:prstGeom prst="rect">
            <a:avLst/>
          </a:prstGeom>
          <a:noFill/>
          <a:ln w="9525">
            <a:noFill/>
            <a:miter lim="800000"/>
            <a:headEnd/>
            <a:tailEnd/>
          </a:ln>
        </p:spPr>
      </p:pic>
      <p:pic>
        <p:nvPicPr>
          <p:cNvPr id="20483" name="Picture 3"/>
          <p:cNvPicPr>
            <a:picLocks noChangeAspect="1" noChangeArrowheads="1"/>
          </p:cNvPicPr>
          <p:nvPr/>
        </p:nvPicPr>
        <p:blipFill>
          <a:blip r:embed="rId3" cstate="print"/>
          <a:srcRect/>
          <a:stretch>
            <a:fillRect/>
          </a:stretch>
        </p:blipFill>
        <p:spPr bwMode="auto">
          <a:xfrm>
            <a:off x="1043608" y="4653136"/>
            <a:ext cx="5400600" cy="2006442"/>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55097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14.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사용자 권한</a:t>
            </a:r>
          </a:p>
        </p:txBody>
      </p:sp>
      <p:pic>
        <p:nvPicPr>
          <p:cNvPr id="21506" name="Picture 2"/>
          <p:cNvPicPr>
            <a:picLocks noChangeAspect="1" noChangeArrowheads="1"/>
          </p:cNvPicPr>
          <p:nvPr/>
        </p:nvPicPr>
        <p:blipFill>
          <a:blip r:embed="rId2" cstate="print"/>
          <a:srcRect/>
          <a:stretch>
            <a:fillRect/>
          </a:stretch>
        </p:blipFill>
        <p:spPr bwMode="auto">
          <a:xfrm>
            <a:off x="1187624" y="1556792"/>
            <a:ext cx="6362700" cy="4800600"/>
          </a:xfrm>
          <a:prstGeom prst="rect">
            <a:avLst/>
          </a:prstGeom>
          <a:noFill/>
          <a:ln w="9525">
            <a:noFill/>
            <a:miter lim="800000"/>
            <a:headEnd/>
            <a:tailEnd/>
          </a:ln>
        </p:spPr>
      </p:pic>
      <p:sp>
        <p:nvSpPr>
          <p:cNvPr id="5" name="직사각형 4"/>
          <p:cNvSpPr/>
          <p:nvPr/>
        </p:nvSpPr>
        <p:spPr>
          <a:xfrm>
            <a:off x="1187624" y="1124744"/>
            <a:ext cx="1189749" cy="369332"/>
          </a:xfrm>
          <a:prstGeom prst="rect">
            <a:avLst/>
          </a:prstGeom>
        </p:spPr>
        <p:txBody>
          <a:bodyPr wrap="none">
            <a:spAutoFit/>
          </a:bodyPr>
          <a:lstStyle/>
          <a:p>
            <a:r>
              <a:rPr lang="ko-KR" altLang="en-US" b="1" dirty="0"/>
              <a:t>객체 권한</a:t>
            </a:r>
          </a:p>
        </p:txBody>
      </p:sp>
    </p:spTree>
    <p:extLst>
      <p:ext uri="{BB962C8B-B14F-4D97-AF65-F5344CB8AC3E}">
        <p14:creationId xmlns:p14="http://schemas.microsoft.com/office/powerpoint/2010/main" xmlns="" val="62058556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55097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14.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사용자 권한</a:t>
            </a:r>
          </a:p>
        </p:txBody>
      </p:sp>
      <p:sp>
        <p:nvSpPr>
          <p:cNvPr id="3" name="직사각형 2"/>
          <p:cNvSpPr/>
          <p:nvPr/>
        </p:nvSpPr>
        <p:spPr>
          <a:xfrm>
            <a:off x="899592" y="1124744"/>
            <a:ext cx="877163" cy="369332"/>
          </a:xfrm>
          <a:prstGeom prst="rect">
            <a:avLst/>
          </a:prstGeom>
        </p:spPr>
        <p:txBody>
          <a:bodyPr wrap="none">
            <a:spAutoFit/>
          </a:bodyPr>
          <a:lstStyle/>
          <a:p>
            <a:r>
              <a:rPr lang="ko-KR" altLang="en-US" b="1" dirty="0"/>
              <a:t>스키마</a:t>
            </a:r>
            <a:endParaRPr lang="en-US" altLang="ko-KR" b="1" dirty="0"/>
          </a:p>
        </p:txBody>
      </p:sp>
      <p:pic>
        <p:nvPicPr>
          <p:cNvPr id="22530" name="Picture 2"/>
          <p:cNvPicPr>
            <a:picLocks noChangeAspect="1" noChangeArrowheads="1"/>
          </p:cNvPicPr>
          <p:nvPr/>
        </p:nvPicPr>
        <p:blipFill>
          <a:blip r:embed="rId2" cstate="print"/>
          <a:srcRect/>
          <a:stretch>
            <a:fillRect/>
          </a:stretch>
        </p:blipFill>
        <p:spPr bwMode="auto">
          <a:xfrm>
            <a:off x="827584" y="1628800"/>
            <a:ext cx="7381356" cy="4067522"/>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55097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14.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사용자 권한</a:t>
            </a:r>
          </a:p>
        </p:txBody>
      </p:sp>
      <p:sp>
        <p:nvSpPr>
          <p:cNvPr id="3" name="직사각형 2"/>
          <p:cNvSpPr/>
          <p:nvPr/>
        </p:nvSpPr>
        <p:spPr>
          <a:xfrm>
            <a:off x="899592" y="1124744"/>
            <a:ext cx="3199915" cy="369332"/>
          </a:xfrm>
          <a:prstGeom prst="rect">
            <a:avLst/>
          </a:prstGeom>
        </p:spPr>
        <p:txBody>
          <a:bodyPr wrap="none">
            <a:spAutoFit/>
          </a:bodyPr>
          <a:lstStyle/>
          <a:p>
            <a:r>
              <a:rPr lang="ko-KR" altLang="en-US" b="1" dirty="0"/>
              <a:t>사용자에게 부여된 권한 조회</a:t>
            </a:r>
          </a:p>
        </p:txBody>
      </p:sp>
      <p:pic>
        <p:nvPicPr>
          <p:cNvPr id="23554" name="Picture 2"/>
          <p:cNvPicPr>
            <a:picLocks noChangeAspect="1" noChangeArrowheads="1"/>
          </p:cNvPicPr>
          <p:nvPr/>
        </p:nvPicPr>
        <p:blipFill>
          <a:blip r:embed="rId2" cstate="print"/>
          <a:srcRect/>
          <a:stretch>
            <a:fillRect/>
          </a:stretch>
        </p:blipFill>
        <p:spPr bwMode="auto">
          <a:xfrm>
            <a:off x="971600" y="1556792"/>
            <a:ext cx="6912768" cy="4719829"/>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55097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14.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사용자 권한</a:t>
            </a:r>
          </a:p>
        </p:txBody>
      </p:sp>
      <p:sp>
        <p:nvSpPr>
          <p:cNvPr id="3" name="직사각형 2"/>
          <p:cNvSpPr/>
          <p:nvPr/>
        </p:nvSpPr>
        <p:spPr>
          <a:xfrm>
            <a:off x="899592" y="1124744"/>
            <a:ext cx="5172057" cy="369332"/>
          </a:xfrm>
          <a:prstGeom prst="rect">
            <a:avLst/>
          </a:prstGeom>
        </p:spPr>
        <p:txBody>
          <a:bodyPr wrap="none">
            <a:spAutoFit/>
          </a:bodyPr>
          <a:lstStyle/>
          <a:p>
            <a:r>
              <a:rPr lang="ko-KR" altLang="en-US" b="1" dirty="0"/>
              <a:t>사용자에게서 권한을 뺏기 위한 </a:t>
            </a:r>
            <a:r>
              <a:rPr lang="en-US" altLang="ko-KR" b="1" dirty="0"/>
              <a:t>REVOKE </a:t>
            </a:r>
            <a:r>
              <a:rPr lang="ko-KR" altLang="en-US" b="1" dirty="0"/>
              <a:t>명령어</a:t>
            </a:r>
          </a:p>
        </p:txBody>
      </p:sp>
      <p:pic>
        <p:nvPicPr>
          <p:cNvPr id="24578" name="Picture 2"/>
          <p:cNvPicPr>
            <a:picLocks noChangeAspect="1" noChangeArrowheads="1"/>
          </p:cNvPicPr>
          <p:nvPr/>
        </p:nvPicPr>
        <p:blipFill>
          <a:blip r:embed="rId2" cstate="print"/>
          <a:srcRect/>
          <a:stretch>
            <a:fillRect/>
          </a:stretch>
        </p:blipFill>
        <p:spPr bwMode="auto">
          <a:xfrm>
            <a:off x="971600" y="1484784"/>
            <a:ext cx="7272808" cy="3068399"/>
          </a:xfrm>
          <a:prstGeom prst="rect">
            <a:avLst/>
          </a:prstGeom>
          <a:noFill/>
          <a:ln w="9525">
            <a:noFill/>
            <a:miter lim="800000"/>
            <a:headEnd/>
            <a:tailEnd/>
          </a:ln>
        </p:spPr>
      </p:pic>
      <p:pic>
        <p:nvPicPr>
          <p:cNvPr id="24579" name="Picture 3"/>
          <p:cNvPicPr>
            <a:picLocks noChangeAspect="1" noChangeArrowheads="1"/>
          </p:cNvPicPr>
          <p:nvPr/>
        </p:nvPicPr>
        <p:blipFill>
          <a:blip r:embed="rId3" cstate="print"/>
          <a:srcRect/>
          <a:stretch>
            <a:fillRect/>
          </a:stretch>
        </p:blipFill>
        <p:spPr bwMode="auto">
          <a:xfrm>
            <a:off x="1043608" y="4581128"/>
            <a:ext cx="7039697" cy="2016224"/>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55097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14.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사용자 권한</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03</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err="1">
                <a:solidFill>
                  <a:schemeClr val="bg1"/>
                </a:solidFill>
                <a:latin typeface="Impact" panose="020B0806030902050204" pitchFamily="34" charset="0"/>
                <a:ea typeface="HY견고딕" panose="02030600000101010101" pitchFamily="18" charset="-127"/>
              </a:rPr>
              <a:t>롤을</a:t>
            </a:r>
            <a:r>
              <a:rPr lang="ko-KR" altLang="en-US" sz="2400" dirty="0">
                <a:solidFill>
                  <a:schemeClr val="bg1"/>
                </a:solidFill>
                <a:latin typeface="Impact" panose="020B0806030902050204" pitchFamily="34" charset="0"/>
                <a:ea typeface="HY견고딕" panose="02030600000101010101" pitchFamily="18" charset="-127"/>
              </a:rPr>
              <a:t> 사용한 권한 부여</a:t>
            </a:r>
          </a:p>
        </p:txBody>
      </p:sp>
      <p:sp>
        <p:nvSpPr>
          <p:cNvPr id="7" name="직사각형 6"/>
          <p:cNvSpPr/>
          <p:nvPr/>
        </p:nvSpPr>
        <p:spPr>
          <a:xfrm>
            <a:off x="1331640" y="1988840"/>
            <a:ext cx="2507418" cy="369332"/>
          </a:xfrm>
          <a:prstGeom prst="rect">
            <a:avLst/>
          </a:prstGeom>
        </p:spPr>
        <p:txBody>
          <a:bodyPr wrap="none">
            <a:spAutoFit/>
          </a:bodyPr>
          <a:lstStyle/>
          <a:p>
            <a:r>
              <a:rPr lang="ko-KR" altLang="en-US" b="1" dirty="0"/>
              <a:t>사전 정의된 </a:t>
            </a:r>
            <a:r>
              <a:rPr lang="ko-KR" altLang="en-US" b="1" dirty="0" err="1"/>
              <a:t>롤의</a:t>
            </a:r>
            <a:r>
              <a:rPr lang="ko-KR" altLang="en-US" b="1" dirty="0"/>
              <a:t> 종류</a:t>
            </a:r>
          </a:p>
        </p:txBody>
      </p:sp>
      <p:pic>
        <p:nvPicPr>
          <p:cNvPr id="25602" name="Picture 2"/>
          <p:cNvPicPr>
            <a:picLocks noChangeAspect="1" noChangeArrowheads="1"/>
          </p:cNvPicPr>
          <p:nvPr/>
        </p:nvPicPr>
        <p:blipFill>
          <a:blip r:embed="rId3" cstate="print"/>
          <a:srcRect/>
          <a:stretch>
            <a:fillRect/>
          </a:stretch>
        </p:blipFill>
        <p:spPr bwMode="auto">
          <a:xfrm>
            <a:off x="1115616" y="2420888"/>
            <a:ext cx="5848350" cy="2066925"/>
          </a:xfrm>
          <a:prstGeom prst="rect">
            <a:avLst/>
          </a:prstGeom>
          <a:noFill/>
          <a:ln w="9525">
            <a:noFill/>
            <a:miter lim="800000"/>
            <a:headEnd/>
            <a:tailEnd/>
          </a:ln>
        </p:spPr>
      </p:pic>
      <p:pic>
        <p:nvPicPr>
          <p:cNvPr id="25603" name="Picture 3"/>
          <p:cNvPicPr>
            <a:picLocks noChangeAspect="1" noChangeArrowheads="1"/>
          </p:cNvPicPr>
          <p:nvPr/>
        </p:nvPicPr>
        <p:blipFill>
          <a:blip r:embed="rId4" cstate="print"/>
          <a:srcRect/>
          <a:stretch>
            <a:fillRect/>
          </a:stretch>
        </p:blipFill>
        <p:spPr bwMode="auto">
          <a:xfrm>
            <a:off x="1115616" y="4437112"/>
            <a:ext cx="5895975" cy="16954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93596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데이터베이스 개념</a:t>
            </a:r>
          </a:p>
        </p:txBody>
      </p:sp>
      <p:sp>
        <p:nvSpPr>
          <p:cNvPr id="5" name="직사각형 4"/>
          <p:cNvSpPr/>
          <p:nvPr/>
        </p:nvSpPr>
        <p:spPr>
          <a:xfrm>
            <a:off x="714348" y="1142984"/>
            <a:ext cx="4086375" cy="369332"/>
          </a:xfrm>
          <a:prstGeom prst="rect">
            <a:avLst/>
          </a:prstGeom>
        </p:spPr>
        <p:txBody>
          <a:bodyPr wrap="none">
            <a:spAutoFit/>
          </a:bodyPr>
          <a:lstStyle/>
          <a:p>
            <a:r>
              <a:rPr lang="en-US" b="1" dirty="0"/>
              <a:t>6-1 DDL(Data Definition Language)</a:t>
            </a:r>
          </a:p>
        </p:txBody>
      </p:sp>
      <p:sp>
        <p:nvSpPr>
          <p:cNvPr id="6" name="직사각형 5"/>
          <p:cNvSpPr/>
          <p:nvPr/>
        </p:nvSpPr>
        <p:spPr>
          <a:xfrm>
            <a:off x="1142976" y="1571612"/>
            <a:ext cx="3423694" cy="369332"/>
          </a:xfrm>
          <a:prstGeom prst="rect">
            <a:avLst/>
          </a:prstGeom>
        </p:spPr>
        <p:txBody>
          <a:bodyPr wrap="none">
            <a:spAutoFit/>
          </a:bodyPr>
          <a:lstStyle/>
          <a:p>
            <a:r>
              <a:rPr lang="en-US" altLang="ko-KR" dirty="0"/>
              <a:t>CREATE : </a:t>
            </a:r>
            <a:r>
              <a:rPr lang="ko-KR" altLang="en-US" dirty="0"/>
              <a:t>새로운 테이블을 생성</a:t>
            </a:r>
          </a:p>
        </p:txBody>
      </p:sp>
      <p:pic>
        <p:nvPicPr>
          <p:cNvPr id="51202" name="Picture 2"/>
          <p:cNvPicPr>
            <a:picLocks noChangeAspect="1" noChangeArrowheads="1"/>
          </p:cNvPicPr>
          <p:nvPr/>
        </p:nvPicPr>
        <p:blipFill>
          <a:blip r:embed="rId2" cstate="print"/>
          <a:srcRect/>
          <a:stretch>
            <a:fillRect/>
          </a:stretch>
        </p:blipFill>
        <p:spPr bwMode="auto">
          <a:xfrm>
            <a:off x="1428728" y="2000240"/>
            <a:ext cx="7286676" cy="2585595"/>
          </a:xfrm>
          <a:prstGeom prst="rect">
            <a:avLst/>
          </a:prstGeom>
          <a:noFill/>
          <a:ln w="9525">
            <a:noFill/>
            <a:miter lim="800000"/>
            <a:headEnd/>
            <a:tailEnd/>
          </a:ln>
          <a:effectLst/>
        </p:spPr>
      </p:pic>
    </p:spTree>
    <p:extLst>
      <p:ext uri="{BB962C8B-B14F-4D97-AF65-F5344CB8AC3E}">
        <p14:creationId xmlns:p14="http://schemas.microsoft.com/office/powerpoint/2010/main" xmlns="" val="62058556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55097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14.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사용자 권한</a:t>
            </a:r>
          </a:p>
        </p:txBody>
      </p:sp>
      <p:sp>
        <p:nvSpPr>
          <p:cNvPr id="3" name="직사각형 2"/>
          <p:cNvSpPr/>
          <p:nvPr/>
        </p:nvSpPr>
        <p:spPr>
          <a:xfrm>
            <a:off x="899592" y="1124744"/>
            <a:ext cx="2507418" cy="369332"/>
          </a:xfrm>
          <a:prstGeom prst="rect">
            <a:avLst/>
          </a:prstGeom>
        </p:spPr>
        <p:txBody>
          <a:bodyPr wrap="none">
            <a:spAutoFit/>
          </a:bodyPr>
          <a:lstStyle/>
          <a:p>
            <a:r>
              <a:rPr lang="ko-KR" altLang="en-US" b="1" dirty="0"/>
              <a:t>사전 정의된 </a:t>
            </a:r>
            <a:r>
              <a:rPr lang="ko-KR" altLang="en-US" b="1" dirty="0" err="1"/>
              <a:t>롤의</a:t>
            </a:r>
            <a:r>
              <a:rPr lang="ko-KR" altLang="en-US" b="1" dirty="0"/>
              <a:t> 종류</a:t>
            </a:r>
          </a:p>
        </p:txBody>
      </p:sp>
      <p:pic>
        <p:nvPicPr>
          <p:cNvPr id="26626" name="Picture 2"/>
          <p:cNvPicPr>
            <a:picLocks noChangeAspect="1" noChangeArrowheads="1"/>
          </p:cNvPicPr>
          <p:nvPr/>
        </p:nvPicPr>
        <p:blipFill>
          <a:blip r:embed="rId2" cstate="print"/>
          <a:srcRect/>
          <a:stretch>
            <a:fillRect/>
          </a:stretch>
        </p:blipFill>
        <p:spPr bwMode="auto">
          <a:xfrm>
            <a:off x="827584" y="1484784"/>
            <a:ext cx="5810250" cy="1095375"/>
          </a:xfrm>
          <a:prstGeom prst="rect">
            <a:avLst/>
          </a:prstGeom>
          <a:noFill/>
          <a:ln w="9525">
            <a:noFill/>
            <a:miter lim="800000"/>
            <a:headEnd/>
            <a:tailEnd/>
          </a:ln>
        </p:spPr>
      </p:pic>
      <p:pic>
        <p:nvPicPr>
          <p:cNvPr id="26627" name="Picture 3"/>
          <p:cNvPicPr>
            <a:picLocks noChangeAspect="1" noChangeArrowheads="1"/>
          </p:cNvPicPr>
          <p:nvPr/>
        </p:nvPicPr>
        <p:blipFill>
          <a:blip r:embed="rId3" cstate="print"/>
          <a:srcRect/>
          <a:stretch>
            <a:fillRect/>
          </a:stretch>
        </p:blipFill>
        <p:spPr bwMode="auto">
          <a:xfrm>
            <a:off x="1115616" y="2924944"/>
            <a:ext cx="6048375" cy="36385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55097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14.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사용자 권한</a:t>
            </a:r>
          </a:p>
        </p:txBody>
      </p:sp>
      <p:sp>
        <p:nvSpPr>
          <p:cNvPr id="3" name="직사각형 2"/>
          <p:cNvSpPr/>
          <p:nvPr/>
        </p:nvSpPr>
        <p:spPr>
          <a:xfrm>
            <a:off x="899592" y="1124744"/>
            <a:ext cx="2656496" cy="646331"/>
          </a:xfrm>
          <a:prstGeom prst="rect">
            <a:avLst/>
          </a:prstGeom>
        </p:spPr>
        <p:txBody>
          <a:bodyPr wrap="none">
            <a:spAutoFit/>
          </a:bodyPr>
          <a:lstStyle/>
          <a:p>
            <a:r>
              <a:rPr lang="ko-KR" altLang="en-US" dirty="0" err="1"/>
              <a:t>롤관련</a:t>
            </a:r>
            <a:r>
              <a:rPr lang="ko-KR" altLang="en-US" dirty="0"/>
              <a:t> 데이터 </a:t>
            </a:r>
            <a:r>
              <a:rPr lang="ko-KR" altLang="en-US" dirty="0" err="1"/>
              <a:t>딕셔너리</a:t>
            </a:r>
            <a:endParaRPr lang="ko-KR" altLang="en-US" dirty="0"/>
          </a:p>
          <a:p>
            <a:endParaRPr lang="ko-KR" altLang="en-US" b="1" dirty="0"/>
          </a:p>
        </p:txBody>
      </p:sp>
      <p:pic>
        <p:nvPicPr>
          <p:cNvPr id="27650" name="Picture 2"/>
          <p:cNvPicPr>
            <a:picLocks noChangeAspect="1" noChangeArrowheads="1"/>
          </p:cNvPicPr>
          <p:nvPr/>
        </p:nvPicPr>
        <p:blipFill>
          <a:blip r:embed="rId2" cstate="print"/>
          <a:srcRect/>
          <a:stretch>
            <a:fillRect/>
          </a:stretch>
        </p:blipFill>
        <p:spPr bwMode="auto">
          <a:xfrm>
            <a:off x="971600" y="1484784"/>
            <a:ext cx="5924550" cy="2257425"/>
          </a:xfrm>
          <a:prstGeom prst="rect">
            <a:avLst/>
          </a:prstGeom>
          <a:noFill/>
          <a:ln w="9525">
            <a:noFill/>
            <a:miter lim="800000"/>
            <a:headEnd/>
            <a:tailEnd/>
          </a:ln>
        </p:spPr>
      </p:pic>
      <p:pic>
        <p:nvPicPr>
          <p:cNvPr id="27651" name="Picture 3"/>
          <p:cNvPicPr>
            <a:picLocks noChangeAspect="1" noChangeArrowheads="1"/>
          </p:cNvPicPr>
          <p:nvPr/>
        </p:nvPicPr>
        <p:blipFill>
          <a:blip r:embed="rId3" cstate="print"/>
          <a:srcRect/>
          <a:stretch>
            <a:fillRect/>
          </a:stretch>
        </p:blipFill>
        <p:spPr bwMode="auto">
          <a:xfrm>
            <a:off x="1043608" y="3933056"/>
            <a:ext cx="5772150" cy="2714625"/>
          </a:xfrm>
          <a:prstGeom prst="rect">
            <a:avLst/>
          </a:prstGeom>
          <a:noFill/>
          <a:ln w="9525">
            <a:noFill/>
            <a:miter lim="800000"/>
            <a:headEnd/>
            <a:tailEnd/>
          </a:ln>
        </p:spPr>
      </p:pic>
      <p:sp>
        <p:nvSpPr>
          <p:cNvPr id="6" name="직사각형 5"/>
          <p:cNvSpPr/>
          <p:nvPr/>
        </p:nvSpPr>
        <p:spPr>
          <a:xfrm>
            <a:off x="467544" y="3573016"/>
            <a:ext cx="7056784" cy="369332"/>
          </a:xfrm>
          <a:prstGeom prst="rect">
            <a:avLst/>
          </a:prstGeom>
        </p:spPr>
        <p:txBody>
          <a:bodyPr wrap="square">
            <a:spAutoFit/>
          </a:bodyPr>
          <a:lstStyle/>
          <a:p>
            <a:r>
              <a:rPr lang="ko-KR" altLang="en-US" dirty="0"/>
              <a:t>사용자 </a:t>
            </a:r>
            <a:r>
              <a:rPr lang="en-US" altLang="ko-KR" dirty="0"/>
              <a:t>tester5</a:t>
            </a:r>
            <a:r>
              <a:rPr lang="ko-KR" altLang="en-US" dirty="0"/>
              <a:t>에 부여된 롤에 대한 정보를 확인</a:t>
            </a:r>
          </a:p>
        </p:txBody>
      </p:sp>
    </p:spTree>
    <p:extLst>
      <p:ext uri="{BB962C8B-B14F-4D97-AF65-F5344CB8AC3E}">
        <p14:creationId xmlns:p14="http://schemas.microsoft.com/office/powerpoint/2010/main" xmlns="" val="62058556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55097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14.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사용자 권한</a:t>
            </a:r>
          </a:p>
        </p:txBody>
      </p:sp>
      <p:sp>
        <p:nvSpPr>
          <p:cNvPr id="3" name="직사각형 2"/>
          <p:cNvSpPr/>
          <p:nvPr/>
        </p:nvSpPr>
        <p:spPr>
          <a:xfrm>
            <a:off x="899592" y="1124744"/>
            <a:ext cx="1733167" cy="369332"/>
          </a:xfrm>
          <a:prstGeom prst="rect">
            <a:avLst/>
          </a:prstGeom>
        </p:spPr>
        <p:txBody>
          <a:bodyPr wrap="none">
            <a:spAutoFit/>
          </a:bodyPr>
          <a:lstStyle/>
          <a:p>
            <a:r>
              <a:rPr lang="ko-KR" altLang="en-US" b="1" dirty="0"/>
              <a:t>사용자 </a:t>
            </a:r>
            <a:r>
              <a:rPr lang="ko-KR" altLang="en-US" b="1" dirty="0" err="1"/>
              <a:t>롤</a:t>
            </a:r>
            <a:r>
              <a:rPr lang="ko-KR" altLang="en-US" b="1" dirty="0"/>
              <a:t> 정의</a:t>
            </a:r>
          </a:p>
        </p:txBody>
      </p:sp>
      <p:pic>
        <p:nvPicPr>
          <p:cNvPr id="28674" name="Picture 2"/>
          <p:cNvPicPr>
            <a:picLocks noChangeAspect="1" noChangeArrowheads="1"/>
          </p:cNvPicPr>
          <p:nvPr/>
        </p:nvPicPr>
        <p:blipFill>
          <a:blip r:embed="rId2" cstate="print"/>
          <a:srcRect/>
          <a:stretch>
            <a:fillRect/>
          </a:stretch>
        </p:blipFill>
        <p:spPr bwMode="auto">
          <a:xfrm>
            <a:off x="827584" y="1628800"/>
            <a:ext cx="7234980" cy="1937941"/>
          </a:xfrm>
          <a:prstGeom prst="rect">
            <a:avLst/>
          </a:prstGeom>
          <a:noFill/>
          <a:ln w="9525">
            <a:noFill/>
            <a:miter lim="800000"/>
            <a:headEnd/>
            <a:tailEnd/>
          </a:ln>
        </p:spPr>
      </p:pic>
      <p:pic>
        <p:nvPicPr>
          <p:cNvPr id="28675" name="Picture 3"/>
          <p:cNvPicPr>
            <a:picLocks noChangeAspect="1" noChangeArrowheads="1"/>
          </p:cNvPicPr>
          <p:nvPr/>
        </p:nvPicPr>
        <p:blipFill>
          <a:blip r:embed="rId3" cstate="print"/>
          <a:srcRect/>
          <a:stretch>
            <a:fillRect/>
          </a:stretch>
        </p:blipFill>
        <p:spPr bwMode="auto">
          <a:xfrm>
            <a:off x="899592" y="3717032"/>
            <a:ext cx="4818636" cy="285804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55097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14.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사용자 권한</a:t>
            </a:r>
          </a:p>
        </p:txBody>
      </p:sp>
      <p:sp>
        <p:nvSpPr>
          <p:cNvPr id="3" name="직사각형 2"/>
          <p:cNvSpPr/>
          <p:nvPr/>
        </p:nvSpPr>
        <p:spPr>
          <a:xfrm>
            <a:off x="899592" y="1124744"/>
            <a:ext cx="1420582" cy="369332"/>
          </a:xfrm>
          <a:prstGeom prst="rect">
            <a:avLst/>
          </a:prstGeom>
        </p:spPr>
        <p:txBody>
          <a:bodyPr wrap="none">
            <a:spAutoFit/>
          </a:bodyPr>
          <a:lstStyle/>
          <a:p>
            <a:r>
              <a:rPr lang="ko-KR" altLang="en-US" b="1" dirty="0" err="1"/>
              <a:t>롤</a:t>
            </a:r>
            <a:r>
              <a:rPr lang="ko-KR" altLang="en-US" b="1" dirty="0"/>
              <a:t> 회수하기</a:t>
            </a:r>
          </a:p>
        </p:txBody>
      </p:sp>
      <p:pic>
        <p:nvPicPr>
          <p:cNvPr id="29698" name="Picture 2"/>
          <p:cNvPicPr>
            <a:picLocks noChangeAspect="1" noChangeArrowheads="1"/>
          </p:cNvPicPr>
          <p:nvPr/>
        </p:nvPicPr>
        <p:blipFill>
          <a:blip r:embed="rId2" cstate="print"/>
          <a:srcRect/>
          <a:stretch>
            <a:fillRect/>
          </a:stretch>
        </p:blipFill>
        <p:spPr bwMode="auto">
          <a:xfrm>
            <a:off x="899592" y="1700808"/>
            <a:ext cx="7902095" cy="1440160"/>
          </a:xfrm>
          <a:prstGeom prst="rect">
            <a:avLst/>
          </a:prstGeom>
          <a:noFill/>
          <a:ln w="9525">
            <a:noFill/>
            <a:miter lim="800000"/>
            <a:headEnd/>
            <a:tailEnd/>
          </a:ln>
        </p:spPr>
      </p:pic>
      <p:pic>
        <p:nvPicPr>
          <p:cNvPr id="29699" name="Picture 3"/>
          <p:cNvPicPr>
            <a:picLocks noChangeAspect="1" noChangeArrowheads="1"/>
          </p:cNvPicPr>
          <p:nvPr/>
        </p:nvPicPr>
        <p:blipFill>
          <a:blip r:embed="rId3" cstate="print"/>
          <a:srcRect/>
          <a:stretch>
            <a:fillRect/>
          </a:stretch>
        </p:blipFill>
        <p:spPr bwMode="auto">
          <a:xfrm>
            <a:off x="971600" y="3717032"/>
            <a:ext cx="7933295" cy="180020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55097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14.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사용자 권한</a:t>
            </a:r>
          </a:p>
        </p:txBody>
      </p:sp>
      <p:sp>
        <p:nvSpPr>
          <p:cNvPr id="3" name="직사각형 2"/>
          <p:cNvSpPr/>
          <p:nvPr/>
        </p:nvSpPr>
        <p:spPr>
          <a:xfrm>
            <a:off x="899592" y="2924944"/>
            <a:ext cx="877163" cy="369332"/>
          </a:xfrm>
          <a:prstGeom prst="rect">
            <a:avLst/>
          </a:prstGeom>
        </p:spPr>
        <p:txBody>
          <a:bodyPr wrap="none">
            <a:spAutoFit/>
          </a:bodyPr>
          <a:lstStyle/>
          <a:p>
            <a:r>
              <a:rPr lang="ko-KR" altLang="en-US" b="1" dirty="0"/>
              <a:t>동의어</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04</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동의어</a:t>
            </a:r>
          </a:p>
        </p:txBody>
      </p:sp>
      <p:sp>
        <p:nvSpPr>
          <p:cNvPr id="7" name="직사각형 6"/>
          <p:cNvSpPr/>
          <p:nvPr/>
        </p:nvSpPr>
        <p:spPr>
          <a:xfrm>
            <a:off x="0" y="1988840"/>
            <a:ext cx="9144000" cy="923330"/>
          </a:xfrm>
          <a:prstGeom prst="rect">
            <a:avLst/>
          </a:prstGeom>
        </p:spPr>
        <p:txBody>
          <a:bodyPr wrap="square">
            <a:spAutoFit/>
          </a:bodyPr>
          <a:lstStyle/>
          <a:p>
            <a:r>
              <a:rPr lang="ko-KR" altLang="en-US" dirty="0"/>
              <a:t>동의어는 다른 데이터베이스 객체에 대한 별명입니다</a:t>
            </a:r>
            <a:r>
              <a:rPr lang="en-US" altLang="ko-KR" dirty="0"/>
              <a:t>. </a:t>
            </a:r>
            <a:r>
              <a:rPr lang="ko-KR" altLang="en-US" dirty="0"/>
              <a:t>데이터베이스에서는 여러 사용자들이 테이블을 서로 공유하는데</a:t>
            </a:r>
            <a:r>
              <a:rPr lang="en-US" altLang="ko-KR" dirty="0"/>
              <a:t>, </a:t>
            </a:r>
            <a:r>
              <a:rPr lang="ko-KR" altLang="en-US" dirty="0"/>
              <a:t>다른 사용자의 테이블을 접근할 때 </a:t>
            </a:r>
            <a:r>
              <a:rPr lang="en-US" altLang="ko-KR" dirty="0"/>
              <a:t>[</a:t>
            </a:r>
            <a:r>
              <a:rPr lang="ko-KR" altLang="en-US" dirty="0"/>
              <a:t>사용자명</a:t>
            </a:r>
            <a:r>
              <a:rPr lang="en-US" altLang="ko-KR" dirty="0"/>
              <a:t>.</a:t>
            </a:r>
            <a:r>
              <a:rPr lang="ko-KR" altLang="en-US" dirty="0" err="1"/>
              <a:t>테이블명</a:t>
            </a:r>
            <a:r>
              <a:rPr lang="en-US" altLang="ko-KR" dirty="0"/>
              <a:t>]</a:t>
            </a:r>
            <a:r>
              <a:rPr lang="ko-KR" altLang="en-US" dirty="0"/>
              <a:t>으로 표현하는데</a:t>
            </a:r>
            <a:r>
              <a:rPr lang="en-US" altLang="ko-KR" dirty="0"/>
              <a:t>, </a:t>
            </a:r>
            <a:r>
              <a:rPr lang="ko-KR" altLang="en-US" dirty="0"/>
              <a:t>이를 동의어를 적용하면 간단하게 요약해서 기술할 수 있습니다</a:t>
            </a:r>
            <a:r>
              <a:rPr lang="en-US" altLang="ko-KR" dirty="0"/>
              <a:t>.</a:t>
            </a:r>
          </a:p>
        </p:txBody>
      </p:sp>
      <p:pic>
        <p:nvPicPr>
          <p:cNvPr id="30722" name="Picture 2"/>
          <p:cNvPicPr>
            <a:picLocks noChangeAspect="1" noChangeArrowheads="1"/>
          </p:cNvPicPr>
          <p:nvPr/>
        </p:nvPicPr>
        <p:blipFill>
          <a:blip r:embed="rId3" cstate="print"/>
          <a:srcRect/>
          <a:stretch>
            <a:fillRect/>
          </a:stretch>
        </p:blipFill>
        <p:spPr bwMode="auto">
          <a:xfrm>
            <a:off x="971600" y="3356992"/>
            <a:ext cx="7206678" cy="1152128"/>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550972"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14.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사용자 권한</a:t>
            </a:r>
          </a:p>
        </p:txBody>
      </p:sp>
      <p:sp>
        <p:nvSpPr>
          <p:cNvPr id="3" name="직사각형 2"/>
          <p:cNvSpPr/>
          <p:nvPr/>
        </p:nvSpPr>
        <p:spPr>
          <a:xfrm>
            <a:off x="899592" y="1124744"/>
            <a:ext cx="877163" cy="369332"/>
          </a:xfrm>
          <a:prstGeom prst="rect">
            <a:avLst/>
          </a:prstGeom>
        </p:spPr>
        <p:txBody>
          <a:bodyPr wrap="none">
            <a:spAutoFit/>
          </a:bodyPr>
          <a:lstStyle/>
          <a:p>
            <a:r>
              <a:rPr lang="ko-KR" altLang="en-US" b="1" dirty="0"/>
              <a:t>동의어</a:t>
            </a:r>
          </a:p>
        </p:txBody>
      </p:sp>
      <p:pic>
        <p:nvPicPr>
          <p:cNvPr id="31746" name="Picture 2"/>
          <p:cNvPicPr>
            <a:picLocks noChangeAspect="1" noChangeArrowheads="1"/>
          </p:cNvPicPr>
          <p:nvPr/>
        </p:nvPicPr>
        <p:blipFill>
          <a:blip r:embed="rId2" cstate="print"/>
          <a:srcRect/>
          <a:stretch>
            <a:fillRect/>
          </a:stretch>
        </p:blipFill>
        <p:spPr bwMode="auto">
          <a:xfrm>
            <a:off x="1115616" y="1556791"/>
            <a:ext cx="6480720" cy="5120071"/>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954655"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15. PL/SQL</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1331640" y="3284984"/>
            <a:ext cx="974947" cy="369332"/>
          </a:xfrm>
          <a:prstGeom prst="rect">
            <a:avLst/>
          </a:prstGeom>
        </p:spPr>
        <p:txBody>
          <a:bodyPr wrap="none">
            <a:spAutoFit/>
          </a:bodyPr>
          <a:lstStyle/>
          <a:p>
            <a:r>
              <a:rPr lang="en-US" altLang="ko-KR" b="1" dirty="0"/>
              <a:t>PL/SQL</a:t>
            </a:r>
            <a:endParaRPr lang="en-US" altLang="ko-KR" dirty="0"/>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01</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en-US" altLang="ko-KR" sz="2400" dirty="0">
                <a:solidFill>
                  <a:schemeClr val="bg1"/>
                </a:solidFill>
                <a:latin typeface="Impact" panose="020B0806030902050204" pitchFamily="34" charset="0"/>
                <a:ea typeface="HY견고딕" panose="02030600000101010101" pitchFamily="18" charset="-127"/>
              </a:rPr>
              <a:t>PL/SQL</a:t>
            </a:r>
            <a:r>
              <a:rPr lang="ko-KR" altLang="en-US" sz="2400" dirty="0">
                <a:solidFill>
                  <a:schemeClr val="bg1"/>
                </a:solidFill>
                <a:latin typeface="Impact" panose="020B0806030902050204" pitchFamily="34" charset="0"/>
                <a:ea typeface="HY견고딕" panose="02030600000101010101" pitchFamily="18" charset="-127"/>
              </a:rPr>
              <a:t>의 구조</a:t>
            </a:r>
          </a:p>
        </p:txBody>
      </p:sp>
      <p:sp>
        <p:nvSpPr>
          <p:cNvPr id="7" name="직사각형 6"/>
          <p:cNvSpPr/>
          <p:nvPr/>
        </p:nvSpPr>
        <p:spPr>
          <a:xfrm>
            <a:off x="0" y="1988840"/>
            <a:ext cx="9144000" cy="923330"/>
          </a:xfrm>
          <a:prstGeom prst="rect">
            <a:avLst/>
          </a:prstGeom>
        </p:spPr>
        <p:txBody>
          <a:bodyPr wrap="square">
            <a:spAutoFit/>
          </a:bodyPr>
          <a:lstStyle/>
          <a:p>
            <a:r>
              <a:rPr lang="en-US" altLang="ko-KR" dirty="0"/>
              <a:t>PL/SQL </a:t>
            </a:r>
            <a:r>
              <a:rPr lang="ko-KR" altLang="en-US" dirty="0"/>
              <a:t>은 </a:t>
            </a:r>
            <a:r>
              <a:rPr lang="en-US" altLang="ko-KR" dirty="0"/>
              <a:t>Oracle's Procedural Language extension to SQL</a:t>
            </a:r>
            <a:r>
              <a:rPr lang="ko-KR" altLang="en-US" dirty="0"/>
              <a:t>의 약자입니다</a:t>
            </a:r>
            <a:r>
              <a:rPr lang="en-US" altLang="ko-KR" dirty="0"/>
              <a:t>. SQL</a:t>
            </a:r>
            <a:r>
              <a:rPr lang="ko-KR" altLang="en-US" dirty="0"/>
              <a:t>문장에서 변수정의</a:t>
            </a:r>
            <a:r>
              <a:rPr lang="en-US" altLang="ko-KR" dirty="0"/>
              <a:t>, </a:t>
            </a:r>
            <a:r>
              <a:rPr lang="ko-KR" altLang="en-US" dirty="0"/>
              <a:t>조건처리</a:t>
            </a:r>
            <a:r>
              <a:rPr lang="en-US" altLang="ko-KR" dirty="0"/>
              <a:t>(IF), </a:t>
            </a:r>
            <a:r>
              <a:rPr lang="ko-KR" altLang="en-US" dirty="0"/>
              <a:t>반복처리</a:t>
            </a:r>
            <a:r>
              <a:rPr lang="en-US" altLang="ko-KR" dirty="0"/>
              <a:t>(LOOP, WHILE, FOR)</a:t>
            </a:r>
            <a:r>
              <a:rPr lang="ko-KR" altLang="en-US" dirty="0"/>
              <a:t>등을 지원하며</a:t>
            </a:r>
            <a:r>
              <a:rPr lang="en-US" altLang="ko-KR" dirty="0"/>
              <a:t>, </a:t>
            </a:r>
            <a:r>
              <a:rPr lang="ko-KR" altLang="en-US" dirty="0" err="1"/>
              <a:t>오라클</a:t>
            </a:r>
            <a:r>
              <a:rPr lang="ko-KR" altLang="en-US" dirty="0"/>
              <a:t> 자체에 내장되어 있는 절차적 언어</a:t>
            </a:r>
            <a:r>
              <a:rPr lang="en-US" altLang="ko-KR" dirty="0"/>
              <a:t>(Procedure Language)</a:t>
            </a:r>
            <a:r>
              <a:rPr lang="ko-KR" altLang="en-US" dirty="0"/>
              <a:t>로서 </a:t>
            </a:r>
            <a:r>
              <a:rPr lang="en-US" altLang="ko-KR" dirty="0"/>
              <a:t>SQL</a:t>
            </a:r>
            <a:r>
              <a:rPr lang="ko-KR" altLang="en-US" dirty="0"/>
              <a:t>의 단점을 보완해줍니다</a:t>
            </a:r>
            <a:r>
              <a:rPr lang="en-US" altLang="ko-KR" dirty="0"/>
              <a:t>. </a:t>
            </a:r>
          </a:p>
        </p:txBody>
      </p:sp>
      <p:pic>
        <p:nvPicPr>
          <p:cNvPr id="1026" name="Picture 2"/>
          <p:cNvPicPr>
            <a:picLocks noChangeAspect="1" noChangeArrowheads="1"/>
          </p:cNvPicPr>
          <p:nvPr/>
        </p:nvPicPr>
        <p:blipFill>
          <a:blip r:embed="rId3" cstate="print"/>
          <a:srcRect/>
          <a:stretch>
            <a:fillRect/>
          </a:stretch>
        </p:blipFill>
        <p:spPr bwMode="auto">
          <a:xfrm>
            <a:off x="1259632" y="3717032"/>
            <a:ext cx="5829300" cy="20478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954655"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15. PL/SQL</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899592" y="1124744"/>
            <a:ext cx="2061783" cy="369332"/>
          </a:xfrm>
          <a:prstGeom prst="rect">
            <a:avLst/>
          </a:prstGeom>
        </p:spPr>
        <p:txBody>
          <a:bodyPr wrap="none">
            <a:spAutoFit/>
          </a:bodyPr>
          <a:lstStyle/>
          <a:p>
            <a:r>
              <a:rPr lang="en-US" altLang="ko-KR" b="1" dirty="0"/>
              <a:t>PL/SQL </a:t>
            </a:r>
            <a:r>
              <a:rPr lang="ko-KR" altLang="en-US" b="1" dirty="0"/>
              <a:t>작성 요령</a:t>
            </a:r>
          </a:p>
        </p:txBody>
      </p:sp>
      <p:pic>
        <p:nvPicPr>
          <p:cNvPr id="2050" name="Picture 2"/>
          <p:cNvPicPr>
            <a:picLocks noChangeAspect="1" noChangeArrowheads="1"/>
          </p:cNvPicPr>
          <p:nvPr/>
        </p:nvPicPr>
        <p:blipFill>
          <a:blip r:embed="rId2" cstate="print"/>
          <a:srcRect/>
          <a:stretch>
            <a:fillRect/>
          </a:stretch>
        </p:blipFill>
        <p:spPr bwMode="auto">
          <a:xfrm>
            <a:off x="683568" y="1556792"/>
            <a:ext cx="8096894" cy="2163490"/>
          </a:xfrm>
          <a:prstGeom prst="rect">
            <a:avLst/>
          </a:prstGeom>
          <a:noFill/>
          <a:ln w="9525">
            <a:noFill/>
            <a:miter lim="800000"/>
            <a:headEnd/>
            <a:tailEnd/>
          </a:ln>
        </p:spPr>
      </p:pic>
      <p:sp>
        <p:nvSpPr>
          <p:cNvPr id="5" name="직사각형 4"/>
          <p:cNvSpPr/>
          <p:nvPr/>
        </p:nvSpPr>
        <p:spPr>
          <a:xfrm>
            <a:off x="899592" y="4221088"/>
            <a:ext cx="4572000" cy="1477328"/>
          </a:xfrm>
          <a:prstGeom prst="rect">
            <a:avLst/>
          </a:prstGeom>
        </p:spPr>
        <p:txBody>
          <a:bodyPr>
            <a:spAutoFit/>
          </a:bodyPr>
          <a:lstStyle/>
          <a:p>
            <a:r>
              <a:rPr lang="en-US" altLang="ko-KR" dirty="0"/>
              <a:t>&lt;Hello World</a:t>
            </a:r>
            <a:r>
              <a:rPr lang="ko-KR" altLang="en-US" dirty="0"/>
              <a:t>만들기</a:t>
            </a:r>
            <a:r>
              <a:rPr lang="en-US" altLang="ko-KR" dirty="0"/>
              <a:t>&gt;</a:t>
            </a:r>
          </a:p>
          <a:p>
            <a:r>
              <a:rPr lang="en-US" altLang="ko-KR" dirty="0"/>
              <a:t>BEGIN</a:t>
            </a:r>
          </a:p>
          <a:p>
            <a:r>
              <a:rPr lang="en-US" altLang="ko-KR" dirty="0"/>
              <a:t>DBMS_OUTPUT.PUT_LINE('Hello World!'); </a:t>
            </a:r>
          </a:p>
          <a:p>
            <a:r>
              <a:rPr lang="en-US" altLang="ko-KR" dirty="0"/>
              <a:t>END;</a:t>
            </a:r>
          </a:p>
          <a:p>
            <a:r>
              <a:rPr lang="en-US" altLang="ko-KR" dirty="0"/>
              <a:t>/</a:t>
            </a:r>
          </a:p>
        </p:txBody>
      </p:sp>
    </p:spTree>
    <p:extLst>
      <p:ext uri="{BB962C8B-B14F-4D97-AF65-F5344CB8AC3E}">
        <p14:creationId xmlns:p14="http://schemas.microsoft.com/office/powerpoint/2010/main" xmlns="" val="62058556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954655"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15. PL/SQL</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1115616" y="1988840"/>
            <a:ext cx="2113079" cy="369332"/>
          </a:xfrm>
          <a:prstGeom prst="rect">
            <a:avLst/>
          </a:prstGeom>
        </p:spPr>
        <p:txBody>
          <a:bodyPr wrap="none">
            <a:spAutoFit/>
          </a:bodyPr>
          <a:lstStyle/>
          <a:p>
            <a:r>
              <a:rPr lang="ko-KR" altLang="en-US" b="1" dirty="0"/>
              <a:t>변수선언과 </a:t>
            </a:r>
            <a:r>
              <a:rPr lang="ko-KR" altLang="en-US" b="1" dirty="0" err="1"/>
              <a:t>대입문</a:t>
            </a:r>
            <a:endParaRPr lang="ko-KR" altLang="en-US" b="1" dirty="0"/>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02</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변수선언과 </a:t>
            </a:r>
            <a:r>
              <a:rPr lang="ko-KR" altLang="en-US" sz="2400" dirty="0" err="1">
                <a:solidFill>
                  <a:schemeClr val="bg1"/>
                </a:solidFill>
                <a:latin typeface="Impact" panose="020B0806030902050204" pitchFamily="34" charset="0"/>
                <a:ea typeface="HY견고딕" panose="02030600000101010101" pitchFamily="18" charset="-127"/>
              </a:rPr>
              <a:t>대입문</a:t>
            </a:r>
            <a:endParaRPr lang="ko-KR" altLang="en-US" sz="2400" dirty="0">
              <a:solidFill>
                <a:schemeClr val="bg1"/>
              </a:solidFill>
              <a:latin typeface="Impact" panose="020B0806030902050204" pitchFamily="34" charset="0"/>
              <a:ea typeface="HY견고딕" panose="02030600000101010101" pitchFamily="18" charset="-127"/>
            </a:endParaRPr>
          </a:p>
        </p:txBody>
      </p:sp>
      <p:pic>
        <p:nvPicPr>
          <p:cNvPr id="3074" name="Picture 2"/>
          <p:cNvPicPr>
            <a:picLocks noChangeAspect="1" noChangeArrowheads="1"/>
          </p:cNvPicPr>
          <p:nvPr/>
        </p:nvPicPr>
        <p:blipFill>
          <a:blip r:embed="rId3" cstate="print"/>
          <a:srcRect/>
          <a:stretch>
            <a:fillRect/>
          </a:stretch>
        </p:blipFill>
        <p:spPr bwMode="auto">
          <a:xfrm>
            <a:off x="1043608" y="2420888"/>
            <a:ext cx="5832648" cy="3189141"/>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1043608" y="5661248"/>
            <a:ext cx="5895975" cy="8953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954655"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15. PL/SQL</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899592" y="1124744"/>
            <a:ext cx="3430747" cy="369332"/>
          </a:xfrm>
          <a:prstGeom prst="rect">
            <a:avLst/>
          </a:prstGeom>
        </p:spPr>
        <p:txBody>
          <a:bodyPr wrap="none">
            <a:spAutoFit/>
          </a:bodyPr>
          <a:lstStyle/>
          <a:p>
            <a:r>
              <a:rPr lang="ko-KR" altLang="en-US" b="1" dirty="0" err="1"/>
              <a:t>대입문으로</a:t>
            </a:r>
            <a:r>
              <a:rPr lang="ko-KR" altLang="en-US" b="1" dirty="0"/>
              <a:t> 변수에 값 지정하기</a:t>
            </a:r>
          </a:p>
        </p:txBody>
      </p:sp>
      <p:pic>
        <p:nvPicPr>
          <p:cNvPr id="4098" name="Picture 2"/>
          <p:cNvPicPr>
            <a:picLocks noChangeAspect="1" noChangeArrowheads="1"/>
          </p:cNvPicPr>
          <p:nvPr/>
        </p:nvPicPr>
        <p:blipFill>
          <a:blip r:embed="rId2" cstate="print"/>
          <a:srcRect/>
          <a:stretch>
            <a:fillRect/>
          </a:stretch>
        </p:blipFill>
        <p:spPr bwMode="auto">
          <a:xfrm>
            <a:off x="971600" y="1556792"/>
            <a:ext cx="6768752" cy="2296541"/>
          </a:xfrm>
          <a:prstGeom prst="rect">
            <a:avLst/>
          </a:prstGeom>
          <a:noFill/>
          <a:ln w="9525">
            <a:noFill/>
            <a:miter lim="800000"/>
            <a:headEnd/>
            <a:tailEnd/>
          </a:ln>
        </p:spPr>
      </p:pic>
      <p:sp>
        <p:nvSpPr>
          <p:cNvPr id="5" name="직사각형 4"/>
          <p:cNvSpPr/>
          <p:nvPr/>
        </p:nvSpPr>
        <p:spPr>
          <a:xfrm>
            <a:off x="971600" y="3861048"/>
            <a:ext cx="2988319" cy="369332"/>
          </a:xfrm>
          <a:prstGeom prst="rect">
            <a:avLst/>
          </a:prstGeom>
        </p:spPr>
        <p:txBody>
          <a:bodyPr wrap="none">
            <a:spAutoFit/>
          </a:bodyPr>
          <a:lstStyle/>
          <a:p>
            <a:r>
              <a:rPr lang="ko-KR" altLang="en-US" b="1" dirty="0"/>
              <a:t>스칼라 변수</a:t>
            </a:r>
            <a:r>
              <a:rPr lang="en-US" altLang="ko-KR" b="1" dirty="0"/>
              <a:t>/</a:t>
            </a:r>
            <a:r>
              <a:rPr lang="ko-KR" altLang="en-US" b="1" dirty="0" err="1"/>
              <a:t>레퍼런스</a:t>
            </a:r>
            <a:r>
              <a:rPr lang="ko-KR" altLang="en-US" b="1" dirty="0"/>
              <a:t> 변수</a:t>
            </a:r>
          </a:p>
        </p:txBody>
      </p:sp>
      <p:pic>
        <p:nvPicPr>
          <p:cNvPr id="4099" name="Picture 3"/>
          <p:cNvPicPr>
            <a:picLocks noChangeAspect="1" noChangeArrowheads="1"/>
          </p:cNvPicPr>
          <p:nvPr/>
        </p:nvPicPr>
        <p:blipFill>
          <a:blip r:embed="rId3" cstate="print"/>
          <a:srcRect/>
          <a:stretch>
            <a:fillRect/>
          </a:stretch>
        </p:blipFill>
        <p:spPr bwMode="auto">
          <a:xfrm>
            <a:off x="971600" y="4221088"/>
            <a:ext cx="5819775" cy="876300"/>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971600" y="5013176"/>
            <a:ext cx="5848350" cy="847725"/>
          </a:xfrm>
          <a:prstGeom prst="rect">
            <a:avLst/>
          </a:prstGeom>
          <a:noFill/>
          <a:ln w="9525">
            <a:noFill/>
            <a:miter lim="800000"/>
            <a:headEnd/>
            <a:tailEnd/>
          </a:ln>
        </p:spPr>
      </p:pic>
      <p:pic>
        <p:nvPicPr>
          <p:cNvPr id="4101" name="Picture 5"/>
          <p:cNvPicPr>
            <a:picLocks noChangeAspect="1" noChangeArrowheads="1"/>
          </p:cNvPicPr>
          <p:nvPr/>
        </p:nvPicPr>
        <p:blipFill>
          <a:blip r:embed="rId5" cstate="print"/>
          <a:srcRect/>
          <a:stretch>
            <a:fillRect/>
          </a:stretch>
        </p:blipFill>
        <p:spPr bwMode="auto">
          <a:xfrm>
            <a:off x="971600" y="5877272"/>
            <a:ext cx="5819775" cy="6762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93596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데이터베이스 개념</a:t>
            </a:r>
          </a:p>
        </p:txBody>
      </p:sp>
      <p:sp>
        <p:nvSpPr>
          <p:cNvPr id="5" name="직사각형 4"/>
          <p:cNvSpPr/>
          <p:nvPr/>
        </p:nvSpPr>
        <p:spPr>
          <a:xfrm>
            <a:off x="714348" y="1142984"/>
            <a:ext cx="4086375" cy="369332"/>
          </a:xfrm>
          <a:prstGeom prst="rect">
            <a:avLst/>
          </a:prstGeom>
        </p:spPr>
        <p:txBody>
          <a:bodyPr wrap="none">
            <a:spAutoFit/>
          </a:bodyPr>
          <a:lstStyle/>
          <a:p>
            <a:r>
              <a:rPr lang="en-US" b="1" dirty="0"/>
              <a:t>6-1 DDL(Data Definition Language)</a:t>
            </a:r>
          </a:p>
        </p:txBody>
      </p:sp>
      <p:sp>
        <p:nvSpPr>
          <p:cNvPr id="6" name="직사각형 5"/>
          <p:cNvSpPr/>
          <p:nvPr/>
        </p:nvSpPr>
        <p:spPr>
          <a:xfrm>
            <a:off x="1142976" y="1571612"/>
            <a:ext cx="3354508" cy="369332"/>
          </a:xfrm>
          <a:prstGeom prst="rect">
            <a:avLst/>
          </a:prstGeom>
        </p:spPr>
        <p:txBody>
          <a:bodyPr wrap="none">
            <a:spAutoFit/>
          </a:bodyPr>
          <a:lstStyle/>
          <a:p>
            <a:r>
              <a:rPr lang="en-US" altLang="ko-KR" dirty="0"/>
              <a:t>ALTER : </a:t>
            </a:r>
            <a:r>
              <a:rPr lang="ko-KR" altLang="en-US" dirty="0"/>
              <a:t>기존의 테이블을 변경 </a:t>
            </a:r>
          </a:p>
        </p:txBody>
      </p:sp>
      <p:pic>
        <p:nvPicPr>
          <p:cNvPr id="52226" name="Picture 2"/>
          <p:cNvPicPr>
            <a:picLocks noChangeAspect="1" noChangeArrowheads="1"/>
          </p:cNvPicPr>
          <p:nvPr/>
        </p:nvPicPr>
        <p:blipFill>
          <a:blip r:embed="rId2" cstate="print"/>
          <a:srcRect/>
          <a:stretch>
            <a:fillRect/>
          </a:stretch>
        </p:blipFill>
        <p:spPr bwMode="auto">
          <a:xfrm>
            <a:off x="1071538" y="2000239"/>
            <a:ext cx="7786742" cy="1955575"/>
          </a:xfrm>
          <a:prstGeom prst="rect">
            <a:avLst/>
          </a:prstGeom>
          <a:noFill/>
          <a:ln w="9525">
            <a:noFill/>
            <a:miter lim="800000"/>
            <a:headEnd/>
            <a:tailEnd/>
          </a:ln>
          <a:effectLst/>
        </p:spPr>
      </p:pic>
      <p:pic>
        <p:nvPicPr>
          <p:cNvPr id="52227" name="Picture 3"/>
          <p:cNvPicPr>
            <a:picLocks noChangeAspect="1" noChangeArrowheads="1"/>
          </p:cNvPicPr>
          <p:nvPr/>
        </p:nvPicPr>
        <p:blipFill>
          <a:blip r:embed="rId3" cstate="print"/>
          <a:srcRect/>
          <a:stretch>
            <a:fillRect/>
          </a:stretch>
        </p:blipFill>
        <p:spPr bwMode="auto">
          <a:xfrm>
            <a:off x="1142976" y="4929198"/>
            <a:ext cx="7675770" cy="1214446"/>
          </a:xfrm>
          <a:prstGeom prst="rect">
            <a:avLst/>
          </a:prstGeom>
          <a:noFill/>
          <a:ln w="9525">
            <a:noFill/>
            <a:miter lim="800000"/>
            <a:headEnd/>
            <a:tailEnd/>
          </a:ln>
          <a:effectLst/>
        </p:spPr>
      </p:pic>
      <p:sp>
        <p:nvSpPr>
          <p:cNvPr id="8" name="직사각형 7"/>
          <p:cNvSpPr/>
          <p:nvPr/>
        </p:nvSpPr>
        <p:spPr>
          <a:xfrm>
            <a:off x="1214414" y="4572008"/>
            <a:ext cx="3558988" cy="369332"/>
          </a:xfrm>
          <a:prstGeom prst="rect">
            <a:avLst/>
          </a:prstGeom>
        </p:spPr>
        <p:txBody>
          <a:bodyPr wrap="none">
            <a:spAutoFit/>
          </a:bodyPr>
          <a:lstStyle/>
          <a:p>
            <a:r>
              <a:rPr lang="en-US" altLang="ko-KR" dirty="0"/>
              <a:t>RENAME : </a:t>
            </a:r>
            <a:r>
              <a:rPr lang="ko-KR" altLang="en-US" dirty="0"/>
              <a:t>테이블의 이름을 변경</a:t>
            </a:r>
          </a:p>
        </p:txBody>
      </p:sp>
    </p:spTree>
    <p:extLst>
      <p:ext uri="{BB962C8B-B14F-4D97-AF65-F5344CB8AC3E}">
        <p14:creationId xmlns:p14="http://schemas.microsoft.com/office/powerpoint/2010/main" xmlns="" val="62058556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954655"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15. PL/SQL</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899592" y="1124744"/>
            <a:ext cx="2611612" cy="369332"/>
          </a:xfrm>
          <a:prstGeom prst="rect">
            <a:avLst/>
          </a:prstGeom>
        </p:spPr>
        <p:txBody>
          <a:bodyPr wrap="none">
            <a:spAutoFit/>
          </a:bodyPr>
          <a:lstStyle/>
          <a:p>
            <a:r>
              <a:rPr lang="en-US" altLang="ko-KR" b="1" dirty="0"/>
              <a:t>PL/SQL</a:t>
            </a:r>
            <a:r>
              <a:rPr lang="ko-KR" altLang="en-US" b="1" dirty="0"/>
              <a:t>에서 </a:t>
            </a:r>
            <a:r>
              <a:rPr lang="en-US" altLang="ko-KR" b="1" dirty="0"/>
              <a:t>SELECT </a:t>
            </a:r>
            <a:r>
              <a:rPr lang="ko-KR" altLang="en-US" b="1" dirty="0"/>
              <a:t>문</a:t>
            </a:r>
          </a:p>
        </p:txBody>
      </p:sp>
      <p:pic>
        <p:nvPicPr>
          <p:cNvPr id="5122" name="Picture 2"/>
          <p:cNvPicPr>
            <a:picLocks noChangeAspect="1" noChangeArrowheads="1"/>
          </p:cNvPicPr>
          <p:nvPr/>
        </p:nvPicPr>
        <p:blipFill>
          <a:blip r:embed="rId2" cstate="print"/>
          <a:srcRect/>
          <a:stretch>
            <a:fillRect/>
          </a:stretch>
        </p:blipFill>
        <p:spPr bwMode="auto">
          <a:xfrm>
            <a:off x="899592" y="1484784"/>
            <a:ext cx="5800725" cy="2105025"/>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971600" y="3789040"/>
            <a:ext cx="6264988" cy="252028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954655"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15. PL/SQL</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03</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err="1">
                <a:solidFill>
                  <a:schemeClr val="bg1"/>
                </a:solidFill>
                <a:latin typeface="Impact" panose="020B0806030902050204" pitchFamily="34" charset="0"/>
                <a:ea typeface="HY견고딕" panose="02030600000101010101" pitchFamily="18" charset="-127"/>
              </a:rPr>
              <a:t>선택문</a:t>
            </a:r>
            <a:endParaRPr lang="ko-KR" altLang="en-US" sz="2400" dirty="0">
              <a:solidFill>
                <a:schemeClr val="bg1"/>
              </a:solidFill>
              <a:latin typeface="Impact" panose="020B0806030902050204" pitchFamily="34" charset="0"/>
              <a:ea typeface="HY견고딕" panose="02030600000101010101" pitchFamily="18" charset="-127"/>
            </a:endParaRPr>
          </a:p>
        </p:txBody>
      </p:sp>
      <p:sp>
        <p:nvSpPr>
          <p:cNvPr id="7" name="직사각형 6"/>
          <p:cNvSpPr/>
          <p:nvPr/>
        </p:nvSpPr>
        <p:spPr>
          <a:xfrm>
            <a:off x="1115616" y="2060848"/>
            <a:ext cx="1949573" cy="369332"/>
          </a:xfrm>
          <a:prstGeom prst="rect">
            <a:avLst/>
          </a:prstGeom>
        </p:spPr>
        <p:txBody>
          <a:bodyPr wrap="none">
            <a:spAutoFit/>
          </a:bodyPr>
          <a:lstStyle/>
          <a:p>
            <a:r>
              <a:rPr lang="en-US" altLang="ko-KR" b="1" dirty="0"/>
              <a:t>IF-THEN-END IF</a:t>
            </a:r>
          </a:p>
        </p:txBody>
      </p:sp>
      <p:pic>
        <p:nvPicPr>
          <p:cNvPr id="6146" name="Picture 2"/>
          <p:cNvPicPr>
            <a:picLocks noChangeAspect="1" noChangeArrowheads="1"/>
          </p:cNvPicPr>
          <p:nvPr/>
        </p:nvPicPr>
        <p:blipFill>
          <a:blip r:embed="rId3" cstate="print"/>
          <a:srcRect/>
          <a:stretch>
            <a:fillRect/>
          </a:stretch>
        </p:blipFill>
        <p:spPr bwMode="auto">
          <a:xfrm>
            <a:off x="1187624" y="2564904"/>
            <a:ext cx="5867400" cy="33337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954655"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15. PL/SQL</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899592" y="1124744"/>
            <a:ext cx="3246402" cy="369332"/>
          </a:xfrm>
          <a:prstGeom prst="rect">
            <a:avLst/>
          </a:prstGeom>
        </p:spPr>
        <p:txBody>
          <a:bodyPr wrap="none">
            <a:spAutoFit/>
          </a:bodyPr>
          <a:lstStyle/>
          <a:p>
            <a:r>
              <a:rPr lang="en-US" altLang="ko-KR" b="1" dirty="0"/>
              <a:t>IF ~ THEN ~ ELSE ~ END IF</a:t>
            </a:r>
          </a:p>
        </p:txBody>
      </p:sp>
      <p:pic>
        <p:nvPicPr>
          <p:cNvPr id="7170" name="Picture 2"/>
          <p:cNvPicPr>
            <a:picLocks noChangeAspect="1" noChangeArrowheads="1"/>
          </p:cNvPicPr>
          <p:nvPr/>
        </p:nvPicPr>
        <p:blipFill>
          <a:blip r:embed="rId2" cstate="print"/>
          <a:srcRect/>
          <a:stretch>
            <a:fillRect/>
          </a:stretch>
        </p:blipFill>
        <p:spPr bwMode="auto">
          <a:xfrm>
            <a:off x="1259632" y="1556792"/>
            <a:ext cx="6286500" cy="465772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954655"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15. PL/SQL</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899592" y="1124744"/>
            <a:ext cx="4144083" cy="369332"/>
          </a:xfrm>
          <a:prstGeom prst="rect">
            <a:avLst/>
          </a:prstGeom>
        </p:spPr>
        <p:txBody>
          <a:bodyPr wrap="none">
            <a:spAutoFit/>
          </a:bodyPr>
          <a:lstStyle/>
          <a:p>
            <a:r>
              <a:rPr lang="en-US" altLang="ko-KR" b="1" dirty="0"/>
              <a:t>IF ~ THEN ~ ELSIF ~ ELSE ~ END IF</a:t>
            </a:r>
          </a:p>
        </p:txBody>
      </p:sp>
      <p:pic>
        <p:nvPicPr>
          <p:cNvPr id="8194" name="Picture 2"/>
          <p:cNvPicPr>
            <a:picLocks noChangeAspect="1" noChangeArrowheads="1"/>
          </p:cNvPicPr>
          <p:nvPr/>
        </p:nvPicPr>
        <p:blipFill>
          <a:blip r:embed="rId2" cstate="print"/>
          <a:srcRect/>
          <a:stretch>
            <a:fillRect/>
          </a:stretch>
        </p:blipFill>
        <p:spPr bwMode="auto">
          <a:xfrm>
            <a:off x="1043608" y="1484784"/>
            <a:ext cx="5819775" cy="2038350"/>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2771775" y="2847975"/>
            <a:ext cx="6372225" cy="401002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954655"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15. PL/SQL</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1187624" y="2132856"/>
            <a:ext cx="1651414" cy="369332"/>
          </a:xfrm>
          <a:prstGeom prst="rect">
            <a:avLst/>
          </a:prstGeom>
        </p:spPr>
        <p:txBody>
          <a:bodyPr wrap="none">
            <a:spAutoFit/>
          </a:bodyPr>
          <a:lstStyle/>
          <a:p>
            <a:r>
              <a:rPr lang="ko-KR" altLang="en-US" b="1" dirty="0"/>
              <a:t>반복문의 종류</a:t>
            </a:r>
            <a:endParaRPr lang="en-US" altLang="ko-KR" b="1" dirty="0"/>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04</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err="1">
                <a:solidFill>
                  <a:schemeClr val="bg1"/>
                </a:solidFill>
                <a:latin typeface="Impact" panose="020B0806030902050204" pitchFamily="34" charset="0"/>
                <a:ea typeface="HY견고딕" panose="02030600000101010101" pitchFamily="18" charset="-127"/>
              </a:rPr>
              <a:t>반복문</a:t>
            </a:r>
            <a:endParaRPr lang="ko-KR" altLang="en-US" sz="2400" dirty="0">
              <a:solidFill>
                <a:schemeClr val="bg1"/>
              </a:solidFill>
              <a:latin typeface="Impact" panose="020B0806030902050204" pitchFamily="34" charset="0"/>
              <a:ea typeface="HY견고딕" panose="02030600000101010101" pitchFamily="18" charset="-127"/>
            </a:endParaRPr>
          </a:p>
        </p:txBody>
      </p:sp>
      <p:pic>
        <p:nvPicPr>
          <p:cNvPr id="9218" name="Picture 2"/>
          <p:cNvPicPr>
            <a:picLocks noChangeAspect="1" noChangeArrowheads="1"/>
          </p:cNvPicPr>
          <p:nvPr/>
        </p:nvPicPr>
        <p:blipFill>
          <a:blip r:embed="rId3" cstate="print"/>
          <a:srcRect/>
          <a:stretch>
            <a:fillRect/>
          </a:stretch>
        </p:blipFill>
        <p:spPr bwMode="auto">
          <a:xfrm>
            <a:off x="1475656" y="2564904"/>
            <a:ext cx="5753100" cy="1352550"/>
          </a:xfrm>
          <a:prstGeom prst="rect">
            <a:avLst/>
          </a:prstGeom>
          <a:noFill/>
          <a:ln w="9525">
            <a:noFill/>
            <a:miter lim="800000"/>
            <a:headEnd/>
            <a:tailEnd/>
          </a:ln>
        </p:spPr>
      </p:pic>
      <p:sp>
        <p:nvSpPr>
          <p:cNvPr id="8" name="직사각형 7"/>
          <p:cNvSpPr/>
          <p:nvPr/>
        </p:nvSpPr>
        <p:spPr>
          <a:xfrm>
            <a:off x="1403648" y="3933056"/>
            <a:ext cx="1770036" cy="369332"/>
          </a:xfrm>
          <a:prstGeom prst="rect">
            <a:avLst/>
          </a:prstGeom>
        </p:spPr>
        <p:txBody>
          <a:bodyPr wrap="none">
            <a:spAutoFit/>
          </a:bodyPr>
          <a:lstStyle/>
          <a:p>
            <a:r>
              <a:rPr lang="en-US" altLang="ko-KR" b="1" dirty="0"/>
              <a:t>BASIC LOOP</a:t>
            </a:r>
            <a:r>
              <a:rPr lang="ko-KR" altLang="en-US" b="1" dirty="0"/>
              <a:t>문</a:t>
            </a:r>
          </a:p>
        </p:txBody>
      </p:sp>
      <p:pic>
        <p:nvPicPr>
          <p:cNvPr id="9219" name="Picture 3"/>
          <p:cNvPicPr>
            <a:picLocks noChangeAspect="1" noChangeArrowheads="1"/>
          </p:cNvPicPr>
          <p:nvPr/>
        </p:nvPicPr>
        <p:blipFill>
          <a:blip r:embed="rId4" cstate="print"/>
          <a:srcRect/>
          <a:stretch>
            <a:fillRect/>
          </a:stretch>
        </p:blipFill>
        <p:spPr bwMode="auto">
          <a:xfrm>
            <a:off x="1403648" y="4365104"/>
            <a:ext cx="5772150" cy="157162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954655"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15. PL/SQL</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899592" y="1124744"/>
            <a:ext cx="1563248" cy="369332"/>
          </a:xfrm>
          <a:prstGeom prst="rect">
            <a:avLst/>
          </a:prstGeom>
        </p:spPr>
        <p:txBody>
          <a:bodyPr wrap="none">
            <a:spAutoFit/>
          </a:bodyPr>
          <a:lstStyle/>
          <a:p>
            <a:r>
              <a:rPr lang="en-US" altLang="ko-KR" b="1" dirty="0"/>
              <a:t>FOR LOOP</a:t>
            </a:r>
            <a:r>
              <a:rPr lang="ko-KR" altLang="en-US" b="1" dirty="0"/>
              <a:t>문</a:t>
            </a:r>
          </a:p>
        </p:txBody>
      </p:sp>
      <p:pic>
        <p:nvPicPr>
          <p:cNvPr id="10242" name="Picture 2"/>
          <p:cNvPicPr>
            <a:picLocks noChangeAspect="1" noChangeArrowheads="1"/>
          </p:cNvPicPr>
          <p:nvPr/>
        </p:nvPicPr>
        <p:blipFill>
          <a:blip r:embed="rId2" cstate="print"/>
          <a:srcRect/>
          <a:stretch>
            <a:fillRect/>
          </a:stretch>
        </p:blipFill>
        <p:spPr bwMode="auto">
          <a:xfrm>
            <a:off x="971600" y="1556792"/>
            <a:ext cx="6000750" cy="1514475"/>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971600" y="3284984"/>
            <a:ext cx="6010275" cy="156210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2954655"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15. PL/SQL</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4" name="직사각형 3"/>
          <p:cNvSpPr/>
          <p:nvPr/>
        </p:nvSpPr>
        <p:spPr>
          <a:xfrm>
            <a:off x="827584" y="1124744"/>
            <a:ext cx="1919115" cy="369332"/>
          </a:xfrm>
          <a:prstGeom prst="rect">
            <a:avLst/>
          </a:prstGeom>
        </p:spPr>
        <p:txBody>
          <a:bodyPr wrap="none">
            <a:spAutoFit/>
          </a:bodyPr>
          <a:lstStyle/>
          <a:p>
            <a:r>
              <a:rPr lang="en-US" altLang="ko-KR" b="1" dirty="0"/>
              <a:t>WHILE LOOP </a:t>
            </a:r>
            <a:r>
              <a:rPr lang="ko-KR" altLang="en-US" b="1" dirty="0"/>
              <a:t>문</a:t>
            </a:r>
          </a:p>
        </p:txBody>
      </p:sp>
      <p:pic>
        <p:nvPicPr>
          <p:cNvPr id="11266" name="Picture 2"/>
          <p:cNvPicPr>
            <a:picLocks noChangeAspect="1" noChangeArrowheads="1"/>
          </p:cNvPicPr>
          <p:nvPr/>
        </p:nvPicPr>
        <p:blipFill>
          <a:blip r:embed="rId2" cstate="print"/>
          <a:srcRect/>
          <a:stretch>
            <a:fillRect/>
          </a:stretch>
        </p:blipFill>
        <p:spPr bwMode="auto">
          <a:xfrm>
            <a:off x="1043608" y="1556792"/>
            <a:ext cx="5819775" cy="138112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6974986"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16.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저장 프로시저</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함수</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트리거</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1187624" y="1988840"/>
            <a:ext cx="2276585" cy="369332"/>
          </a:xfrm>
          <a:prstGeom prst="rect">
            <a:avLst/>
          </a:prstGeom>
        </p:spPr>
        <p:txBody>
          <a:bodyPr wrap="none">
            <a:spAutoFit/>
          </a:bodyPr>
          <a:lstStyle/>
          <a:p>
            <a:r>
              <a:rPr lang="ko-KR" altLang="en-US" b="1" dirty="0"/>
              <a:t>저장 프로시저 생성 </a:t>
            </a:r>
            <a:endParaRPr lang="ko-KR" altLang="en-US" dirty="0"/>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01</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저장 프로시저</a:t>
            </a:r>
          </a:p>
        </p:txBody>
      </p:sp>
      <p:pic>
        <p:nvPicPr>
          <p:cNvPr id="12290" name="Picture 2"/>
          <p:cNvPicPr>
            <a:picLocks noChangeAspect="1" noChangeArrowheads="1"/>
          </p:cNvPicPr>
          <p:nvPr/>
        </p:nvPicPr>
        <p:blipFill>
          <a:blip r:embed="rId3" cstate="print"/>
          <a:srcRect/>
          <a:stretch>
            <a:fillRect/>
          </a:stretch>
        </p:blipFill>
        <p:spPr bwMode="auto">
          <a:xfrm>
            <a:off x="251520" y="2348880"/>
            <a:ext cx="5972175" cy="2667000"/>
          </a:xfrm>
          <a:prstGeom prst="rect">
            <a:avLst/>
          </a:prstGeom>
          <a:noFill/>
          <a:ln w="9525">
            <a:noFill/>
            <a:miter lim="800000"/>
            <a:headEnd/>
            <a:tailEnd/>
          </a:ln>
        </p:spPr>
      </p:pic>
      <p:pic>
        <p:nvPicPr>
          <p:cNvPr id="12291" name="Picture 3"/>
          <p:cNvPicPr>
            <a:picLocks noChangeAspect="1" noChangeArrowheads="1"/>
          </p:cNvPicPr>
          <p:nvPr/>
        </p:nvPicPr>
        <p:blipFill>
          <a:blip r:embed="rId4" cstate="print"/>
          <a:srcRect/>
          <a:stretch>
            <a:fillRect/>
          </a:stretch>
        </p:blipFill>
        <p:spPr bwMode="auto">
          <a:xfrm>
            <a:off x="3048000" y="3286125"/>
            <a:ext cx="6096000" cy="35718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6974986"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16.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저장 프로시저</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함수</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트리거</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899592" y="1124744"/>
            <a:ext cx="2656496" cy="369332"/>
          </a:xfrm>
          <a:prstGeom prst="rect">
            <a:avLst/>
          </a:prstGeom>
        </p:spPr>
        <p:txBody>
          <a:bodyPr wrap="none">
            <a:spAutoFit/>
          </a:bodyPr>
          <a:lstStyle/>
          <a:p>
            <a:r>
              <a:rPr lang="ko-KR" altLang="en-US" b="1" dirty="0"/>
              <a:t>저장 프로시저 조회하기</a:t>
            </a:r>
          </a:p>
        </p:txBody>
      </p:sp>
      <p:pic>
        <p:nvPicPr>
          <p:cNvPr id="13314" name="Picture 2"/>
          <p:cNvPicPr>
            <a:picLocks noChangeAspect="1" noChangeArrowheads="1"/>
          </p:cNvPicPr>
          <p:nvPr/>
        </p:nvPicPr>
        <p:blipFill>
          <a:blip r:embed="rId2" cstate="print"/>
          <a:srcRect/>
          <a:stretch>
            <a:fillRect/>
          </a:stretch>
        </p:blipFill>
        <p:spPr bwMode="auto">
          <a:xfrm>
            <a:off x="1115616" y="1628800"/>
            <a:ext cx="5905500" cy="244792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6974986"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16.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저장 프로시저</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함수</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트리거</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4" name="직사각형 3"/>
          <p:cNvSpPr/>
          <p:nvPr/>
        </p:nvSpPr>
        <p:spPr>
          <a:xfrm>
            <a:off x="899592" y="1052736"/>
            <a:ext cx="3098990" cy="369332"/>
          </a:xfrm>
          <a:prstGeom prst="rect">
            <a:avLst/>
          </a:prstGeom>
        </p:spPr>
        <p:txBody>
          <a:bodyPr wrap="none">
            <a:spAutoFit/>
          </a:bodyPr>
          <a:lstStyle/>
          <a:p>
            <a:r>
              <a:rPr lang="en-US" altLang="ko-KR" b="1" dirty="0"/>
              <a:t>IN, OUT, INOUT </a:t>
            </a:r>
            <a:r>
              <a:rPr lang="ko-KR" altLang="en-US" b="1" dirty="0"/>
              <a:t>매개 변수 </a:t>
            </a:r>
          </a:p>
        </p:txBody>
      </p:sp>
      <p:pic>
        <p:nvPicPr>
          <p:cNvPr id="14338" name="Picture 2"/>
          <p:cNvPicPr>
            <a:picLocks noChangeAspect="1" noChangeArrowheads="1"/>
          </p:cNvPicPr>
          <p:nvPr/>
        </p:nvPicPr>
        <p:blipFill>
          <a:blip r:embed="rId2" cstate="print"/>
          <a:srcRect/>
          <a:stretch>
            <a:fillRect/>
          </a:stretch>
        </p:blipFill>
        <p:spPr bwMode="auto">
          <a:xfrm>
            <a:off x="971600" y="1412776"/>
            <a:ext cx="4464496" cy="1985831"/>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899592" y="3356992"/>
            <a:ext cx="5962650" cy="2209800"/>
          </a:xfrm>
          <a:prstGeom prst="rect">
            <a:avLst/>
          </a:prstGeom>
          <a:noFill/>
          <a:ln w="9525">
            <a:noFill/>
            <a:miter lim="800000"/>
            <a:headEnd/>
            <a:tailEnd/>
          </a:ln>
        </p:spPr>
      </p:pic>
      <p:pic>
        <p:nvPicPr>
          <p:cNvPr id="14340" name="Picture 4"/>
          <p:cNvPicPr>
            <a:picLocks noChangeAspect="1" noChangeArrowheads="1"/>
          </p:cNvPicPr>
          <p:nvPr/>
        </p:nvPicPr>
        <p:blipFill>
          <a:blip r:embed="rId4" cstate="print"/>
          <a:srcRect/>
          <a:stretch>
            <a:fillRect/>
          </a:stretch>
        </p:blipFill>
        <p:spPr bwMode="auto">
          <a:xfrm>
            <a:off x="971600" y="5509592"/>
            <a:ext cx="5800725" cy="144780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93596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데이터베이스 개념</a:t>
            </a:r>
          </a:p>
        </p:txBody>
      </p:sp>
      <p:sp>
        <p:nvSpPr>
          <p:cNvPr id="5" name="직사각형 4"/>
          <p:cNvSpPr/>
          <p:nvPr/>
        </p:nvSpPr>
        <p:spPr>
          <a:xfrm>
            <a:off x="714348" y="1142984"/>
            <a:ext cx="4086375" cy="369332"/>
          </a:xfrm>
          <a:prstGeom prst="rect">
            <a:avLst/>
          </a:prstGeom>
        </p:spPr>
        <p:txBody>
          <a:bodyPr wrap="none">
            <a:spAutoFit/>
          </a:bodyPr>
          <a:lstStyle/>
          <a:p>
            <a:r>
              <a:rPr lang="en-US" b="1" dirty="0"/>
              <a:t>6-1 DDL(Data Definition Language)</a:t>
            </a:r>
          </a:p>
        </p:txBody>
      </p:sp>
      <p:pic>
        <p:nvPicPr>
          <p:cNvPr id="1026" name="Picture 2"/>
          <p:cNvPicPr>
            <a:picLocks noChangeAspect="1" noChangeArrowheads="1"/>
          </p:cNvPicPr>
          <p:nvPr/>
        </p:nvPicPr>
        <p:blipFill>
          <a:blip r:embed="rId2" cstate="print"/>
          <a:srcRect/>
          <a:stretch>
            <a:fillRect/>
          </a:stretch>
        </p:blipFill>
        <p:spPr bwMode="auto">
          <a:xfrm>
            <a:off x="755576" y="2060848"/>
            <a:ext cx="7404154" cy="1440358"/>
          </a:xfrm>
          <a:prstGeom prst="rect">
            <a:avLst/>
          </a:prstGeom>
          <a:noFill/>
          <a:ln w="9525">
            <a:noFill/>
            <a:miter lim="800000"/>
            <a:headEnd/>
            <a:tailEnd/>
          </a:ln>
        </p:spPr>
      </p:pic>
      <p:sp>
        <p:nvSpPr>
          <p:cNvPr id="7" name="직사각형 6"/>
          <p:cNvSpPr/>
          <p:nvPr/>
        </p:nvSpPr>
        <p:spPr>
          <a:xfrm>
            <a:off x="827584" y="1556792"/>
            <a:ext cx="4308937" cy="369332"/>
          </a:xfrm>
          <a:prstGeom prst="rect">
            <a:avLst/>
          </a:prstGeom>
        </p:spPr>
        <p:txBody>
          <a:bodyPr wrap="none">
            <a:spAutoFit/>
          </a:bodyPr>
          <a:lstStyle/>
          <a:p>
            <a:r>
              <a:rPr lang="en-US" altLang="ko-KR" dirty="0"/>
              <a:t>TRUNCATE : </a:t>
            </a:r>
            <a:r>
              <a:rPr lang="ko-KR" altLang="en-US" dirty="0"/>
              <a:t>테이블을 모든 내용을 제거</a:t>
            </a:r>
          </a:p>
        </p:txBody>
      </p:sp>
      <p:pic>
        <p:nvPicPr>
          <p:cNvPr id="1027" name="Picture 3"/>
          <p:cNvPicPr>
            <a:picLocks noChangeAspect="1" noChangeArrowheads="1"/>
          </p:cNvPicPr>
          <p:nvPr/>
        </p:nvPicPr>
        <p:blipFill>
          <a:blip r:embed="rId3" cstate="print"/>
          <a:srcRect/>
          <a:stretch>
            <a:fillRect/>
          </a:stretch>
        </p:blipFill>
        <p:spPr bwMode="auto">
          <a:xfrm>
            <a:off x="755576" y="4293096"/>
            <a:ext cx="7344815" cy="1404156"/>
          </a:xfrm>
          <a:prstGeom prst="rect">
            <a:avLst/>
          </a:prstGeom>
          <a:noFill/>
          <a:ln w="9525">
            <a:noFill/>
            <a:miter lim="800000"/>
            <a:headEnd/>
            <a:tailEnd/>
          </a:ln>
        </p:spPr>
      </p:pic>
      <p:sp>
        <p:nvSpPr>
          <p:cNvPr id="8" name="직사각형 7"/>
          <p:cNvSpPr/>
          <p:nvPr/>
        </p:nvSpPr>
        <p:spPr>
          <a:xfrm>
            <a:off x="886433" y="3923764"/>
            <a:ext cx="3253519" cy="369332"/>
          </a:xfrm>
          <a:prstGeom prst="rect">
            <a:avLst/>
          </a:prstGeom>
        </p:spPr>
        <p:txBody>
          <a:bodyPr wrap="none">
            <a:spAutoFit/>
          </a:bodyPr>
          <a:lstStyle/>
          <a:p>
            <a:r>
              <a:rPr lang="en-US" altLang="ko-KR" dirty="0"/>
              <a:t>DROP : </a:t>
            </a:r>
            <a:r>
              <a:rPr lang="ko-KR" altLang="en-US" dirty="0"/>
              <a:t>기존의 테이블을 삭제</a:t>
            </a:r>
          </a:p>
        </p:txBody>
      </p:sp>
    </p:spTree>
    <p:extLst>
      <p:ext uri="{BB962C8B-B14F-4D97-AF65-F5344CB8AC3E}">
        <p14:creationId xmlns:p14="http://schemas.microsoft.com/office/powerpoint/2010/main" xmlns="" val="62058556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6974986"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16.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저장 프로시저</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함수</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트리거</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1043608" y="4725144"/>
            <a:ext cx="877163" cy="369332"/>
          </a:xfrm>
          <a:prstGeom prst="rect">
            <a:avLst/>
          </a:prstGeom>
        </p:spPr>
        <p:txBody>
          <a:bodyPr wrap="none">
            <a:spAutoFit/>
          </a:bodyPr>
          <a:lstStyle/>
          <a:p>
            <a:r>
              <a:rPr lang="ko-KR" altLang="en-US" b="1" dirty="0"/>
              <a:t>동의어</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02</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저장 함수</a:t>
            </a:r>
          </a:p>
        </p:txBody>
      </p:sp>
      <p:pic>
        <p:nvPicPr>
          <p:cNvPr id="15362" name="Picture 2"/>
          <p:cNvPicPr>
            <a:picLocks noChangeAspect="1" noChangeArrowheads="1"/>
          </p:cNvPicPr>
          <p:nvPr/>
        </p:nvPicPr>
        <p:blipFill>
          <a:blip r:embed="rId3" cstate="print"/>
          <a:srcRect/>
          <a:stretch>
            <a:fillRect/>
          </a:stretch>
        </p:blipFill>
        <p:spPr bwMode="auto">
          <a:xfrm>
            <a:off x="1115616" y="2132856"/>
            <a:ext cx="7297864" cy="3816424"/>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6974986"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16.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저장 프로시저</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함수</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트리거</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899592" y="1124744"/>
            <a:ext cx="1733167" cy="369332"/>
          </a:xfrm>
          <a:prstGeom prst="rect">
            <a:avLst/>
          </a:prstGeom>
        </p:spPr>
        <p:txBody>
          <a:bodyPr wrap="none">
            <a:spAutoFit/>
          </a:bodyPr>
          <a:lstStyle/>
          <a:p>
            <a:r>
              <a:rPr lang="ko-KR" altLang="en-US" b="1" dirty="0"/>
              <a:t>저장 함수 생성</a:t>
            </a:r>
          </a:p>
        </p:txBody>
      </p:sp>
      <p:pic>
        <p:nvPicPr>
          <p:cNvPr id="16386" name="Picture 2"/>
          <p:cNvPicPr>
            <a:picLocks noChangeAspect="1" noChangeArrowheads="1"/>
          </p:cNvPicPr>
          <p:nvPr/>
        </p:nvPicPr>
        <p:blipFill>
          <a:blip r:embed="rId2" cstate="print"/>
          <a:srcRect/>
          <a:stretch>
            <a:fillRect/>
          </a:stretch>
        </p:blipFill>
        <p:spPr bwMode="auto">
          <a:xfrm>
            <a:off x="1331640" y="1700808"/>
            <a:ext cx="6181725" cy="47815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6974986"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16.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저장 프로시저</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함수</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트리거</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03</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커서</a:t>
            </a:r>
          </a:p>
        </p:txBody>
      </p:sp>
      <p:pic>
        <p:nvPicPr>
          <p:cNvPr id="17410" name="Picture 2"/>
          <p:cNvPicPr>
            <a:picLocks noChangeAspect="1" noChangeArrowheads="1"/>
          </p:cNvPicPr>
          <p:nvPr/>
        </p:nvPicPr>
        <p:blipFill>
          <a:blip r:embed="rId3" cstate="print"/>
          <a:srcRect/>
          <a:stretch>
            <a:fillRect/>
          </a:stretch>
        </p:blipFill>
        <p:spPr bwMode="auto">
          <a:xfrm>
            <a:off x="539551" y="3356992"/>
            <a:ext cx="7440827" cy="3096344"/>
          </a:xfrm>
          <a:prstGeom prst="rect">
            <a:avLst/>
          </a:prstGeom>
          <a:noFill/>
          <a:ln w="9525">
            <a:noFill/>
            <a:miter lim="800000"/>
            <a:headEnd/>
            <a:tailEnd/>
          </a:ln>
        </p:spPr>
      </p:pic>
      <p:sp>
        <p:nvSpPr>
          <p:cNvPr id="8" name="직사각형 7"/>
          <p:cNvSpPr/>
          <p:nvPr/>
        </p:nvSpPr>
        <p:spPr>
          <a:xfrm>
            <a:off x="251520" y="2060848"/>
            <a:ext cx="8352928" cy="1200329"/>
          </a:xfrm>
          <a:prstGeom prst="rect">
            <a:avLst/>
          </a:prstGeom>
        </p:spPr>
        <p:txBody>
          <a:bodyPr wrap="square">
            <a:spAutoFit/>
          </a:bodyPr>
          <a:lstStyle/>
          <a:p>
            <a:r>
              <a:rPr lang="ko-KR" altLang="en-US" dirty="0"/>
              <a:t>앞선 </a:t>
            </a:r>
            <a:r>
              <a:rPr lang="en-US" altLang="ko-KR" dirty="0"/>
              <a:t>PL/SQL </a:t>
            </a:r>
            <a:r>
              <a:rPr lang="ko-KR" altLang="en-US" dirty="0"/>
              <a:t>예제에서는 처리 결과가 </a:t>
            </a:r>
            <a:r>
              <a:rPr lang="en-US" altLang="ko-KR" dirty="0"/>
              <a:t>1</a:t>
            </a:r>
            <a:r>
              <a:rPr lang="ko-KR" altLang="en-US" dirty="0"/>
              <a:t>개의 행인 </a:t>
            </a:r>
            <a:r>
              <a:rPr lang="en-US" altLang="ko-KR" dirty="0"/>
              <a:t>SELECT </a:t>
            </a:r>
            <a:r>
              <a:rPr lang="ko-KR" altLang="en-US" dirty="0"/>
              <a:t>문만을 다루었습니다</a:t>
            </a:r>
            <a:r>
              <a:rPr lang="en-US" altLang="ko-KR" dirty="0"/>
              <a:t>. </a:t>
            </a:r>
            <a:r>
              <a:rPr lang="ko-KR" altLang="en-US" dirty="0"/>
              <a:t>하지만 대부분의 </a:t>
            </a:r>
            <a:r>
              <a:rPr lang="en-US" altLang="ko-KR" dirty="0"/>
              <a:t>SELECT </a:t>
            </a:r>
            <a:r>
              <a:rPr lang="ko-KR" altLang="en-US" dirty="0"/>
              <a:t>문은 수행 후 반환되는 행의 개수가 한 개 이상입니다</a:t>
            </a:r>
            <a:r>
              <a:rPr lang="en-US" altLang="ko-KR" dirty="0"/>
              <a:t>.</a:t>
            </a:r>
          </a:p>
          <a:p>
            <a:r>
              <a:rPr lang="ko-KR" altLang="en-US" dirty="0"/>
              <a:t>이렇게 여러 개의 행으로 구해지는 </a:t>
            </a:r>
            <a:r>
              <a:rPr lang="en-US" altLang="ko-KR" dirty="0"/>
              <a:t>SELECT </a:t>
            </a:r>
            <a:r>
              <a:rPr lang="ko-KR" altLang="en-US" dirty="0"/>
              <a:t>문을 처리하기 위해서 커서로 처리해야 합니다</a:t>
            </a:r>
            <a:r>
              <a:rPr lang="en-US" altLang="ko-KR" dirty="0"/>
              <a:t>. </a:t>
            </a:r>
          </a:p>
        </p:txBody>
      </p:sp>
    </p:spTree>
    <p:extLst>
      <p:ext uri="{BB962C8B-B14F-4D97-AF65-F5344CB8AC3E}">
        <p14:creationId xmlns:p14="http://schemas.microsoft.com/office/powerpoint/2010/main" xmlns="" val="62058556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6974986"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16.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저장 프로시저</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함수</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트리거</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899592" y="1124744"/>
            <a:ext cx="1420582" cy="369332"/>
          </a:xfrm>
          <a:prstGeom prst="rect">
            <a:avLst/>
          </a:prstGeom>
        </p:spPr>
        <p:txBody>
          <a:bodyPr wrap="none">
            <a:spAutoFit/>
          </a:bodyPr>
          <a:lstStyle/>
          <a:p>
            <a:r>
              <a:rPr lang="ko-KR" altLang="en-US" b="1" dirty="0"/>
              <a:t>커서 흐름도</a:t>
            </a:r>
          </a:p>
        </p:txBody>
      </p:sp>
      <p:pic>
        <p:nvPicPr>
          <p:cNvPr id="18434" name="Picture 2"/>
          <p:cNvPicPr>
            <a:picLocks noChangeAspect="1" noChangeArrowheads="1"/>
          </p:cNvPicPr>
          <p:nvPr/>
        </p:nvPicPr>
        <p:blipFill>
          <a:blip r:embed="rId2" cstate="print"/>
          <a:srcRect/>
          <a:stretch>
            <a:fillRect/>
          </a:stretch>
        </p:blipFill>
        <p:spPr bwMode="auto">
          <a:xfrm>
            <a:off x="755576" y="1700808"/>
            <a:ext cx="7649110" cy="2765276"/>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6974986"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16.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저장 프로시저</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함수</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트리거</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1187624" y="980728"/>
            <a:ext cx="1189749" cy="369332"/>
          </a:xfrm>
          <a:prstGeom prst="rect">
            <a:avLst/>
          </a:prstGeom>
        </p:spPr>
        <p:txBody>
          <a:bodyPr wrap="none">
            <a:spAutoFit/>
          </a:bodyPr>
          <a:lstStyle/>
          <a:p>
            <a:r>
              <a:rPr lang="ko-KR" altLang="en-US" b="1" dirty="0"/>
              <a:t>커서 선언</a:t>
            </a:r>
          </a:p>
        </p:txBody>
      </p:sp>
      <p:pic>
        <p:nvPicPr>
          <p:cNvPr id="19458" name="Picture 2"/>
          <p:cNvPicPr>
            <a:picLocks noChangeAspect="1" noChangeArrowheads="1"/>
          </p:cNvPicPr>
          <p:nvPr/>
        </p:nvPicPr>
        <p:blipFill>
          <a:blip r:embed="rId2" cstate="print"/>
          <a:srcRect/>
          <a:stretch>
            <a:fillRect/>
          </a:stretch>
        </p:blipFill>
        <p:spPr bwMode="auto">
          <a:xfrm>
            <a:off x="1187624" y="1340768"/>
            <a:ext cx="6624736" cy="2851564"/>
          </a:xfrm>
          <a:prstGeom prst="rect">
            <a:avLst/>
          </a:prstGeom>
          <a:noFill/>
          <a:ln w="9525">
            <a:noFill/>
            <a:miter lim="800000"/>
            <a:headEnd/>
            <a:tailEnd/>
          </a:ln>
        </p:spPr>
      </p:pic>
      <p:pic>
        <p:nvPicPr>
          <p:cNvPr id="19459" name="Picture 3"/>
          <p:cNvPicPr>
            <a:picLocks noChangeAspect="1" noChangeArrowheads="1"/>
          </p:cNvPicPr>
          <p:nvPr/>
        </p:nvPicPr>
        <p:blipFill>
          <a:blip r:embed="rId3" cstate="print"/>
          <a:srcRect/>
          <a:stretch>
            <a:fillRect/>
          </a:stretch>
        </p:blipFill>
        <p:spPr bwMode="auto">
          <a:xfrm>
            <a:off x="1331640" y="4797152"/>
            <a:ext cx="5895975" cy="1362075"/>
          </a:xfrm>
          <a:prstGeom prst="rect">
            <a:avLst/>
          </a:prstGeom>
          <a:noFill/>
          <a:ln w="9525">
            <a:noFill/>
            <a:miter lim="800000"/>
            <a:headEnd/>
            <a:tailEnd/>
          </a:ln>
        </p:spPr>
      </p:pic>
      <p:sp>
        <p:nvSpPr>
          <p:cNvPr id="6" name="직사각형 5"/>
          <p:cNvSpPr/>
          <p:nvPr/>
        </p:nvSpPr>
        <p:spPr>
          <a:xfrm>
            <a:off x="1331640" y="4221088"/>
            <a:ext cx="1189749" cy="369332"/>
          </a:xfrm>
          <a:prstGeom prst="rect">
            <a:avLst/>
          </a:prstGeom>
        </p:spPr>
        <p:txBody>
          <a:bodyPr wrap="none">
            <a:spAutoFit/>
          </a:bodyPr>
          <a:lstStyle/>
          <a:p>
            <a:r>
              <a:rPr lang="ko-KR" altLang="en-US" b="1" dirty="0"/>
              <a:t>커서 오픈</a:t>
            </a:r>
          </a:p>
        </p:txBody>
      </p:sp>
    </p:spTree>
    <p:extLst>
      <p:ext uri="{BB962C8B-B14F-4D97-AF65-F5344CB8AC3E}">
        <p14:creationId xmlns:p14="http://schemas.microsoft.com/office/powerpoint/2010/main" xmlns="" val="62058556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6974986"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16.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저장 프로시저</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함수</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트리거</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899592" y="1124744"/>
            <a:ext cx="1271502" cy="369332"/>
          </a:xfrm>
          <a:prstGeom prst="rect">
            <a:avLst/>
          </a:prstGeom>
        </p:spPr>
        <p:txBody>
          <a:bodyPr wrap="none">
            <a:spAutoFit/>
          </a:bodyPr>
          <a:lstStyle/>
          <a:p>
            <a:r>
              <a:rPr lang="en-US" altLang="ko-KR" b="1" dirty="0"/>
              <a:t> </a:t>
            </a:r>
            <a:r>
              <a:rPr lang="ko-KR" altLang="en-US" b="1" dirty="0"/>
              <a:t>커서 실행</a:t>
            </a:r>
          </a:p>
        </p:txBody>
      </p:sp>
      <p:pic>
        <p:nvPicPr>
          <p:cNvPr id="20482" name="Picture 2"/>
          <p:cNvPicPr>
            <a:picLocks noChangeAspect="1" noChangeArrowheads="1"/>
          </p:cNvPicPr>
          <p:nvPr/>
        </p:nvPicPr>
        <p:blipFill>
          <a:blip r:embed="rId2" cstate="print"/>
          <a:srcRect/>
          <a:stretch>
            <a:fillRect/>
          </a:stretch>
        </p:blipFill>
        <p:spPr bwMode="auto">
          <a:xfrm>
            <a:off x="971600" y="1484784"/>
            <a:ext cx="5857875" cy="1428750"/>
          </a:xfrm>
          <a:prstGeom prst="rect">
            <a:avLst/>
          </a:prstGeom>
          <a:noFill/>
          <a:ln w="9525">
            <a:noFill/>
            <a:miter lim="800000"/>
            <a:headEnd/>
            <a:tailEnd/>
          </a:ln>
        </p:spPr>
      </p:pic>
      <p:pic>
        <p:nvPicPr>
          <p:cNvPr id="20483" name="Picture 3"/>
          <p:cNvPicPr>
            <a:picLocks noChangeAspect="1" noChangeArrowheads="1"/>
          </p:cNvPicPr>
          <p:nvPr/>
        </p:nvPicPr>
        <p:blipFill>
          <a:blip r:embed="rId3" cstate="print"/>
          <a:srcRect/>
          <a:stretch>
            <a:fillRect/>
          </a:stretch>
        </p:blipFill>
        <p:spPr bwMode="auto">
          <a:xfrm>
            <a:off x="971600" y="3501008"/>
            <a:ext cx="5980093" cy="2016224"/>
          </a:xfrm>
          <a:prstGeom prst="rect">
            <a:avLst/>
          </a:prstGeom>
          <a:noFill/>
          <a:ln w="9525">
            <a:noFill/>
            <a:miter lim="800000"/>
            <a:headEnd/>
            <a:tailEnd/>
          </a:ln>
        </p:spPr>
      </p:pic>
      <p:sp>
        <p:nvSpPr>
          <p:cNvPr id="6" name="직사각형 5"/>
          <p:cNvSpPr/>
          <p:nvPr/>
        </p:nvSpPr>
        <p:spPr>
          <a:xfrm>
            <a:off x="1043608" y="2996952"/>
            <a:ext cx="1420582" cy="369332"/>
          </a:xfrm>
          <a:prstGeom prst="rect">
            <a:avLst/>
          </a:prstGeom>
        </p:spPr>
        <p:txBody>
          <a:bodyPr wrap="none">
            <a:spAutoFit/>
          </a:bodyPr>
          <a:lstStyle/>
          <a:p>
            <a:r>
              <a:rPr lang="ko-KR" altLang="en-US" dirty="0"/>
              <a:t>커서의 상태</a:t>
            </a:r>
          </a:p>
        </p:txBody>
      </p:sp>
    </p:spTree>
    <p:extLst>
      <p:ext uri="{BB962C8B-B14F-4D97-AF65-F5344CB8AC3E}">
        <p14:creationId xmlns:p14="http://schemas.microsoft.com/office/powerpoint/2010/main" xmlns="" val="62058556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6974986"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16.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저장 프로시저</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함수</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트리거</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899592" y="1124744"/>
            <a:ext cx="1189749" cy="369332"/>
          </a:xfrm>
          <a:prstGeom prst="rect">
            <a:avLst/>
          </a:prstGeom>
        </p:spPr>
        <p:txBody>
          <a:bodyPr wrap="none">
            <a:spAutoFit/>
          </a:bodyPr>
          <a:lstStyle/>
          <a:p>
            <a:r>
              <a:rPr lang="ko-KR" altLang="en-US" b="1" dirty="0"/>
              <a:t>커서 닫기</a:t>
            </a:r>
          </a:p>
        </p:txBody>
      </p:sp>
      <p:pic>
        <p:nvPicPr>
          <p:cNvPr id="21506" name="Picture 2"/>
          <p:cNvPicPr>
            <a:picLocks noChangeAspect="1" noChangeArrowheads="1"/>
          </p:cNvPicPr>
          <p:nvPr/>
        </p:nvPicPr>
        <p:blipFill>
          <a:blip r:embed="rId2" cstate="print"/>
          <a:srcRect/>
          <a:stretch>
            <a:fillRect/>
          </a:stretch>
        </p:blipFill>
        <p:spPr bwMode="auto">
          <a:xfrm>
            <a:off x="899592" y="1628800"/>
            <a:ext cx="5829300" cy="175260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6974986"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16.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저장 프로시저</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함수</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트리거</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04</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err="1">
                <a:solidFill>
                  <a:schemeClr val="bg1"/>
                </a:solidFill>
                <a:latin typeface="Impact" panose="020B0806030902050204" pitchFamily="34" charset="0"/>
                <a:ea typeface="HY견고딕" panose="02030600000101010101" pitchFamily="18" charset="-127"/>
              </a:rPr>
              <a:t>트리거</a:t>
            </a:r>
            <a:endParaRPr lang="ko-KR" altLang="en-US" sz="2400" dirty="0">
              <a:solidFill>
                <a:schemeClr val="bg1"/>
              </a:solidFill>
              <a:latin typeface="Impact" panose="020B0806030902050204" pitchFamily="34" charset="0"/>
              <a:ea typeface="HY견고딕" panose="02030600000101010101" pitchFamily="18" charset="-127"/>
            </a:endParaRPr>
          </a:p>
        </p:txBody>
      </p:sp>
      <p:sp>
        <p:nvSpPr>
          <p:cNvPr id="7" name="직사각형 6"/>
          <p:cNvSpPr/>
          <p:nvPr/>
        </p:nvSpPr>
        <p:spPr>
          <a:xfrm>
            <a:off x="0" y="1988840"/>
            <a:ext cx="9144000" cy="923330"/>
          </a:xfrm>
          <a:prstGeom prst="rect">
            <a:avLst/>
          </a:prstGeom>
        </p:spPr>
        <p:txBody>
          <a:bodyPr wrap="square">
            <a:spAutoFit/>
          </a:bodyPr>
          <a:lstStyle/>
          <a:p>
            <a:r>
              <a:rPr lang="ko-KR" altLang="en-US" dirty="0" err="1"/>
              <a:t>오라클에서의</a:t>
            </a:r>
            <a:r>
              <a:rPr lang="ko-KR" altLang="en-US" dirty="0"/>
              <a:t> </a:t>
            </a:r>
            <a:r>
              <a:rPr lang="ko-KR" altLang="en-US" dirty="0" err="1"/>
              <a:t>트리거</a:t>
            </a:r>
            <a:r>
              <a:rPr lang="ko-KR" altLang="en-US" dirty="0"/>
              <a:t> 역시 해당 단어의 의미처럼 어떤 이벤트가 발생하면 자동적으로 방아쇠가 당겨져 총알이 발사되듯이 특정 테이블이 변경되면 이를 이벤트로 다른 테이블이 자동으로 변경되도록 하기 위해서 사용합니다</a:t>
            </a:r>
            <a:r>
              <a:rPr lang="en-US" altLang="ko-KR" dirty="0"/>
              <a:t>. </a:t>
            </a:r>
          </a:p>
        </p:txBody>
      </p:sp>
      <p:sp>
        <p:nvSpPr>
          <p:cNvPr id="8" name="직사각형 7"/>
          <p:cNvSpPr/>
          <p:nvPr/>
        </p:nvSpPr>
        <p:spPr>
          <a:xfrm>
            <a:off x="0" y="3140968"/>
            <a:ext cx="9144000" cy="646331"/>
          </a:xfrm>
          <a:prstGeom prst="rect">
            <a:avLst/>
          </a:prstGeom>
        </p:spPr>
        <p:txBody>
          <a:bodyPr wrap="square">
            <a:spAutoFit/>
          </a:bodyPr>
          <a:lstStyle/>
          <a:p>
            <a:r>
              <a:rPr lang="ko-KR" altLang="en-US" dirty="0" err="1"/>
              <a:t>트리거는</a:t>
            </a:r>
            <a:r>
              <a:rPr lang="ko-KR" altLang="en-US" dirty="0"/>
              <a:t> 테이블이나 </a:t>
            </a:r>
            <a:r>
              <a:rPr lang="ko-KR" altLang="en-US" dirty="0" err="1"/>
              <a:t>뷰가</a:t>
            </a:r>
            <a:r>
              <a:rPr lang="ko-KR" altLang="en-US" dirty="0"/>
              <a:t> </a:t>
            </a:r>
            <a:r>
              <a:rPr lang="en-US" altLang="ko-KR" dirty="0"/>
              <a:t>INSERT, UPDATE, DELETE </a:t>
            </a:r>
            <a:r>
              <a:rPr lang="ko-KR" altLang="en-US" dirty="0"/>
              <a:t>등의 </a:t>
            </a:r>
            <a:r>
              <a:rPr lang="en-US" altLang="ko-KR" dirty="0"/>
              <a:t>DML </a:t>
            </a:r>
            <a:r>
              <a:rPr lang="ko-KR" altLang="en-US" dirty="0"/>
              <a:t>문에 의해 데이터가 입력</a:t>
            </a:r>
            <a:r>
              <a:rPr lang="en-US" altLang="ko-KR" dirty="0"/>
              <a:t>, </a:t>
            </a:r>
            <a:r>
              <a:rPr lang="ko-KR" altLang="en-US" dirty="0"/>
              <a:t>수정</a:t>
            </a:r>
            <a:r>
              <a:rPr lang="en-US" altLang="ko-KR" dirty="0"/>
              <a:t>, </a:t>
            </a:r>
            <a:r>
              <a:rPr lang="ko-KR" altLang="en-US" dirty="0"/>
              <a:t>삭제될 경우 자동으로 실행되어집니다</a:t>
            </a:r>
            <a:r>
              <a:rPr lang="en-US" altLang="ko-KR" dirty="0"/>
              <a:t>. </a:t>
            </a:r>
          </a:p>
        </p:txBody>
      </p:sp>
      <p:pic>
        <p:nvPicPr>
          <p:cNvPr id="22530" name="Picture 2"/>
          <p:cNvPicPr>
            <a:picLocks noChangeAspect="1" noChangeArrowheads="1"/>
          </p:cNvPicPr>
          <p:nvPr/>
        </p:nvPicPr>
        <p:blipFill>
          <a:blip r:embed="rId3" cstate="print"/>
          <a:srcRect/>
          <a:stretch>
            <a:fillRect/>
          </a:stretch>
        </p:blipFill>
        <p:spPr bwMode="auto">
          <a:xfrm>
            <a:off x="683568" y="4005064"/>
            <a:ext cx="7257555" cy="2376264"/>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6974986"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16.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저장 프로시저</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함수</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트리거</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sp>
        <p:nvSpPr>
          <p:cNvPr id="3" name="직사각형 2"/>
          <p:cNvSpPr/>
          <p:nvPr/>
        </p:nvSpPr>
        <p:spPr>
          <a:xfrm>
            <a:off x="899592" y="1124744"/>
            <a:ext cx="2738250" cy="369332"/>
          </a:xfrm>
          <a:prstGeom prst="rect">
            <a:avLst/>
          </a:prstGeom>
        </p:spPr>
        <p:txBody>
          <a:bodyPr wrap="none">
            <a:spAutoFit/>
          </a:bodyPr>
          <a:lstStyle/>
          <a:p>
            <a:r>
              <a:rPr lang="ko-KR" altLang="en-US" b="1" dirty="0" err="1"/>
              <a:t>트리거</a:t>
            </a:r>
            <a:r>
              <a:rPr lang="ko-KR" altLang="en-US" b="1" dirty="0"/>
              <a:t> 작성시 주요 내용</a:t>
            </a:r>
          </a:p>
        </p:txBody>
      </p:sp>
      <p:pic>
        <p:nvPicPr>
          <p:cNvPr id="23554" name="Picture 2"/>
          <p:cNvPicPr>
            <a:picLocks noChangeAspect="1" noChangeArrowheads="1"/>
          </p:cNvPicPr>
          <p:nvPr/>
        </p:nvPicPr>
        <p:blipFill>
          <a:blip r:embed="rId2" cstate="print"/>
          <a:srcRect/>
          <a:stretch>
            <a:fillRect/>
          </a:stretch>
        </p:blipFill>
        <p:spPr bwMode="auto">
          <a:xfrm>
            <a:off x="899592" y="1484784"/>
            <a:ext cx="5867400" cy="1543050"/>
          </a:xfrm>
          <a:prstGeom prst="rect">
            <a:avLst/>
          </a:prstGeom>
          <a:noFill/>
          <a:ln w="9525">
            <a:noFill/>
            <a:miter lim="800000"/>
            <a:headEnd/>
            <a:tailEnd/>
          </a:ln>
        </p:spPr>
      </p:pic>
      <p:pic>
        <p:nvPicPr>
          <p:cNvPr id="23555" name="Picture 3"/>
          <p:cNvPicPr>
            <a:picLocks noChangeAspect="1" noChangeArrowheads="1"/>
          </p:cNvPicPr>
          <p:nvPr/>
        </p:nvPicPr>
        <p:blipFill>
          <a:blip r:embed="rId3" cstate="print"/>
          <a:srcRect/>
          <a:stretch>
            <a:fillRect/>
          </a:stretch>
        </p:blipFill>
        <p:spPr bwMode="auto">
          <a:xfrm>
            <a:off x="971600" y="3140968"/>
            <a:ext cx="5829300" cy="942975"/>
          </a:xfrm>
          <a:prstGeom prst="rect">
            <a:avLst/>
          </a:prstGeom>
          <a:noFill/>
          <a:ln w="9525">
            <a:noFill/>
            <a:miter lim="800000"/>
            <a:headEnd/>
            <a:tailEnd/>
          </a:ln>
        </p:spPr>
      </p:pic>
      <p:pic>
        <p:nvPicPr>
          <p:cNvPr id="23556" name="Picture 4"/>
          <p:cNvPicPr>
            <a:picLocks noChangeAspect="1" noChangeArrowheads="1"/>
          </p:cNvPicPr>
          <p:nvPr/>
        </p:nvPicPr>
        <p:blipFill>
          <a:blip r:embed="rId4" cstate="print"/>
          <a:srcRect/>
          <a:stretch>
            <a:fillRect/>
          </a:stretch>
        </p:blipFill>
        <p:spPr bwMode="auto">
          <a:xfrm>
            <a:off x="971600" y="4221088"/>
            <a:ext cx="5857875" cy="819150"/>
          </a:xfrm>
          <a:prstGeom prst="rect">
            <a:avLst/>
          </a:prstGeom>
          <a:noFill/>
          <a:ln w="9525">
            <a:noFill/>
            <a:miter lim="800000"/>
            <a:headEnd/>
            <a:tailEnd/>
          </a:ln>
        </p:spPr>
      </p:pic>
      <p:pic>
        <p:nvPicPr>
          <p:cNvPr id="23557" name="Picture 5"/>
          <p:cNvPicPr>
            <a:picLocks noChangeAspect="1" noChangeArrowheads="1"/>
          </p:cNvPicPr>
          <p:nvPr/>
        </p:nvPicPr>
        <p:blipFill>
          <a:blip r:embed="rId5" cstate="print"/>
          <a:srcRect/>
          <a:stretch>
            <a:fillRect/>
          </a:stretch>
        </p:blipFill>
        <p:spPr bwMode="auto">
          <a:xfrm>
            <a:off x="971600" y="5133975"/>
            <a:ext cx="5819775" cy="172402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6974986"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16.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저장 프로시저</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함수</a:t>
            </a:r>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트리거</a:t>
            </a:r>
            <a:endPar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endParaRPr>
          </a:p>
        </p:txBody>
      </p:sp>
      <p:pic>
        <p:nvPicPr>
          <p:cNvPr id="24578" name="Picture 2"/>
          <p:cNvPicPr>
            <a:picLocks noChangeAspect="1" noChangeArrowheads="1"/>
          </p:cNvPicPr>
          <p:nvPr/>
        </p:nvPicPr>
        <p:blipFill>
          <a:blip r:embed="rId2" cstate="print"/>
          <a:srcRect/>
          <a:stretch>
            <a:fillRect/>
          </a:stretch>
        </p:blipFill>
        <p:spPr bwMode="auto">
          <a:xfrm>
            <a:off x="1115616" y="1124744"/>
            <a:ext cx="5829300" cy="256222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93596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데이터베이스 개념</a:t>
            </a:r>
          </a:p>
        </p:txBody>
      </p:sp>
      <p:sp>
        <p:nvSpPr>
          <p:cNvPr id="5" name="직사각형 4"/>
          <p:cNvSpPr/>
          <p:nvPr/>
        </p:nvSpPr>
        <p:spPr>
          <a:xfrm>
            <a:off x="714348" y="1142984"/>
            <a:ext cx="3788666" cy="369332"/>
          </a:xfrm>
          <a:prstGeom prst="rect">
            <a:avLst/>
          </a:prstGeom>
        </p:spPr>
        <p:txBody>
          <a:bodyPr wrap="none">
            <a:spAutoFit/>
          </a:bodyPr>
          <a:lstStyle/>
          <a:p>
            <a:r>
              <a:rPr lang="en-US" b="1" dirty="0"/>
              <a:t>6-2 </a:t>
            </a:r>
            <a:r>
              <a:rPr lang="en-US" altLang="ko-KR" b="1" dirty="0"/>
              <a:t>DCL(Data Control Language)</a:t>
            </a:r>
          </a:p>
        </p:txBody>
      </p:sp>
      <p:sp>
        <p:nvSpPr>
          <p:cNvPr id="7" name="직사각형 6"/>
          <p:cNvSpPr/>
          <p:nvPr/>
        </p:nvSpPr>
        <p:spPr>
          <a:xfrm>
            <a:off x="827584" y="1556792"/>
            <a:ext cx="7920880" cy="646331"/>
          </a:xfrm>
          <a:prstGeom prst="rect">
            <a:avLst/>
          </a:prstGeom>
        </p:spPr>
        <p:txBody>
          <a:bodyPr wrap="square">
            <a:spAutoFit/>
          </a:bodyPr>
          <a:lstStyle/>
          <a:p>
            <a:r>
              <a:rPr lang="ko-KR" altLang="en-US" dirty="0"/>
              <a:t>특정 사용자에게 권한을 부여하거나 제거하기 위해서 사용하는 명령어가 </a:t>
            </a:r>
            <a:r>
              <a:rPr lang="en-US" altLang="ko-KR" dirty="0"/>
              <a:t>DCL</a:t>
            </a:r>
            <a:r>
              <a:rPr lang="ko-KR" altLang="en-US" dirty="0"/>
              <a:t>입니다</a:t>
            </a:r>
            <a:r>
              <a:rPr lang="en-US" altLang="ko-KR" dirty="0"/>
              <a:t>. DCL</a:t>
            </a:r>
            <a:r>
              <a:rPr lang="ko-KR" altLang="en-US" dirty="0"/>
              <a:t>은 </a:t>
            </a:r>
            <a:r>
              <a:rPr lang="en-US" altLang="ko-KR" dirty="0"/>
              <a:t>DBA</a:t>
            </a:r>
            <a:r>
              <a:rPr lang="ko-KR" altLang="en-US" dirty="0"/>
              <a:t>만 사용할 수 있는 명령어입니다</a:t>
            </a:r>
            <a:r>
              <a:rPr lang="en-US" altLang="ko-KR" dirty="0"/>
              <a:t>. </a:t>
            </a:r>
          </a:p>
        </p:txBody>
      </p:sp>
      <p:pic>
        <p:nvPicPr>
          <p:cNvPr id="2050" name="Picture 2"/>
          <p:cNvPicPr>
            <a:picLocks noChangeAspect="1" noChangeArrowheads="1"/>
          </p:cNvPicPr>
          <p:nvPr/>
        </p:nvPicPr>
        <p:blipFill>
          <a:blip r:embed="rId2" cstate="print"/>
          <a:srcRect/>
          <a:stretch>
            <a:fillRect/>
          </a:stretch>
        </p:blipFill>
        <p:spPr bwMode="auto">
          <a:xfrm>
            <a:off x="899592" y="2276872"/>
            <a:ext cx="7675834" cy="324036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309825" y="153079"/>
            <a:ext cx="2829621"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75000"/>
                  </a:schemeClr>
                </a:solidFill>
                <a:latin typeface="Impact" panose="020B0806030902050204" pitchFamily="34" charset="0"/>
              </a:rPr>
              <a:t>00. Oracle12C</a:t>
            </a:r>
            <a:endParaRPr lang="ko-KR" altLang="en-US" sz="3600" dirty="0">
              <a:ln>
                <a:solidFill>
                  <a:schemeClr val="accent6">
                    <a:lumMod val="75000"/>
                  </a:schemeClr>
                </a:solidFill>
              </a:ln>
              <a:solidFill>
                <a:schemeClr val="accent6">
                  <a:lumMod val="75000"/>
                </a:schemeClr>
              </a:solidFill>
              <a:latin typeface="Impact" panose="020B0806030902050204" pitchFamily="34" charset="0"/>
            </a:endParaRPr>
          </a:p>
        </p:txBody>
      </p:sp>
      <p:sp>
        <p:nvSpPr>
          <p:cNvPr id="7" name="직사각형 6"/>
          <p:cNvSpPr/>
          <p:nvPr/>
        </p:nvSpPr>
        <p:spPr>
          <a:xfrm>
            <a:off x="1979712" y="2708920"/>
            <a:ext cx="5317481" cy="1015663"/>
          </a:xfrm>
          <a:prstGeom prst="rect">
            <a:avLst/>
          </a:prstGeom>
        </p:spPr>
        <p:txBody>
          <a:bodyPr wrap="none">
            <a:spAutoFit/>
          </a:bodyPr>
          <a:lstStyle/>
          <a:p>
            <a:r>
              <a:rPr lang="ko-KR" altLang="en-US" sz="6000" b="1" dirty="0">
                <a:latin typeface="+mn-ea"/>
              </a:rPr>
              <a:t>감 사 합 </a:t>
            </a:r>
            <a:r>
              <a:rPr lang="ko-KR" altLang="en-US" sz="6000" b="1" dirty="0" err="1">
                <a:latin typeface="+mn-ea"/>
              </a:rPr>
              <a:t>니</a:t>
            </a:r>
            <a:r>
              <a:rPr lang="ko-KR" altLang="en-US" sz="6000" b="1" dirty="0">
                <a:latin typeface="+mn-ea"/>
              </a:rPr>
              <a:t> 다</a:t>
            </a:r>
            <a:r>
              <a:rPr lang="en-US" altLang="ko-KR" sz="6000" b="1" dirty="0">
                <a:latin typeface="+mn-ea"/>
              </a:rPr>
              <a:t>.</a:t>
            </a:r>
            <a:endParaRPr lang="ko-KR" altLang="en-US" sz="6000" b="1" dirty="0">
              <a:latin typeface="+mn-ea"/>
            </a:endParaRPr>
          </a:p>
        </p:txBody>
      </p:sp>
    </p:spTree>
    <p:extLst>
      <p:ext uri="{BB962C8B-B14F-4D97-AF65-F5344CB8AC3E}">
        <p14:creationId xmlns:p14="http://schemas.microsoft.com/office/powerpoint/2010/main" xmlns="" val="204410517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93596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데이터베이스 개념</a:t>
            </a:r>
          </a:p>
        </p:txBody>
      </p:sp>
      <p:sp>
        <p:nvSpPr>
          <p:cNvPr id="5" name="직사각형 4"/>
          <p:cNvSpPr/>
          <p:nvPr/>
        </p:nvSpPr>
        <p:spPr>
          <a:xfrm>
            <a:off x="714348" y="1142984"/>
            <a:ext cx="2557110" cy="369332"/>
          </a:xfrm>
          <a:prstGeom prst="rect">
            <a:avLst/>
          </a:prstGeom>
        </p:spPr>
        <p:txBody>
          <a:bodyPr wrap="none">
            <a:spAutoFit/>
          </a:bodyPr>
          <a:lstStyle/>
          <a:p>
            <a:r>
              <a:rPr lang="en-US" b="1" dirty="0"/>
              <a:t>6-3 </a:t>
            </a:r>
            <a:r>
              <a:rPr lang="ko-KR" altLang="en-US" b="1" dirty="0" err="1"/>
              <a:t>오라클에</a:t>
            </a:r>
            <a:r>
              <a:rPr lang="ko-KR" altLang="en-US" b="1" dirty="0"/>
              <a:t> 접속하기</a:t>
            </a:r>
            <a:endParaRPr lang="en-US" altLang="ko-KR" b="1" dirty="0"/>
          </a:p>
        </p:txBody>
      </p:sp>
      <p:pic>
        <p:nvPicPr>
          <p:cNvPr id="3074" name="Picture 2"/>
          <p:cNvPicPr>
            <a:picLocks noChangeAspect="1" noChangeArrowheads="1"/>
          </p:cNvPicPr>
          <p:nvPr/>
        </p:nvPicPr>
        <p:blipFill>
          <a:blip r:embed="rId2" cstate="print"/>
          <a:srcRect/>
          <a:stretch>
            <a:fillRect/>
          </a:stretch>
        </p:blipFill>
        <p:spPr bwMode="auto">
          <a:xfrm>
            <a:off x="827584" y="2276872"/>
            <a:ext cx="7423188" cy="1789733"/>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827584" y="4221088"/>
            <a:ext cx="7488832" cy="737995"/>
          </a:xfrm>
          <a:prstGeom prst="rect">
            <a:avLst/>
          </a:prstGeom>
          <a:noFill/>
          <a:ln w="9525">
            <a:noFill/>
            <a:miter lim="800000"/>
            <a:headEnd/>
            <a:tailEnd/>
          </a:ln>
        </p:spPr>
      </p:pic>
      <p:sp>
        <p:nvSpPr>
          <p:cNvPr id="6" name="직사각형 5"/>
          <p:cNvSpPr/>
          <p:nvPr/>
        </p:nvSpPr>
        <p:spPr>
          <a:xfrm>
            <a:off x="899592" y="1556792"/>
            <a:ext cx="7632848" cy="646331"/>
          </a:xfrm>
          <a:prstGeom prst="rect">
            <a:avLst/>
          </a:prstGeom>
        </p:spPr>
        <p:txBody>
          <a:bodyPr wrap="square">
            <a:spAutoFit/>
          </a:bodyPr>
          <a:lstStyle/>
          <a:p>
            <a:r>
              <a:rPr lang="ko-KR" altLang="en-US" dirty="0"/>
              <a:t>제공되는 계정은 시스템 권한을 가진 사용자인 </a:t>
            </a:r>
            <a:r>
              <a:rPr lang="en-US" altLang="ko-KR" dirty="0"/>
              <a:t>DBA</a:t>
            </a:r>
            <a:r>
              <a:rPr lang="ko-KR" altLang="en-US" dirty="0"/>
              <a:t>용 계정</a:t>
            </a:r>
            <a:r>
              <a:rPr lang="en-US" altLang="ko-KR" dirty="0"/>
              <a:t>(SYS, SYSTEM)</a:t>
            </a:r>
            <a:r>
              <a:rPr lang="ko-KR" altLang="en-US" dirty="0"/>
              <a:t>과 교육용 계정</a:t>
            </a:r>
            <a:r>
              <a:rPr lang="en-US" altLang="ko-KR" dirty="0"/>
              <a:t>(HR)</a:t>
            </a:r>
            <a:r>
              <a:rPr lang="ko-KR" altLang="en-US" dirty="0"/>
              <a:t> 두 가지로 나뉩니다</a:t>
            </a:r>
            <a:r>
              <a:rPr lang="en-US" altLang="ko-KR" dirty="0"/>
              <a:t>.</a:t>
            </a:r>
          </a:p>
        </p:txBody>
      </p:sp>
    </p:spTree>
    <p:extLst>
      <p:ext uri="{BB962C8B-B14F-4D97-AF65-F5344CB8AC3E}">
        <p14:creationId xmlns:p14="http://schemas.microsoft.com/office/powerpoint/2010/main" xmlns="" val="620585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93596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데이터베이스 개념</a:t>
            </a:r>
          </a:p>
        </p:txBody>
      </p:sp>
      <p:sp>
        <p:nvSpPr>
          <p:cNvPr id="5" name="직사각형 4"/>
          <p:cNvSpPr/>
          <p:nvPr/>
        </p:nvSpPr>
        <p:spPr>
          <a:xfrm>
            <a:off x="714348" y="1142984"/>
            <a:ext cx="3874779" cy="369332"/>
          </a:xfrm>
          <a:prstGeom prst="rect">
            <a:avLst/>
          </a:prstGeom>
        </p:spPr>
        <p:txBody>
          <a:bodyPr wrap="none">
            <a:spAutoFit/>
          </a:bodyPr>
          <a:lstStyle/>
          <a:p>
            <a:r>
              <a:rPr lang="en-US" b="1" dirty="0"/>
              <a:t>6-4 </a:t>
            </a:r>
            <a:r>
              <a:rPr lang="ko-KR" altLang="en-US" b="1" dirty="0" err="1"/>
              <a:t>오라클에</a:t>
            </a:r>
            <a:r>
              <a:rPr lang="ko-KR" altLang="en-US" b="1" dirty="0"/>
              <a:t> 사용자 계정을 만들기</a:t>
            </a:r>
          </a:p>
        </p:txBody>
      </p:sp>
      <p:pic>
        <p:nvPicPr>
          <p:cNvPr id="4098" name="Picture 2"/>
          <p:cNvPicPr>
            <a:picLocks noChangeAspect="1" noChangeArrowheads="1"/>
          </p:cNvPicPr>
          <p:nvPr/>
        </p:nvPicPr>
        <p:blipFill>
          <a:blip r:embed="rId2" cstate="print"/>
          <a:srcRect/>
          <a:stretch>
            <a:fillRect/>
          </a:stretch>
        </p:blipFill>
        <p:spPr bwMode="auto">
          <a:xfrm>
            <a:off x="827584" y="1517946"/>
            <a:ext cx="7452320" cy="1406998"/>
          </a:xfrm>
          <a:prstGeom prst="rect">
            <a:avLst/>
          </a:prstGeom>
          <a:noFill/>
          <a:ln w="9525">
            <a:noFill/>
            <a:miter lim="800000"/>
            <a:headEnd/>
            <a:tailEnd/>
          </a:ln>
        </p:spPr>
      </p:pic>
      <p:pic>
        <p:nvPicPr>
          <p:cNvPr id="4100" name="Picture 4"/>
          <p:cNvPicPr>
            <a:picLocks noChangeAspect="1" noChangeArrowheads="1"/>
          </p:cNvPicPr>
          <p:nvPr/>
        </p:nvPicPr>
        <p:blipFill>
          <a:blip r:embed="rId3" cstate="print"/>
          <a:srcRect/>
          <a:stretch>
            <a:fillRect/>
          </a:stretch>
        </p:blipFill>
        <p:spPr bwMode="auto">
          <a:xfrm>
            <a:off x="827584" y="2852936"/>
            <a:ext cx="7488832" cy="891252"/>
          </a:xfrm>
          <a:prstGeom prst="rect">
            <a:avLst/>
          </a:prstGeom>
          <a:noFill/>
          <a:ln w="9525">
            <a:noFill/>
            <a:miter lim="800000"/>
            <a:headEnd/>
            <a:tailEnd/>
          </a:ln>
        </p:spPr>
      </p:pic>
      <p:pic>
        <p:nvPicPr>
          <p:cNvPr id="4101" name="Picture 5"/>
          <p:cNvPicPr>
            <a:picLocks noChangeAspect="1" noChangeArrowheads="1"/>
          </p:cNvPicPr>
          <p:nvPr/>
        </p:nvPicPr>
        <p:blipFill>
          <a:blip r:embed="rId4" cstate="print"/>
          <a:srcRect/>
          <a:stretch>
            <a:fillRect/>
          </a:stretch>
        </p:blipFill>
        <p:spPr bwMode="auto">
          <a:xfrm>
            <a:off x="827584" y="3717032"/>
            <a:ext cx="7466594" cy="792088"/>
          </a:xfrm>
          <a:prstGeom prst="rect">
            <a:avLst/>
          </a:prstGeom>
          <a:noFill/>
          <a:ln w="9525">
            <a:noFill/>
            <a:miter lim="800000"/>
            <a:headEnd/>
            <a:tailEnd/>
          </a:ln>
        </p:spPr>
      </p:pic>
      <p:pic>
        <p:nvPicPr>
          <p:cNvPr id="4102" name="Picture 6"/>
          <p:cNvPicPr>
            <a:picLocks noChangeAspect="1" noChangeArrowheads="1"/>
          </p:cNvPicPr>
          <p:nvPr/>
        </p:nvPicPr>
        <p:blipFill>
          <a:blip r:embed="rId5" cstate="print"/>
          <a:srcRect/>
          <a:stretch>
            <a:fillRect/>
          </a:stretch>
        </p:blipFill>
        <p:spPr bwMode="auto">
          <a:xfrm>
            <a:off x="827584" y="4533428"/>
            <a:ext cx="6882862" cy="2279948"/>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93596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데이터베이스 개념</a:t>
            </a:r>
          </a:p>
        </p:txBody>
      </p:sp>
      <p:sp>
        <p:nvSpPr>
          <p:cNvPr id="5" name="직사각형 4"/>
          <p:cNvSpPr/>
          <p:nvPr/>
        </p:nvSpPr>
        <p:spPr>
          <a:xfrm>
            <a:off x="714348" y="1142984"/>
            <a:ext cx="3874779" cy="369332"/>
          </a:xfrm>
          <a:prstGeom prst="rect">
            <a:avLst/>
          </a:prstGeom>
        </p:spPr>
        <p:txBody>
          <a:bodyPr wrap="none">
            <a:spAutoFit/>
          </a:bodyPr>
          <a:lstStyle/>
          <a:p>
            <a:r>
              <a:rPr lang="en-US" altLang="ko-KR" b="1" dirty="0"/>
              <a:t>6-4 </a:t>
            </a:r>
            <a:r>
              <a:rPr lang="ko-KR" altLang="en-US" b="1" dirty="0" err="1"/>
              <a:t>오라클에</a:t>
            </a:r>
            <a:r>
              <a:rPr lang="ko-KR" altLang="en-US" b="1" dirty="0"/>
              <a:t> 사용자 계정을 만들기</a:t>
            </a:r>
          </a:p>
        </p:txBody>
      </p:sp>
      <p:pic>
        <p:nvPicPr>
          <p:cNvPr id="5122" name="Picture 2"/>
          <p:cNvPicPr>
            <a:picLocks noChangeAspect="1" noChangeArrowheads="1"/>
          </p:cNvPicPr>
          <p:nvPr/>
        </p:nvPicPr>
        <p:blipFill>
          <a:blip r:embed="rId2" cstate="print"/>
          <a:srcRect/>
          <a:stretch>
            <a:fillRect/>
          </a:stretch>
        </p:blipFill>
        <p:spPr bwMode="auto">
          <a:xfrm>
            <a:off x="971600" y="1628800"/>
            <a:ext cx="6172200" cy="1514475"/>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971600" y="3284984"/>
            <a:ext cx="6172200" cy="149542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93596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데이터베이스 개념</a:t>
            </a:r>
          </a:p>
        </p:txBody>
      </p:sp>
      <p:pic>
        <p:nvPicPr>
          <p:cNvPr id="6146" name="Picture 2"/>
          <p:cNvPicPr>
            <a:picLocks noChangeAspect="1" noChangeArrowheads="1"/>
          </p:cNvPicPr>
          <p:nvPr/>
        </p:nvPicPr>
        <p:blipFill>
          <a:blip r:embed="rId2" cstate="print"/>
          <a:srcRect/>
          <a:stretch>
            <a:fillRect/>
          </a:stretch>
        </p:blipFill>
        <p:spPr bwMode="auto">
          <a:xfrm>
            <a:off x="2843808" y="2420888"/>
            <a:ext cx="5676900" cy="4200525"/>
          </a:xfrm>
          <a:prstGeom prst="rect">
            <a:avLst/>
          </a:prstGeom>
          <a:noFill/>
          <a:ln w="9525">
            <a:noFill/>
            <a:miter lim="800000"/>
            <a:headEnd/>
            <a:tailEnd/>
          </a:ln>
        </p:spPr>
      </p:pic>
      <p:sp>
        <p:nvSpPr>
          <p:cNvPr id="6" name="직사각형 5"/>
          <p:cNvSpPr/>
          <p:nvPr/>
        </p:nvSpPr>
        <p:spPr>
          <a:xfrm>
            <a:off x="215008" y="1988840"/>
            <a:ext cx="8928992" cy="646331"/>
          </a:xfrm>
          <a:prstGeom prst="rect">
            <a:avLst/>
          </a:prstGeom>
        </p:spPr>
        <p:txBody>
          <a:bodyPr wrap="square">
            <a:spAutoFit/>
          </a:bodyPr>
          <a:lstStyle/>
          <a:p>
            <a:r>
              <a:rPr lang="ko-KR" altLang="en-US" dirty="0"/>
              <a:t>사원의 정보와 부서 정보를 저장하기 위한 테이블의 데이터 형식과 제약조건 등을 정리한 표입니다</a:t>
            </a:r>
            <a:r>
              <a:rPr lang="en-US" altLang="ko-KR" dirty="0"/>
              <a:t>.</a:t>
            </a:r>
          </a:p>
        </p:txBody>
      </p:sp>
      <p:pic>
        <p:nvPicPr>
          <p:cNvPr id="8" name="Picture 39"/>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TextBox 8"/>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07</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10" name="TextBox 9"/>
          <p:cNvSpPr txBox="1"/>
          <p:nvPr/>
        </p:nvSpPr>
        <p:spPr>
          <a:xfrm>
            <a:off x="1604814" y="1332053"/>
            <a:ext cx="5631482" cy="461665"/>
          </a:xfrm>
          <a:prstGeom prst="rect">
            <a:avLst/>
          </a:prstGeom>
          <a:noFill/>
        </p:spPr>
        <p:txBody>
          <a:bodyPr wrap="square" rtlCol="0">
            <a:spAutoFit/>
          </a:bodyPr>
          <a:lstStyle/>
          <a:p>
            <a:r>
              <a:rPr lang="ko-KR" altLang="en-US" sz="2400" b="1" dirty="0"/>
              <a:t>데이터 타입과 제약조건</a:t>
            </a:r>
          </a:p>
        </p:txBody>
      </p:sp>
    </p:spTree>
    <p:extLst>
      <p:ext uri="{BB962C8B-B14F-4D97-AF65-F5344CB8AC3E}">
        <p14:creationId xmlns:p14="http://schemas.microsoft.com/office/powerpoint/2010/main" xmlns="" val="620585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93596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데이터베이스 개념</a:t>
            </a:r>
          </a:p>
        </p:txBody>
      </p:sp>
      <p:sp>
        <p:nvSpPr>
          <p:cNvPr id="5" name="직사각형 4"/>
          <p:cNvSpPr/>
          <p:nvPr/>
        </p:nvSpPr>
        <p:spPr>
          <a:xfrm>
            <a:off x="714348" y="1142984"/>
            <a:ext cx="1864613" cy="369332"/>
          </a:xfrm>
          <a:prstGeom prst="rect">
            <a:avLst/>
          </a:prstGeom>
        </p:spPr>
        <p:txBody>
          <a:bodyPr wrap="none">
            <a:spAutoFit/>
          </a:bodyPr>
          <a:lstStyle/>
          <a:p>
            <a:r>
              <a:rPr lang="en-US" b="1" dirty="0"/>
              <a:t>7-2 </a:t>
            </a:r>
            <a:r>
              <a:rPr lang="ko-KR" altLang="en-US" b="1" dirty="0"/>
              <a:t>데이터 타입</a:t>
            </a:r>
            <a:endParaRPr lang="en-US" altLang="ko-KR" b="1" dirty="0"/>
          </a:p>
        </p:txBody>
      </p:sp>
      <p:pic>
        <p:nvPicPr>
          <p:cNvPr id="7170" name="Picture 2"/>
          <p:cNvPicPr>
            <a:picLocks noChangeAspect="1" noChangeArrowheads="1"/>
          </p:cNvPicPr>
          <p:nvPr/>
        </p:nvPicPr>
        <p:blipFill>
          <a:blip r:embed="rId2" cstate="print"/>
          <a:srcRect/>
          <a:stretch>
            <a:fillRect/>
          </a:stretch>
        </p:blipFill>
        <p:spPr bwMode="auto">
          <a:xfrm>
            <a:off x="1547664" y="2276872"/>
            <a:ext cx="5762625" cy="327660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93596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데이터베이스 개념</a:t>
            </a:r>
          </a:p>
        </p:txBody>
      </p:sp>
      <p:sp>
        <p:nvSpPr>
          <p:cNvPr id="163" name="TextBox 162"/>
          <p:cNvSpPr txBox="1"/>
          <p:nvPr/>
        </p:nvSpPr>
        <p:spPr>
          <a:xfrm>
            <a:off x="1604814" y="1332053"/>
            <a:ext cx="5631482" cy="461665"/>
          </a:xfrm>
          <a:prstGeom prst="rect">
            <a:avLst/>
          </a:prstGeom>
          <a:noFill/>
        </p:spPr>
        <p:txBody>
          <a:bodyPr wrap="square" rtlCol="0">
            <a:spAutoFit/>
          </a:bodyPr>
          <a:lstStyle/>
          <a:p>
            <a:r>
              <a:rPr lang="ko-KR" altLang="en-US" sz="2400" dirty="0" err="1">
                <a:solidFill>
                  <a:schemeClr val="bg1"/>
                </a:solidFill>
                <a:latin typeface="Impact" panose="020B0806030902050204" pitchFamily="34" charset="0"/>
                <a:ea typeface="HY견고딕" panose="02030600000101010101" pitchFamily="18" charset="-127"/>
              </a:rPr>
              <a:t>첫번째</a:t>
            </a:r>
            <a:r>
              <a:rPr lang="ko-KR" altLang="en-US" sz="2400" dirty="0">
                <a:solidFill>
                  <a:schemeClr val="bg1"/>
                </a:solidFill>
                <a:latin typeface="Impact" panose="020B0806030902050204" pitchFamily="34" charset="0"/>
                <a:ea typeface="HY견고딕" panose="02030600000101010101" pitchFamily="18" charset="-127"/>
              </a:rPr>
              <a:t> 미션</a:t>
            </a:r>
          </a:p>
        </p:txBody>
      </p:sp>
      <p:pic>
        <p:nvPicPr>
          <p:cNvPr id="2050" name="Picture 2"/>
          <p:cNvPicPr>
            <a:picLocks noChangeAspect="1" noChangeArrowheads="1"/>
          </p:cNvPicPr>
          <p:nvPr/>
        </p:nvPicPr>
        <p:blipFill>
          <a:blip r:embed="rId2" cstate="print"/>
          <a:srcRect/>
          <a:stretch>
            <a:fillRect/>
          </a:stretch>
        </p:blipFill>
        <p:spPr bwMode="auto">
          <a:xfrm>
            <a:off x="1619672" y="1484784"/>
            <a:ext cx="6134473" cy="3500462"/>
          </a:xfrm>
          <a:prstGeom prst="rect">
            <a:avLst/>
          </a:prstGeom>
          <a:noFill/>
          <a:ln w="9525">
            <a:noFill/>
            <a:miter lim="800000"/>
            <a:headEnd/>
            <a:tailEnd/>
          </a:ln>
          <a:effectLst/>
        </p:spPr>
      </p:pic>
    </p:spTree>
    <p:extLst>
      <p:ext uri="{BB962C8B-B14F-4D97-AF65-F5344CB8AC3E}">
        <p14:creationId xmlns:p14="http://schemas.microsoft.com/office/powerpoint/2010/main" xmlns="" val="620585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93596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데이터베이스 개념</a:t>
            </a:r>
          </a:p>
        </p:txBody>
      </p:sp>
      <p:sp>
        <p:nvSpPr>
          <p:cNvPr id="5" name="직사각형 4"/>
          <p:cNvSpPr/>
          <p:nvPr/>
        </p:nvSpPr>
        <p:spPr>
          <a:xfrm>
            <a:off x="714348" y="1142984"/>
            <a:ext cx="1864613" cy="369332"/>
          </a:xfrm>
          <a:prstGeom prst="rect">
            <a:avLst/>
          </a:prstGeom>
        </p:spPr>
        <p:txBody>
          <a:bodyPr wrap="none">
            <a:spAutoFit/>
          </a:bodyPr>
          <a:lstStyle/>
          <a:p>
            <a:r>
              <a:rPr lang="en-US" altLang="ko-KR" b="1" dirty="0"/>
              <a:t>7-2 </a:t>
            </a:r>
            <a:r>
              <a:rPr lang="ko-KR" altLang="en-US" b="1" dirty="0"/>
              <a:t>데이터 타입</a:t>
            </a:r>
            <a:endParaRPr lang="en-US" altLang="ko-KR" b="1" dirty="0"/>
          </a:p>
        </p:txBody>
      </p:sp>
      <p:graphicFrame>
        <p:nvGraphicFramePr>
          <p:cNvPr id="6" name="표 5"/>
          <p:cNvGraphicFramePr>
            <a:graphicFrameLocks noGrp="1"/>
          </p:cNvGraphicFramePr>
          <p:nvPr/>
        </p:nvGraphicFramePr>
        <p:xfrm>
          <a:off x="2627784" y="1052736"/>
          <a:ext cx="5941168" cy="5714722"/>
        </p:xfrm>
        <a:graphic>
          <a:graphicData uri="http://schemas.openxmlformats.org/drawingml/2006/table">
            <a:tbl>
              <a:tblPr/>
              <a:tblGrid>
                <a:gridCol w="2000812">
                  <a:extLst>
                    <a:ext uri="{9D8B030D-6E8A-4147-A177-3AD203B41FA5}">
                      <a16:colId xmlns:a16="http://schemas.microsoft.com/office/drawing/2014/main" xmlns="" val="20000"/>
                    </a:ext>
                  </a:extLst>
                </a:gridCol>
                <a:gridCol w="3940356">
                  <a:extLst>
                    <a:ext uri="{9D8B030D-6E8A-4147-A177-3AD203B41FA5}">
                      <a16:colId xmlns:a16="http://schemas.microsoft.com/office/drawing/2014/main" xmlns="" val="20001"/>
                    </a:ext>
                  </a:extLst>
                </a:gridCol>
              </a:tblGrid>
              <a:tr h="162138">
                <a:tc>
                  <a:txBody>
                    <a:bodyPr/>
                    <a:lstStyle/>
                    <a:p>
                      <a:pPr marL="0" marR="0" algn="just">
                        <a:lnSpc>
                          <a:spcPct val="130000"/>
                        </a:lnSpc>
                        <a:spcBef>
                          <a:spcPts val="0"/>
                        </a:spcBef>
                        <a:spcAft>
                          <a:spcPts val="0"/>
                        </a:spcAft>
                      </a:pPr>
                      <a:r>
                        <a:rPr lang="ko-KR" altLang="en-US" sz="600" dirty="0">
                          <a:solidFill>
                            <a:srgbClr val="000000"/>
                          </a:solidFill>
                          <a:latin typeface="바탕"/>
                        </a:rPr>
                        <a:t>데이터 타입</a:t>
                      </a:r>
                    </a:p>
                  </a:txBody>
                  <a:tcPr marL="60118" marR="60118" marT="30059" marB="30059" anchor="ctr">
                    <a:lnL w="32385"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2385"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BBE0E3"/>
                    </a:solidFill>
                  </a:tcPr>
                </a:tc>
                <a:tc>
                  <a:txBody>
                    <a:bodyPr/>
                    <a:lstStyle/>
                    <a:p>
                      <a:pPr marL="0" marR="0" algn="just">
                        <a:lnSpc>
                          <a:spcPct val="130000"/>
                        </a:lnSpc>
                        <a:spcBef>
                          <a:spcPts val="0"/>
                        </a:spcBef>
                        <a:spcAft>
                          <a:spcPts val="0"/>
                        </a:spcAft>
                      </a:pPr>
                      <a:r>
                        <a:rPr lang="ko-KR" altLang="en-US" sz="600">
                          <a:solidFill>
                            <a:srgbClr val="000000"/>
                          </a:solidFill>
                          <a:latin typeface="바탕"/>
                        </a:rPr>
                        <a:t>의미</a:t>
                      </a:r>
                    </a:p>
                  </a:txBody>
                  <a:tcPr marL="60118" marR="60118" marT="30059" marB="30059" anchor="ctr">
                    <a:lnL w="21590" cap="flat" cmpd="sng" algn="ctr">
                      <a:solidFill>
                        <a:srgbClr val="000000"/>
                      </a:solidFill>
                      <a:prstDash val="solid"/>
                      <a:round/>
                      <a:headEnd type="none" w="med" len="med"/>
                      <a:tailEnd type="none" w="med" len="med"/>
                    </a:lnL>
                    <a:lnR w="32385" cap="flat" cmpd="sng" algn="ctr">
                      <a:solidFill>
                        <a:srgbClr val="000000"/>
                      </a:solidFill>
                      <a:prstDash val="solid"/>
                      <a:round/>
                      <a:headEnd type="none" w="med" len="med"/>
                      <a:tailEnd type="none" w="med" len="med"/>
                    </a:lnR>
                    <a:lnT w="32385"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BBE0E3"/>
                    </a:solidFill>
                  </a:tcPr>
                </a:tc>
                <a:extLst>
                  <a:ext uri="{0D108BD9-81ED-4DB2-BD59-A6C34878D82A}">
                    <a16:rowId xmlns:a16="http://schemas.microsoft.com/office/drawing/2014/main" xmlns="" val="10000"/>
                  </a:ext>
                </a:extLst>
              </a:tr>
              <a:tr h="592860">
                <a:tc>
                  <a:txBody>
                    <a:bodyPr/>
                    <a:lstStyle/>
                    <a:p>
                      <a:pPr marL="0" marR="0" algn="just">
                        <a:lnSpc>
                          <a:spcPct val="130000"/>
                        </a:lnSpc>
                        <a:spcBef>
                          <a:spcPts val="0"/>
                        </a:spcBef>
                        <a:spcAft>
                          <a:spcPts val="0"/>
                        </a:spcAft>
                      </a:pPr>
                      <a:r>
                        <a:rPr lang="en-US" sz="900" dirty="0">
                          <a:solidFill>
                            <a:srgbClr val="000000"/>
                          </a:solidFill>
                          <a:latin typeface="바탕"/>
                        </a:rPr>
                        <a:t>CHAR(size)</a:t>
                      </a:r>
                    </a:p>
                  </a:txBody>
                  <a:tcPr marL="60118" marR="60118" marT="30059" marB="30059" anchor="ctr">
                    <a:lnL w="32385"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algn="just">
                        <a:lnSpc>
                          <a:spcPct val="130000"/>
                        </a:lnSpc>
                        <a:spcBef>
                          <a:spcPts val="0"/>
                        </a:spcBef>
                        <a:spcAft>
                          <a:spcPts val="0"/>
                        </a:spcAft>
                      </a:pPr>
                      <a:r>
                        <a:rPr lang="en-US" altLang="ko-KR" sz="900">
                          <a:solidFill>
                            <a:srgbClr val="000000"/>
                          </a:solidFill>
                          <a:latin typeface="바탕"/>
                        </a:rPr>
                        <a:t>size </a:t>
                      </a:r>
                      <a:r>
                        <a:rPr lang="ko-KR" altLang="en-US" sz="900">
                          <a:solidFill>
                            <a:srgbClr val="000000"/>
                          </a:solidFill>
                          <a:latin typeface="바탕"/>
                        </a:rPr>
                        <a:t>크기의 고정 길이 문자 데이터 타입</a:t>
                      </a:r>
                    </a:p>
                    <a:p>
                      <a:pPr marL="0" marR="0" algn="just">
                        <a:lnSpc>
                          <a:spcPct val="130000"/>
                        </a:lnSpc>
                        <a:spcBef>
                          <a:spcPts val="0"/>
                        </a:spcBef>
                        <a:spcAft>
                          <a:spcPts val="0"/>
                        </a:spcAft>
                      </a:pPr>
                      <a:r>
                        <a:rPr lang="ko-KR" altLang="en-US" sz="900">
                          <a:solidFill>
                            <a:srgbClr val="000000"/>
                          </a:solidFill>
                          <a:latin typeface="바탕"/>
                        </a:rPr>
                        <a:t>최대크기</a:t>
                      </a:r>
                      <a:r>
                        <a:rPr lang="en-US" altLang="ko-KR" sz="900">
                          <a:solidFill>
                            <a:srgbClr val="000000"/>
                          </a:solidFill>
                          <a:latin typeface="바탕"/>
                        </a:rPr>
                        <a:t>: 2,000 </a:t>
                      </a:r>
                      <a:r>
                        <a:rPr lang="ko-KR" altLang="en-US" sz="900">
                          <a:solidFill>
                            <a:srgbClr val="000000"/>
                          </a:solidFill>
                          <a:latin typeface="바탕"/>
                        </a:rPr>
                        <a:t>바이트</a:t>
                      </a:r>
                    </a:p>
                    <a:p>
                      <a:pPr marL="0" marR="0" algn="just">
                        <a:lnSpc>
                          <a:spcPct val="130000"/>
                        </a:lnSpc>
                        <a:spcBef>
                          <a:spcPts val="0"/>
                        </a:spcBef>
                        <a:spcAft>
                          <a:spcPts val="0"/>
                        </a:spcAft>
                      </a:pPr>
                      <a:r>
                        <a:rPr lang="ko-KR" altLang="en-US" sz="900">
                          <a:solidFill>
                            <a:srgbClr val="000000"/>
                          </a:solidFill>
                          <a:latin typeface="바탕"/>
                        </a:rPr>
                        <a:t>최소크기</a:t>
                      </a:r>
                      <a:r>
                        <a:rPr lang="en-US" altLang="ko-KR" sz="900">
                          <a:solidFill>
                            <a:srgbClr val="000000"/>
                          </a:solidFill>
                          <a:latin typeface="바탕"/>
                        </a:rPr>
                        <a:t>: 1 </a:t>
                      </a:r>
                      <a:r>
                        <a:rPr lang="ko-KR" altLang="en-US" sz="900">
                          <a:solidFill>
                            <a:srgbClr val="000000"/>
                          </a:solidFill>
                          <a:latin typeface="바탕"/>
                        </a:rPr>
                        <a:t>바이트</a:t>
                      </a:r>
                    </a:p>
                  </a:txBody>
                  <a:tcPr marL="60118" marR="60118" marT="30059" marB="30059" anchor="ctr">
                    <a:lnL w="21590" cap="flat" cmpd="sng" algn="ctr">
                      <a:solidFill>
                        <a:srgbClr val="000000"/>
                      </a:solidFill>
                      <a:prstDash val="solid"/>
                      <a:round/>
                      <a:headEnd type="none" w="med" len="med"/>
                      <a:tailEnd type="none" w="med" len="med"/>
                    </a:lnL>
                    <a:lnR w="32385"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592860">
                <a:tc>
                  <a:txBody>
                    <a:bodyPr/>
                    <a:lstStyle/>
                    <a:p>
                      <a:pPr marL="0" marR="0" algn="just">
                        <a:lnSpc>
                          <a:spcPct val="130000"/>
                        </a:lnSpc>
                        <a:spcBef>
                          <a:spcPts val="0"/>
                        </a:spcBef>
                        <a:spcAft>
                          <a:spcPts val="0"/>
                        </a:spcAft>
                      </a:pPr>
                      <a:r>
                        <a:rPr lang="en-US" sz="900" dirty="0">
                          <a:solidFill>
                            <a:srgbClr val="000000"/>
                          </a:solidFill>
                          <a:latin typeface="바탕"/>
                        </a:rPr>
                        <a:t>VARCHAR2(size)</a:t>
                      </a:r>
                    </a:p>
                  </a:txBody>
                  <a:tcPr marL="60118" marR="60118" marT="30059" marB="30059" anchor="ctr">
                    <a:lnL w="32385"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algn="just">
                        <a:lnSpc>
                          <a:spcPct val="130000"/>
                        </a:lnSpc>
                        <a:spcBef>
                          <a:spcPts val="0"/>
                        </a:spcBef>
                        <a:spcAft>
                          <a:spcPts val="0"/>
                        </a:spcAft>
                      </a:pPr>
                      <a:r>
                        <a:rPr lang="en-US" altLang="ko-KR" sz="900">
                          <a:solidFill>
                            <a:srgbClr val="000000"/>
                          </a:solidFill>
                          <a:latin typeface="바탕"/>
                        </a:rPr>
                        <a:t>size </a:t>
                      </a:r>
                      <a:r>
                        <a:rPr lang="ko-KR" altLang="en-US" sz="900">
                          <a:solidFill>
                            <a:srgbClr val="000000"/>
                          </a:solidFill>
                          <a:latin typeface="바탕"/>
                        </a:rPr>
                        <a:t>크기의 가변 길이 문자 데이터 타입</a:t>
                      </a:r>
                    </a:p>
                    <a:p>
                      <a:pPr marL="0" marR="0" algn="just">
                        <a:lnSpc>
                          <a:spcPct val="130000"/>
                        </a:lnSpc>
                        <a:spcBef>
                          <a:spcPts val="0"/>
                        </a:spcBef>
                        <a:spcAft>
                          <a:spcPts val="0"/>
                        </a:spcAft>
                      </a:pPr>
                      <a:r>
                        <a:rPr lang="ko-KR" altLang="en-US" sz="900">
                          <a:solidFill>
                            <a:srgbClr val="000000"/>
                          </a:solidFill>
                          <a:latin typeface="바탕"/>
                        </a:rPr>
                        <a:t>최대크기</a:t>
                      </a:r>
                      <a:r>
                        <a:rPr lang="en-US" altLang="ko-KR" sz="900">
                          <a:solidFill>
                            <a:srgbClr val="000000"/>
                          </a:solidFill>
                          <a:latin typeface="바탕"/>
                        </a:rPr>
                        <a:t>: 4,000 </a:t>
                      </a:r>
                      <a:r>
                        <a:rPr lang="ko-KR" altLang="en-US" sz="900">
                          <a:solidFill>
                            <a:srgbClr val="000000"/>
                          </a:solidFill>
                          <a:latin typeface="바탕"/>
                        </a:rPr>
                        <a:t>바이트</a:t>
                      </a:r>
                    </a:p>
                    <a:p>
                      <a:pPr marL="0" marR="0" algn="just">
                        <a:lnSpc>
                          <a:spcPct val="130000"/>
                        </a:lnSpc>
                        <a:spcBef>
                          <a:spcPts val="0"/>
                        </a:spcBef>
                        <a:spcAft>
                          <a:spcPts val="0"/>
                        </a:spcAft>
                      </a:pPr>
                      <a:r>
                        <a:rPr lang="ko-KR" altLang="en-US" sz="900">
                          <a:solidFill>
                            <a:srgbClr val="000000"/>
                          </a:solidFill>
                          <a:latin typeface="바탕"/>
                        </a:rPr>
                        <a:t>최소크기</a:t>
                      </a:r>
                      <a:r>
                        <a:rPr lang="en-US" altLang="ko-KR" sz="900">
                          <a:solidFill>
                            <a:srgbClr val="000000"/>
                          </a:solidFill>
                          <a:latin typeface="바탕"/>
                        </a:rPr>
                        <a:t>: 1 </a:t>
                      </a:r>
                      <a:r>
                        <a:rPr lang="ko-KR" altLang="en-US" sz="900">
                          <a:solidFill>
                            <a:srgbClr val="000000"/>
                          </a:solidFill>
                          <a:latin typeface="바탕"/>
                        </a:rPr>
                        <a:t>바이트</a:t>
                      </a:r>
                    </a:p>
                  </a:txBody>
                  <a:tcPr marL="60118" marR="60118" marT="30059" marB="30059" anchor="ctr">
                    <a:lnL w="21590" cap="flat" cmpd="sng" algn="ctr">
                      <a:solidFill>
                        <a:srgbClr val="000000"/>
                      </a:solidFill>
                      <a:prstDash val="solid"/>
                      <a:round/>
                      <a:headEnd type="none" w="med" len="med"/>
                      <a:tailEnd type="none" w="med" len="med"/>
                    </a:lnL>
                    <a:lnR w="32385"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772327">
                <a:tc>
                  <a:txBody>
                    <a:bodyPr/>
                    <a:lstStyle/>
                    <a:p>
                      <a:pPr marL="0" marR="0" algn="just">
                        <a:lnSpc>
                          <a:spcPct val="130000"/>
                        </a:lnSpc>
                        <a:spcBef>
                          <a:spcPts val="0"/>
                        </a:spcBef>
                        <a:spcAft>
                          <a:spcPts val="0"/>
                        </a:spcAft>
                      </a:pPr>
                      <a:r>
                        <a:rPr lang="en-US" sz="900" dirty="0">
                          <a:solidFill>
                            <a:srgbClr val="000000"/>
                          </a:solidFill>
                          <a:latin typeface="바탕"/>
                        </a:rPr>
                        <a:t>NVARCHAR2(size)</a:t>
                      </a:r>
                    </a:p>
                  </a:txBody>
                  <a:tcPr marL="60118" marR="60118" marT="30059" marB="30059" anchor="ctr">
                    <a:lnL w="32385"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algn="just">
                        <a:lnSpc>
                          <a:spcPct val="130000"/>
                        </a:lnSpc>
                        <a:spcBef>
                          <a:spcPts val="0"/>
                        </a:spcBef>
                        <a:spcAft>
                          <a:spcPts val="0"/>
                        </a:spcAft>
                      </a:pPr>
                      <a:r>
                        <a:rPr lang="ko-KR" altLang="en-US" sz="900">
                          <a:solidFill>
                            <a:srgbClr val="000000"/>
                          </a:solidFill>
                          <a:latin typeface="바탕"/>
                        </a:rPr>
                        <a:t>국가별 문자 집합에 따른 </a:t>
                      </a:r>
                      <a:r>
                        <a:rPr lang="en-US" altLang="ko-KR" sz="900">
                          <a:solidFill>
                            <a:srgbClr val="000000"/>
                          </a:solidFill>
                          <a:latin typeface="바탕"/>
                        </a:rPr>
                        <a:t>size </a:t>
                      </a:r>
                    </a:p>
                    <a:p>
                      <a:pPr marL="0" marR="0" algn="just">
                        <a:lnSpc>
                          <a:spcPct val="130000"/>
                        </a:lnSpc>
                        <a:spcBef>
                          <a:spcPts val="0"/>
                        </a:spcBef>
                        <a:spcAft>
                          <a:spcPts val="0"/>
                        </a:spcAft>
                      </a:pPr>
                      <a:r>
                        <a:rPr lang="ko-KR" altLang="en-US" sz="900">
                          <a:solidFill>
                            <a:srgbClr val="000000"/>
                          </a:solidFill>
                          <a:latin typeface="바탕"/>
                        </a:rPr>
                        <a:t>크기의 문자 또는 바이트의 가변 길이 문자 데이터 타입</a:t>
                      </a:r>
                    </a:p>
                    <a:p>
                      <a:pPr marL="0" marR="0" algn="just">
                        <a:lnSpc>
                          <a:spcPct val="130000"/>
                        </a:lnSpc>
                        <a:spcBef>
                          <a:spcPts val="0"/>
                        </a:spcBef>
                        <a:spcAft>
                          <a:spcPts val="0"/>
                        </a:spcAft>
                      </a:pPr>
                      <a:r>
                        <a:rPr lang="ko-KR" altLang="en-US" sz="900">
                          <a:solidFill>
                            <a:srgbClr val="000000"/>
                          </a:solidFill>
                          <a:latin typeface="바탕"/>
                        </a:rPr>
                        <a:t>최대크기</a:t>
                      </a:r>
                      <a:r>
                        <a:rPr lang="en-US" altLang="ko-KR" sz="900">
                          <a:solidFill>
                            <a:srgbClr val="000000"/>
                          </a:solidFill>
                          <a:latin typeface="바탕"/>
                        </a:rPr>
                        <a:t>: 4,000 </a:t>
                      </a:r>
                      <a:r>
                        <a:rPr lang="ko-KR" altLang="en-US" sz="900">
                          <a:solidFill>
                            <a:srgbClr val="000000"/>
                          </a:solidFill>
                          <a:latin typeface="바탕"/>
                        </a:rPr>
                        <a:t>바이트</a:t>
                      </a:r>
                    </a:p>
                    <a:p>
                      <a:pPr marL="0" marR="0" algn="just">
                        <a:lnSpc>
                          <a:spcPct val="130000"/>
                        </a:lnSpc>
                        <a:spcBef>
                          <a:spcPts val="0"/>
                        </a:spcBef>
                        <a:spcAft>
                          <a:spcPts val="0"/>
                        </a:spcAft>
                      </a:pPr>
                      <a:r>
                        <a:rPr lang="ko-KR" altLang="en-US" sz="900">
                          <a:solidFill>
                            <a:srgbClr val="000000"/>
                          </a:solidFill>
                          <a:latin typeface="바탕"/>
                        </a:rPr>
                        <a:t>최소크기</a:t>
                      </a:r>
                      <a:r>
                        <a:rPr lang="en-US" altLang="ko-KR" sz="900">
                          <a:solidFill>
                            <a:srgbClr val="000000"/>
                          </a:solidFill>
                          <a:latin typeface="바탕"/>
                        </a:rPr>
                        <a:t>: 1 </a:t>
                      </a:r>
                      <a:r>
                        <a:rPr lang="ko-KR" altLang="en-US" sz="900">
                          <a:solidFill>
                            <a:srgbClr val="000000"/>
                          </a:solidFill>
                          <a:latin typeface="바탕"/>
                        </a:rPr>
                        <a:t>바이트</a:t>
                      </a:r>
                    </a:p>
                  </a:txBody>
                  <a:tcPr marL="60118" marR="60118" marT="30059" marB="30059" anchor="ctr">
                    <a:lnL w="21590" cap="flat" cmpd="sng" algn="ctr">
                      <a:solidFill>
                        <a:srgbClr val="000000"/>
                      </a:solidFill>
                      <a:prstDash val="solid"/>
                      <a:round/>
                      <a:headEnd type="none" w="med" len="med"/>
                      <a:tailEnd type="none" w="med" len="med"/>
                    </a:lnL>
                    <a:lnR w="32385"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592860">
                <a:tc>
                  <a:txBody>
                    <a:bodyPr/>
                    <a:lstStyle/>
                    <a:p>
                      <a:pPr marL="0" marR="0" algn="just">
                        <a:lnSpc>
                          <a:spcPct val="130000"/>
                        </a:lnSpc>
                        <a:spcBef>
                          <a:spcPts val="0"/>
                        </a:spcBef>
                        <a:spcAft>
                          <a:spcPts val="0"/>
                        </a:spcAft>
                      </a:pPr>
                      <a:r>
                        <a:rPr lang="en-US" sz="900">
                          <a:solidFill>
                            <a:srgbClr val="000000"/>
                          </a:solidFill>
                          <a:latin typeface="바탕"/>
                        </a:rPr>
                        <a:t>NUMBER(p,s)</a:t>
                      </a:r>
                    </a:p>
                  </a:txBody>
                  <a:tcPr marL="60118" marR="60118" marT="30059" marB="30059" anchor="ctr">
                    <a:lnL w="32385"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algn="just">
                        <a:lnSpc>
                          <a:spcPct val="130000"/>
                        </a:lnSpc>
                        <a:spcBef>
                          <a:spcPts val="0"/>
                        </a:spcBef>
                        <a:spcAft>
                          <a:spcPts val="0"/>
                        </a:spcAft>
                      </a:pPr>
                      <a:r>
                        <a:rPr lang="ko-KR" altLang="en-US" sz="900" dirty="0">
                          <a:solidFill>
                            <a:srgbClr val="000000"/>
                          </a:solidFill>
                          <a:latin typeface="바탕"/>
                        </a:rPr>
                        <a:t>정밀도</a:t>
                      </a:r>
                      <a:r>
                        <a:rPr lang="en-US" altLang="ko-KR" sz="900" dirty="0">
                          <a:solidFill>
                            <a:srgbClr val="000000"/>
                          </a:solidFill>
                          <a:latin typeface="바탕"/>
                        </a:rPr>
                        <a:t>(p)</a:t>
                      </a:r>
                      <a:r>
                        <a:rPr lang="ko-KR" altLang="en-US" sz="900" dirty="0">
                          <a:solidFill>
                            <a:srgbClr val="000000"/>
                          </a:solidFill>
                          <a:latin typeface="바탕"/>
                        </a:rPr>
                        <a:t>와 스케일</a:t>
                      </a:r>
                      <a:r>
                        <a:rPr lang="en-US" altLang="ko-KR" sz="900" dirty="0">
                          <a:solidFill>
                            <a:srgbClr val="000000"/>
                          </a:solidFill>
                          <a:latin typeface="바탕"/>
                        </a:rPr>
                        <a:t>(s)</a:t>
                      </a:r>
                      <a:r>
                        <a:rPr lang="ko-KR" altLang="en-US" sz="900" dirty="0">
                          <a:solidFill>
                            <a:srgbClr val="000000"/>
                          </a:solidFill>
                          <a:latin typeface="바탕"/>
                        </a:rPr>
                        <a:t>로 표현되는 숫자 데이터 타입</a:t>
                      </a:r>
                    </a:p>
                    <a:p>
                      <a:pPr marL="0" marR="0" algn="just">
                        <a:lnSpc>
                          <a:spcPct val="130000"/>
                        </a:lnSpc>
                        <a:spcBef>
                          <a:spcPts val="0"/>
                        </a:spcBef>
                        <a:spcAft>
                          <a:spcPts val="0"/>
                        </a:spcAft>
                      </a:pPr>
                      <a:r>
                        <a:rPr lang="en-US" altLang="ko-KR" sz="900" dirty="0">
                          <a:solidFill>
                            <a:srgbClr val="000000"/>
                          </a:solidFill>
                          <a:latin typeface="바탕"/>
                        </a:rPr>
                        <a:t>p : 1 ~ 38</a:t>
                      </a:r>
                    </a:p>
                    <a:p>
                      <a:pPr marL="0" marR="0" algn="just">
                        <a:lnSpc>
                          <a:spcPct val="130000"/>
                        </a:lnSpc>
                        <a:spcBef>
                          <a:spcPts val="0"/>
                        </a:spcBef>
                        <a:spcAft>
                          <a:spcPts val="0"/>
                        </a:spcAft>
                      </a:pPr>
                      <a:r>
                        <a:rPr lang="en-US" altLang="ko-KR" sz="900" dirty="0">
                          <a:solidFill>
                            <a:srgbClr val="000000"/>
                          </a:solidFill>
                          <a:latin typeface="바탕"/>
                        </a:rPr>
                        <a:t>s : -84 ~ 127</a:t>
                      </a:r>
                    </a:p>
                  </a:txBody>
                  <a:tcPr marL="60118" marR="60118" marT="30059" marB="30059" anchor="ctr">
                    <a:lnL w="21590" cap="flat" cmpd="sng" algn="ctr">
                      <a:solidFill>
                        <a:srgbClr val="000000"/>
                      </a:solidFill>
                      <a:prstDash val="solid"/>
                      <a:round/>
                      <a:headEnd type="none" w="med" len="med"/>
                      <a:tailEnd type="none" w="med" len="med"/>
                    </a:lnL>
                    <a:lnR w="32385"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233925">
                <a:tc>
                  <a:txBody>
                    <a:bodyPr/>
                    <a:lstStyle/>
                    <a:p>
                      <a:pPr marL="0" marR="0" algn="just">
                        <a:lnSpc>
                          <a:spcPct val="130000"/>
                        </a:lnSpc>
                        <a:spcBef>
                          <a:spcPts val="0"/>
                        </a:spcBef>
                        <a:spcAft>
                          <a:spcPts val="0"/>
                        </a:spcAft>
                      </a:pPr>
                      <a:r>
                        <a:rPr lang="en-US" sz="900">
                          <a:solidFill>
                            <a:srgbClr val="000000"/>
                          </a:solidFill>
                          <a:latin typeface="바탕"/>
                        </a:rPr>
                        <a:t>DATE</a:t>
                      </a:r>
                    </a:p>
                  </a:txBody>
                  <a:tcPr marL="60118" marR="60118" marT="30059" marB="30059" anchor="ctr">
                    <a:lnL w="32385"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algn="just">
                        <a:lnSpc>
                          <a:spcPct val="130000"/>
                        </a:lnSpc>
                        <a:spcBef>
                          <a:spcPts val="0"/>
                        </a:spcBef>
                        <a:spcAft>
                          <a:spcPts val="0"/>
                        </a:spcAft>
                      </a:pPr>
                      <a:r>
                        <a:rPr lang="ko-KR" altLang="en-US" sz="900" dirty="0">
                          <a:solidFill>
                            <a:srgbClr val="000000"/>
                          </a:solidFill>
                          <a:latin typeface="바탕"/>
                        </a:rPr>
                        <a:t>날짜 형식을 저장하기 위한 데이터 타입</a:t>
                      </a:r>
                    </a:p>
                  </a:txBody>
                  <a:tcPr marL="60118" marR="60118" marT="30059" marB="30059" anchor="ctr">
                    <a:lnL w="21590" cap="flat" cmpd="sng" algn="ctr">
                      <a:solidFill>
                        <a:srgbClr val="000000"/>
                      </a:solidFill>
                      <a:prstDash val="solid"/>
                      <a:round/>
                      <a:headEnd type="none" w="med" len="med"/>
                      <a:tailEnd type="none" w="med" len="med"/>
                    </a:lnL>
                    <a:lnR w="32385"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413392">
                <a:tc>
                  <a:txBody>
                    <a:bodyPr/>
                    <a:lstStyle/>
                    <a:p>
                      <a:pPr marL="0" marR="0" algn="just">
                        <a:lnSpc>
                          <a:spcPct val="130000"/>
                        </a:lnSpc>
                        <a:spcBef>
                          <a:spcPts val="0"/>
                        </a:spcBef>
                        <a:spcAft>
                          <a:spcPts val="0"/>
                        </a:spcAft>
                      </a:pPr>
                      <a:r>
                        <a:rPr lang="en-US" sz="900">
                          <a:solidFill>
                            <a:srgbClr val="000000"/>
                          </a:solidFill>
                          <a:latin typeface="바탕"/>
                        </a:rPr>
                        <a:t>ROWID</a:t>
                      </a:r>
                    </a:p>
                  </a:txBody>
                  <a:tcPr marL="60118" marR="60118" marT="30059" marB="30059" anchor="ctr">
                    <a:lnL w="32385"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algn="just">
                        <a:lnSpc>
                          <a:spcPct val="130000"/>
                        </a:lnSpc>
                        <a:spcBef>
                          <a:spcPts val="0"/>
                        </a:spcBef>
                        <a:spcAft>
                          <a:spcPts val="0"/>
                        </a:spcAft>
                      </a:pPr>
                      <a:r>
                        <a:rPr lang="ko-KR" altLang="en-US" sz="900" dirty="0">
                          <a:solidFill>
                            <a:srgbClr val="000000"/>
                          </a:solidFill>
                          <a:latin typeface="바탕"/>
                        </a:rPr>
                        <a:t>테이블 내 행의 고유 주소를 가지는 </a:t>
                      </a:r>
                      <a:r>
                        <a:rPr lang="en-US" altLang="ko-KR" sz="900" dirty="0">
                          <a:solidFill>
                            <a:srgbClr val="000000"/>
                          </a:solidFill>
                          <a:latin typeface="바탕"/>
                        </a:rPr>
                        <a:t>64</a:t>
                      </a:r>
                      <a:r>
                        <a:rPr lang="ko-KR" altLang="en-US" sz="900" dirty="0">
                          <a:solidFill>
                            <a:srgbClr val="000000"/>
                          </a:solidFill>
                          <a:latin typeface="바탕"/>
                        </a:rPr>
                        <a:t>진수 문자 타입</a:t>
                      </a:r>
                    </a:p>
                    <a:p>
                      <a:pPr marL="0" marR="0" algn="just">
                        <a:lnSpc>
                          <a:spcPct val="130000"/>
                        </a:lnSpc>
                        <a:spcBef>
                          <a:spcPts val="0"/>
                        </a:spcBef>
                        <a:spcAft>
                          <a:spcPts val="0"/>
                        </a:spcAft>
                      </a:pPr>
                      <a:r>
                        <a:rPr lang="ko-KR" altLang="en-US" sz="900" dirty="0">
                          <a:solidFill>
                            <a:srgbClr val="000000"/>
                          </a:solidFill>
                          <a:latin typeface="바탕"/>
                        </a:rPr>
                        <a:t>해당 </a:t>
                      </a:r>
                      <a:r>
                        <a:rPr lang="en-US" altLang="ko-KR" sz="900" dirty="0">
                          <a:solidFill>
                            <a:srgbClr val="000000"/>
                          </a:solidFill>
                          <a:latin typeface="바탕"/>
                        </a:rPr>
                        <a:t>6 </a:t>
                      </a:r>
                      <a:r>
                        <a:rPr lang="ko-KR" altLang="en-US" sz="900" dirty="0">
                          <a:solidFill>
                            <a:srgbClr val="000000"/>
                          </a:solidFill>
                          <a:latin typeface="바탕"/>
                        </a:rPr>
                        <a:t>바이트</a:t>
                      </a:r>
                      <a:r>
                        <a:rPr lang="en-US" altLang="ko-KR" sz="900" dirty="0">
                          <a:solidFill>
                            <a:srgbClr val="000000"/>
                          </a:solidFill>
                          <a:latin typeface="바탕"/>
                        </a:rPr>
                        <a:t>(</a:t>
                      </a:r>
                      <a:r>
                        <a:rPr lang="ko-KR" altLang="en-US" sz="900" dirty="0">
                          <a:solidFill>
                            <a:srgbClr val="000000"/>
                          </a:solidFill>
                          <a:latin typeface="바탕"/>
                        </a:rPr>
                        <a:t>제한된 </a:t>
                      </a:r>
                      <a:r>
                        <a:rPr lang="en-US" altLang="ko-KR" sz="900" dirty="0">
                          <a:solidFill>
                            <a:srgbClr val="000000"/>
                          </a:solidFill>
                          <a:latin typeface="바탕"/>
                        </a:rPr>
                        <a:t>ROWID) </a:t>
                      </a:r>
                      <a:r>
                        <a:rPr lang="ko-KR" altLang="en-US" sz="900" dirty="0">
                          <a:solidFill>
                            <a:srgbClr val="000000"/>
                          </a:solidFill>
                          <a:latin typeface="바탕"/>
                        </a:rPr>
                        <a:t>또는 </a:t>
                      </a:r>
                      <a:r>
                        <a:rPr lang="en-US" altLang="ko-KR" sz="900" dirty="0">
                          <a:solidFill>
                            <a:srgbClr val="000000"/>
                          </a:solidFill>
                          <a:latin typeface="바탕"/>
                        </a:rPr>
                        <a:t>10 </a:t>
                      </a:r>
                      <a:r>
                        <a:rPr lang="ko-KR" altLang="en-US" sz="900" dirty="0">
                          <a:solidFill>
                            <a:srgbClr val="000000"/>
                          </a:solidFill>
                          <a:latin typeface="바탕"/>
                        </a:rPr>
                        <a:t>바이트</a:t>
                      </a:r>
                      <a:r>
                        <a:rPr lang="en-US" altLang="ko-KR" sz="900" dirty="0">
                          <a:solidFill>
                            <a:srgbClr val="000000"/>
                          </a:solidFill>
                          <a:latin typeface="바탕"/>
                        </a:rPr>
                        <a:t>(</a:t>
                      </a:r>
                      <a:r>
                        <a:rPr lang="ko-KR" altLang="en-US" sz="900" dirty="0">
                          <a:solidFill>
                            <a:srgbClr val="000000"/>
                          </a:solidFill>
                          <a:latin typeface="바탕"/>
                        </a:rPr>
                        <a:t>확장된 </a:t>
                      </a:r>
                      <a:r>
                        <a:rPr lang="en-US" altLang="ko-KR" sz="900" dirty="0">
                          <a:solidFill>
                            <a:srgbClr val="000000"/>
                          </a:solidFill>
                          <a:latin typeface="바탕"/>
                        </a:rPr>
                        <a:t>ROWID)</a:t>
                      </a:r>
                    </a:p>
                  </a:txBody>
                  <a:tcPr marL="60118" marR="60118" marT="30059" marB="30059" anchor="ctr">
                    <a:lnL w="21590" cap="flat" cmpd="sng" algn="ctr">
                      <a:solidFill>
                        <a:srgbClr val="000000"/>
                      </a:solidFill>
                      <a:prstDash val="solid"/>
                      <a:round/>
                      <a:headEnd type="none" w="med" len="med"/>
                      <a:tailEnd type="none" w="med" len="med"/>
                    </a:lnL>
                    <a:lnR w="32385"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413392">
                <a:tc>
                  <a:txBody>
                    <a:bodyPr/>
                    <a:lstStyle/>
                    <a:p>
                      <a:pPr marL="0" marR="0" algn="just">
                        <a:lnSpc>
                          <a:spcPct val="130000"/>
                        </a:lnSpc>
                        <a:spcBef>
                          <a:spcPts val="0"/>
                        </a:spcBef>
                        <a:spcAft>
                          <a:spcPts val="0"/>
                        </a:spcAft>
                      </a:pPr>
                      <a:r>
                        <a:rPr lang="en-US" sz="900">
                          <a:solidFill>
                            <a:srgbClr val="000000"/>
                          </a:solidFill>
                          <a:latin typeface="바탕"/>
                        </a:rPr>
                        <a:t>BLOB</a:t>
                      </a:r>
                    </a:p>
                  </a:txBody>
                  <a:tcPr marL="60118" marR="60118" marT="30059" marB="30059" anchor="ctr">
                    <a:lnL w="32385"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algn="just">
                        <a:lnSpc>
                          <a:spcPct val="130000"/>
                        </a:lnSpc>
                        <a:spcBef>
                          <a:spcPts val="0"/>
                        </a:spcBef>
                        <a:spcAft>
                          <a:spcPts val="0"/>
                        </a:spcAft>
                      </a:pPr>
                      <a:r>
                        <a:rPr lang="ko-KR" altLang="en-US" sz="900" dirty="0">
                          <a:solidFill>
                            <a:srgbClr val="000000"/>
                          </a:solidFill>
                          <a:latin typeface="바탕"/>
                        </a:rPr>
                        <a:t>대용량의 바이너리 데이터를 저장하기 위한 데이터 타입</a:t>
                      </a:r>
                    </a:p>
                    <a:p>
                      <a:pPr marL="0" marR="0" algn="just">
                        <a:lnSpc>
                          <a:spcPct val="130000"/>
                        </a:lnSpc>
                        <a:spcBef>
                          <a:spcPts val="0"/>
                        </a:spcBef>
                        <a:spcAft>
                          <a:spcPts val="0"/>
                        </a:spcAft>
                      </a:pPr>
                      <a:r>
                        <a:rPr lang="ko-KR" altLang="en-US" sz="900" dirty="0">
                          <a:solidFill>
                            <a:srgbClr val="000000"/>
                          </a:solidFill>
                          <a:latin typeface="바탕"/>
                        </a:rPr>
                        <a:t>최대크기</a:t>
                      </a:r>
                      <a:r>
                        <a:rPr lang="en-US" altLang="ko-KR" sz="900" dirty="0">
                          <a:solidFill>
                            <a:srgbClr val="000000"/>
                          </a:solidFill>
                          <a:latin typeface="바탕"/>
                        </a:rPr>
                        <a:t>: 4GB</a:t>
                      </a:r>
                    </a:p>
                  </a:txBody>
                  <a:tcPr marL="60118" marR="60118" marT="30059" marB="30059" anchor="ctr">
                    <a:lnL w="21590" cap="flat" cmpd="sng" algn="ctr">
                      <a:solidFill>
                        <a:srgbClr val="000000"/>
                      </a:solidFill>
                      <a:prstDash val="solid"/>
                      <a:round/>
                      <a:headEnd type="none" w="med" len="med"/>
                      <a:tailEnd type="none" w="med" len="med"/>
                    </a:lnL>
                    <a:lnR w="32385"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413392">
                <a:tc>
                  <a:txBody>
                    <a:bodyPr/>
                    <a:lstStyle/>
                    <a:p>
                      <a:pPr marL="0" marR="0" algn="just">
                        <a:lnSpc>
                          <a:spcPct val="130000"/>
                        </a:lnSpc>
                        <a:spcBef>
                          <a:spcPts val="0"/>
                        </a:spcBef>
                        <a:spcAft>
                          <a:spcPts val="0"/>
                        </a:spcAft>
                      </a:pPr>
                      <a:r>
                        <a:rPr lang="en-US" sz="900">
                          <a:solidFill>
                            <a:srgbClr val="000000"/>
                          </a:solidFill>
                          <a:latin typeface="바탕"/>
                        </a:rPr>
                        <a:t>CLOB</a:t>
                      </a:r>
                    </a:p>
                  </a:txBody>
                  <a:tcPr marL="60118" marR="60118" marT="30059" marB="30059" anchor="ctr">
                    <a:lnL w="32385"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algn="just">
                        <a:lnSpc>
                          <a:spcPct val="130000"/>
                        </a:lnSpc>
                        <a:spcBef>
                          <a:spcPts val="0"/>
                        </a:spcBef>
                        <a:spcAft>
                          <a:spcPts val="0"/>
                        </a:spcAft>
                      </a:pPr>
                      <a:r>
                        <a:rPr lang="ko-KR" altLang="en-US" sz="900" dirty="0">
                          <a:solidFill>
                            <a:srgbClr val="000000"/>
                          </a:solidFill>
                          <a:latin typeface="바탕"/>
                        </a:rPr>
                        <a:t>대용량의 텍스트 데이터를 저장하기 위한 데이터 타입</a:t>
                      </a:r>
                    </a:p>
                    <a:p>
                      <a:pPr marL="0" marR="0" algn="just">
                        <a:lnSpc>
                          <a:spcPct val="130000"/>
                        </a:lnSpc>
                        <a:spcBef>
                          <a:spcPts val="0"/>
                        </a:spcBef>
                        <a:spcAft>
                          <a:spcPts val="0"/>
                        </a:spcAft>
                      </a:pPr>
                      <a:r>
                        <a:rPr lang="ko-KR" altLang="en-US" sz="900" dirty="0">
                          <a:solidFill>
                            <a:srgbClr val="000000"/>
                          </a:solidFill>
                          <a:latin typeface="바탕"/>
                        </a:rPr>
                        <a:t>최대크기</a:t>
                      </a:r>
                      <a:r>
                        <a:rPr lang="en-US" altLang="ko-KR" sz="900" dirty="0">
                          <a:solidFill>
                            <a:srgbClr val="000000"/>
                          </a:solidFill>
                          <a:latin typeface="바탕"/>
                        </a:rPr>
                        <a:t>: 4GB</a:t>
                      </a:r>
                    </a:p>
                  </a:txBody>
                  <a:tcPr marL="60118" marR="60118" marT="30059" marB="30059" anchor="ctr">
                    <a:lnL w="21590" cap="flat" cmpd="sng" algn="ctr">
                      <a:solidFill>
                        <a:srgbClr val="000000"/>
                      </a:solidFill>
                      <a:prstDash val="solid"/>
                      <a:round/>
                      <a:headEnd type="none" w="med" len="med"/>
                      <a:tailEnd type="none" w="med" len="med"/>
                    </a:lnL>
                    <a:lnR w="32385"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413392">
                <a:tc>
                  <a:txBody>
                    <a:bodyPr/>
                    <a:lstStyle/>
                    <a:p>
                      <a:pPr marL="0" marR="0" algn="just">
                        <a:lnSpc>
                          <a:spcPct val="130000"/>
                        </a:lnSpc>
                        <a:spcBef>
                          <a:spcPts val="0"/>
                        </a:spcBef>
                        <a:spcAft>
                          <a:spcPts val="0"/>
                        </a:spcAft>
                      </a:pPr>
                      <a:r>
                        <a:rPr lang="en-US" sz="900">
                          <a:solidFill>
                            <a:srgbClr val="000000"/>
                          </a:solidFill>
                          <a:latin typeface="바탕"/>
                        </a:rPr>
                        <a:t>BFILE</a:t>
                      </a:r>
                    </a:p>
                  </a:txBody>
                  <a:tcPr marL="60118" marR="60118" marT="30059" marB="30059" anchor="ctr">
                    <a:lnL w="32385"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algn="just">
                        <a:lnSpc>
                          <a:spcPct val="130000"/>
                        </a:lnSpc>
                        <a:spcBef>
                          <a:spcPts val="0"/>
                        </a:spcBef>
                        <a:spcAft>
                          <a:spcPts val="0"/>
                        </a:spcAft>
                      </a:pPr>
                      <a:r>
                        <a:rPr lang="ko-KR" altLang="en-US" sz="900" dirty="0">
                          <a:solidFill>
                            <a:srgbClr val="000000"/>
                          </a:solidFill>
                          <a:latin typeface="바탕"/>
                        </a:rPr>
                        <a:t>대용량의 바이너리 데이터를 파일 형태로 저장하기 위한 데이터 타입</a:t>
                      </a:r>
                    </a:p>
                    <a:p>
                      <a:pPr marL="0" marR="0" algn="just">
                        <a:lnSpc>
                          <a:spcPct val="130000"/>
                        </a:lnSpc>
                        <a:spcBef>
                          <a:spcPts val="0"/>
                        </a:spcBef>
                        <a:spcAft>
                          <a:spcPts val="0"/>
                        </a:spcAft>
                      </a:pPr>
                      <a:r>
                        <a:rPr lang="ko-KR" altLang="en-US" sz="900" dirty="0">
                          <a:solidFill>
                            <a:srgbClr val="000000"/>
                          </a:solidFill>
                          <a:latin typeface="바탕"/>
                        </a:rPr>
                        <a:t>최대크기</a:t>
                      </a:r>
                      <a:r>
                        <a:rPr lang="en-US" altLang="ko-KR" sz="900" dirty="0">
                          <a:solidFill>
                            <a:srgbClr val="000000"/>
                          </a:solidFill>
                          <a:latin typeface="바탕"/>
                        </a:rPr>
                        <a:t>: 4GB</a:t>
                      </a:r>
                    </a:p>
                  </a:txBody>
                  <a:tcPr marL="60118" marR="60118" marT="30059" marB="30059" anchor="ctr">
                    <a:lnL w="21590" cap="flat" cmpd="sng" algn="ctr">
                      <a:solidFill>
                        <a:srgbClr val="000000"/>
                      </a:solidFill>
                      <a:prstDash val="solid"/>
                      <a:round/>
                      <a:headEnd type="none" w="med" len="med"/>
                      <a:tailEnd type="none" w="med" len="med"/>
                    </a:lnL>
                    <a:lnR w="32385"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413392">
                <a:tc>
                  <a:txBody>
                    <a:bodyPr/>
                    <a:lstStyle/>
                    <a:p>
                      <a:pPr marL="0" marR="0" algn="just">
                        <a:lnSpc>
                          <a:spcPct val="130000"/>
                        </a:lnSpc>
                        <a:spcBef>
                          <a:spcPts val="0"/>
                        </a:spcBef>
                        <a:spcAft>
                          <a:spcPts val="0"/>
                        </a:spcAft>
                      </a:pPr>
                      <a:r>
                        <a:rPr lang="en-US" sz="900">
                          <a:solidFill>
                            <a:srgbClr val="000000"/>
                          </a:solidFill>
                          <a:latin typeface="바탕"/>
                        </a:rPr>
                        <a:t>TIMESTAMP(n)</a:t>
                      </a:r>
                    </a:p>
                  </a:txBody>
                  <a:tcPr marL="60118" marR="60118" marT="30059" marB="30059" anchor="ctr">
                    <a:lnL w="32385"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algn="just">
                        <a:lnSpc>
                          <a:spcPct val="130000"/>
                        </a:lnSpc>
                        <a:spcBef>
                          <a:spcPts val="0"/>
                        </a:spcBef>
                        <a:spcAft>
                          <a:spcPts val="0"/>
                        </a:spcAft>
                      </a:pPr>
                      <a:r>
                        <a:rPr lang="en-US" altLang="ko-KR" sz="900" dirty="0">
                          <a:solidFill>
                            <a:srgbClr val="000000"/>
                          </a:solidFill>
                          <a:latin typeface="바탕"/>
                        </a:rPr>
                        <a:t>DATE </a:t>
                      </a:r>
                      <a:r>
                        <a:rPr lang="ko-KR" altLang="en-US" sz="900" dirty="0">
                          <a:solidFill>
                            <a:srgbClr val="000000"/>
                          </a:solidFill>
                          <a:latin typeface="바탕"/>
                        </a:rPr>
                        <a:t>데이터 타입의 확장된 형태</a:t>
                      </a:r>
                    </a:p>
                    <a:p>
                      <a:pPr marL="0" marR="0" algn="just">
                        <a:lnSpc>
                          <a:spcPct val="130000"/>
                        </a:lnSpc>
                        <a:spcBef>
                          <a:spcPts val="0"/>
                        </a:spcBef>
                        <a:spcAft>
                          <a:spcPts val="0"/>
                        </a:spcAft>
                      </a:pPr>
                      <a:r>
                        <a:rPr lang="en-US" altLang="ko-KR" sz="900" dirty="0">
                          <a:solidFill>
                            <a:srgbClr val="000000"/>
                          </a:solidFill>
                          <a:latin typeface="바탕"/>
                        </a:rPr>
                        <a:t>n </a:t>
                      </a:r>
                      <a:r>
                        <a:rPr lang="ko-KR" altLang="en-US" sz="900" dirty="0">
                          <a:solidFill>
                            <a:srgbClr val="000000"/>
                          </a:solidFill>
                          <a:latin typeface="바탕"/>
                        </a:rPr>
                        <a:t>은 </a:t>
                      </a:r>
                      <a:r>
                        <a:rPr lang="en-US" altLang="ko-KR" sz="900" dirty="0" err="1">
                          <a:solidFill>
                            <a:srgbClr val="000000"/>
                          </a:solidFill>
                          <a:latin typeface="바탕"/>
                        </a:rPr>
                        <a:t>milli</a:t>
                      </a:r>
                      <a:r>
                        <a:rPr lang="en-US" altLang="ko-KR" sz="900" dirty="0">
                          <a:solidFill>
                            <a:srgbClr val="000000"/>
                          </a:solidFill>
                          <a:latin typeface="바탕"/>
                        </a:rPr>
                        <a:t> second </a:t>
                      </a:r>
                      <a:r>
                        <a:rPr lang="ko-KR" altLang="en-US" sz="900" dirty="0">
                          <a:solidFill>
                            <a:srgbClr val="000000"/>
                          </a:solidFill>
                          <a:latin typeface="바탕"/>
                        </a:rPr>
                        <a:t>자리수로 최대 </a:t>
                      </a:r>
                      <a:r>
                        <a:rPr lang="en-US" altLang="ko-KR" sz="900" dirty="0">
                          <a:solidFill>
                            <a:srgbClr val="000000"/>
                          </a:solidFill>
                          <a:latin typeface="바탕"/>
                        </a:rPr>
                        <a:t>9</a:t>
                      </a:r>
                      <a:r>
                        <a:rPr lang="ko-KR" altLang="en-US" sz="900" dirty="0">
                          <a:solidFill>
                            <a:srgbClr val="000000"/>
                          </a:solidFill>
                          <a:latin typeface="바탕"/>
                        </a:rPr>
                        <a:t>자리까지 표현 가능</a:t>
                      </a:r>
                    </a:p>
                  </a:txBody>
                  <a:tcPr marL="60118" marR="60118" marT="30059" marB="30059" anchor="ctr">
                    <a:lnL w="21590" cap="flat" cmpd="sng" algn="ctr">
                      <a:solidFill>
                        <a:srgbClr val="000000"/>
                      </a:solidFill>
                      <a:prstDash val="solid"/>
                      <a:round/>
                      <a:headEnd type="none" w="med" len="med"/>
                      <a:tailEnd type="none" w="med" len="med"/>
                    </a:lnL>
                    <a:lnR w="32385"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233925">
                <a:tc>
                  <a:txBody>
                    <a:bodyPr/>
                    <a:lstStyle/>
                    <a:p>
                      <a:pPr marL="0" marR="0" algn="just">
                        <a:lnSpc>
                          <a:spcPct val="130000"/>
                        </a:lnSpc>
                        <a:spcBef>
                          <a:spcPts val="0"/>
                        </a:spcBef>
                        <a:spcAft>
                          <a:spcPts val="0"/>
                        </a:spcAft>
                      </a:pPr>
                      <a:r>
                        <a:rPr lang="en-US" sz="900">
                          <a:solidFill>
                            <a:srgbClr val="000000"/>
                          </a:solidFill>
                          <a:latin typeface="바탕"/>
                        </a:rPr>
                        <a:t>INTERVAL YEAR TO MONTH</a:t>
                      </a:r>
                    </a:p>
                  </a:txBody>
                  <a:tcPr marL="60118" marR="60118" marT="30059" marB="30059" anchor="ctr">
                    <a:lnL w="32385"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algn="just">
                        <a:lnSpc>
                          <a:spcPct val="130000"/>
                        </a:lnSpc>
                        <a:spcBef>
                          <a:spcPts val="0"/>
                        </a:spcBef>
                        <a:spcAft>
                          <a:spcPts val="0"/>
                        </a:spcAft>
                      </a:pPr>
                      <a:r>
                        <a:rPr lang="ko-KR" altLang="en-US" sz="900" dirty="0">
                          <a:solidFill>
                            <a:srgbClr val="000000"/>
                          </a:solidFill>
                          <a:latin typeface="바탕"/>
                        </a:rPr>
                        <a:t>년과 월을 이용하여 기간을 저장</a:t>
                      </a:r>
                    </a:p>
                  </a:txBody>
                  <a:tcPr marL="60118" marR="60118" marT="30059" marB="30059" anchor="ctr">
                    <a:lnL w="21590" cap="flat" cmpd="sng" algn="ctr">
                      <a:solidFill>
                        <a:srgbClr val="000000"/>
                      </a:solidFill>
                      <a:prstDash val="solid"/>
                      <a:round/>
                      <a:headEnd type="none" w="med" len="med"/>
                      <a:tailEnd type="none" w="med" len="med"/>
                    </a:lnL>
                    <a:lnR w="32385"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413392">
                <a:tc>
                  <a:txBody>
                    <a:bodyPr/>
                    <a:lstStyle/>
                    <a:p>
                      <a:pPr marL="0" marR="0" algn="just">
                        <a:lnSpc>
                          <a:spcPct val="130000"/>
                        </a:lnSpc>
                        <a:spcBef>
                          <a:spcPts val="0"/>
                        </a:spcBef>
                        <a:spcAft>
                          <a:spcPts val="0"/>
                        </a:spcAft>
                      </a:pPr>
                      <a:r>
                        <a:rPr lang="en-US" sz="900" dirty="0">
                          <a:solidFill>
                            <a:srgbClr val="000000"/>
                          </a:solidFill>
                          <a:latin typeface="바탕"/>
                        </a:rPr>
                        <a:t>INTERVAL DAY TO SECOND</a:t>
                      </a:r>
                    </a:p>
                  </a:txBody>
                  <a:tcPr marL="60118" marR="60118" marT="30059" marB="30059" anchor="ctr">
                    <a:lnL w="32385"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2385" cap="flat" cmpd="sng" algn="ctr">
                      <a:solidFill>
                        <a:srgbClr val="000000"/>
                      </a:solidFill>
                      <a:prstDash val="solid"/>
                      <a:round/>
                      <a:headEnd type="none" w="med" len="med"/>
                      <a:tailEnd type="none" w="med" len="med"/>
                    </a:lnB>
                  </a:tcPr>
                </a:tc>
                <a:tc>
                  <a:txBody>
                    <a:bodyPr/>
                    <a:lstStyle/>
                    <a:p>
                      <a:pPr marL="0" marR="0" algn="just">
                        <a:lnSpc>
                          <a:spcPct val="130000"/>
                        </a:lnSpc>
                        <a:spcBef>
                          <a:spcPts val="0"/>
                        </a:spcBef>
                        <a:spcAft>
                          <a:spcPts val="0"/>
                        </a:spcAft>
                      </a:pPr>
                      <a:r>
                        <a:rPr lang="ko-KR" altLang="en-US" sz="900" dirty="0">
                          <a:solidFill>
                            <a:srgbClr val="000000"/>
                          </a:solidFill>
                          <a:latin typeface="바탕"/>
                        </a:rPr>
                        <a:t>일</a:t>
                      </a:r>
                      <a:r>
                        <a:rPr lang="en-US" altLang="ko-KR" sz="900" dirty="0">
                          <a:solidFill>
                            <a:srgbClr val="000000"/>
                          </a:solidFill>
                          <a:latin typeface="바탕"/>
                        </a:rPr>
                        <a:t>, </a:t>
                      </a:r>
                      <a:r>
                        <a:rPr lang="ko-KR" altLang="en-US" sz="900" dirty="0">
                          <a:solidFill>
                            <a:srgbClr val="000000"/>
                          </a:solidFill>
                          <a:latin typeface="바탕"/>
                        </a:rPr>
                        <a:t>시</a:t>
                      </a:r>
                      <a:r>
                        <a:rPr lang="en-US" altLang="ko-KR" sz="900" dirty="0">
                          <a:solidFill>
                            <a:srgbClr val="000000"/>
                          </a:solidFill>
                          <a:latin typeface="바탕"/>
                        </a:rPr>
                        <a:t>, </a:t>
                      </a:r>
                      <a:r>
                        <a:rPr lang="ko-KR" altLang="en-US" sz="900" dirty="0">
                          <a:solidFill>
                            <a:srgbClr val="000000"/>
                          </a:solidFill>
                          <a:latin typeface="바탕"/>
                        </a:rPr>
                        <a:t>분</a:t>
                      </a:r>
                      <a:r>
                        <a:rPr lang="en-US" altLang="ko-KR" sz="900" dirty="0">
                          <a:solidFill>
                            <a:srgbClr val="000000"/>
                          </a:solidFill>
                          <a:latin typeface="바탕"/>
                        </a:rPr>
                        <a:t>, </a:t>
                      </a:r>
                      <a:r>
                        <a:rPr lang="ko-KR" altLang="en-US" sz="900" dirty="0">
                          <a:solidFill>
                            <a:srgbClr val="000000"/>
                          </a:solidFill>
                          <a:latin typeface="바탕"/>
                        </a:rPr>
                        <a:t>초를 이용하여 기간을 저장</a:t>
                      </a:r>
                    </a:p>
                    <a:p>
                      <a:pPr marL="0" marR="0" algn="just">
                        <a:lnSpc>
                          <a:spcPct val="130000"/>
                        </a:lnSpc>
                        <a:spcBef>
                          <a:spcPts val="0"/>
                        </a:spcBef>
                        <a:spcAft>
                          <a:spcPts val="0"/>
                        </a:spcAft>
                      </a:pPr>
                      <a:r>
                        <a:rPr lang="ko-KR" altLang="en-US" sz="900" dirty="0">
                          <a:solidFill>
                            <a:srgbClr val="000000"/>
                          </a:solidFill>
                          <a:latin typeface="바탕"/>
                        </a:rPr>
                        <a:t>두 </a:t>
                      </a:r>
                      <a:r>
                        <a:rPr lang="ko-KR" altLang="en-US" sz="900" dirty="0" err="1">
                          <a:solidFill>
                            <a:srgbClr val="000000"/>
                          </a:solidFill>
                          <a:latin typeface="바탕"/>
                        </a:rPr>
                        <a:t>날짜값의</a:t>
                      </a:r>
                      <a:r>
                        <a:rPr lang="ko-KR" altLang="en-US" sz="900" dirty="0">
                          <a:solidFill>
                            <a:srgbClr val="000000"/>
                          </a:solidFill>
                          <a:latin typeface="바탕"/>
                        </a:rPr>
                        <a:t> 정확한 차이를 표현하는데 유용</a:t>
                      </a:r>
                    </a:p>
                  </a:txBody>
                  <a:tcPr marL="60118" marR="60118" marT="30059" marB="30059" anchor="ctr">
                    <a:lnL w="21590" cap="flat" cmpd="sng" algn="ctr">
                      <a:solidFill>
                        <a:srgbClr val="000000"/>
                      </a:solidFill>
                      <a:prstDash val="solid"/>
                      <a:round/>
                      <a:headEnd type="none" w="med" len="med"/>
                      <a:tailEnd type="none" w="med" len="med"/>
                    </a:lnL>
                    <a:lnR w="32385"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2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bl>
          </a:graphicData>
        </a:graphic>
      </p:graphicFrame>
      <p:sp>
        <p:nvSpPr>
          <p:cNvPr id="8195"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xmlns="" val="620585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93596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데이터베이스 개념</a:t>
            </a:r>
          </a:p>
        </p:txBody>
      </p:sp>
      <p:sp>
        <p:nvSpPr>
          <p:cNvPr id="5" name="직사각형 4"/>
          <p:cNvSpPr/>
          <p:nvPr/>
        </p:nvSpPr>
        <p:spPr>
          <a:xfrm>
            <a:off x="714348" y="1142984"/>
            <a:ext cx="7656263" cy="1754326"/>
          </a:xfrm>
          <a:prstGeom prst="rect">
            <a:avLst/>
          </a:prstGeom>
        </p:spPr>
        <p:txBody>
          <a:bodyPr wrap="none">
            <a:spAutoFit/>
          </a:bodyPr>
          <a:lstStyle/>
          <a:p>
            <a:r>
              <a:rPr lang="en-US" altLang="ko-KR" b="1" dirty="0"/>
              <a:t>7-2 </a:t>
            </a:r>
            <a:r>
              <a:rPr lang="ko-KR" altLang="en-US" b="1" dirty="0"/>
              <a:t>데이터 타입</a:t>
            </a:r>
            <a:endParaRPr lang="en-US" altLang="ko-KR" b="1" dirty="0"/>
          </a:p>
          <a:p>
            <a:r>
              <a:rPr lang="en-US" altLang="ko-KR" b="1" dirty="0"/>
              <a:t> CHAR </a:t>
            </a:r>
            <a:r>
              <a:rPr lang="ko-KR" altLang="en-US" b="1" dirty="0"/>
              <a:t>데이터 타입 </a:t>
            </a:r>
            <a:r>
              <a:rPr lang="en-US" altLang="ko-KR" b="1" dirty="0"/>
              <a:t>– </a:t>
            </a:r>
            <a:r>
              <a:rPr lang="ko-KR" altLang="en-US" b="1" dirty="0"/>
              <a:t>고정길이 데이터타입</a:t>
            </a:r>
            <a:endParaRPr lang="en-US" altLang="ko-KR" b="1" dirty="0"/>
          </a:p>
          <a:p>
            <a:r>
              <a:rPr lang="ko-KR" altLang="en-US" dirty="0"/>
              <a:t> </a:t>
            </a:r>
            <a:r>
              <a:rPr lang="en-US" altLang="ko-KR" dirty="0"/>
              <a:t>name</a:t>
            </a:r>
            <a:r>
              <a:rPr lang="ko-KR" altLang="en-US" dirty="0"/>
              <a:t>이란 컬럼을 </a:t>
            </a:r>
            <a:r>
              <a:rPr lang="en-US" altLang="ko-KR" dirty="0"/>
              <a:t>CHAR(10)</a:t>
            </a:r>
            <a:r>
              <a:rPr lang="ko-KR" altLang="en-US" dirty="0"/>
              <a:t>으로 데이터 타입을 지정한 후에</a:t>
            </a:r>
            <a:endParaRPr lang="en-US" altLang="ko-KR" dirty="0"/>
          </a:p>
          <a:p>
            <a:r>
              <a:rPr lang="ko-KR" altLang="en-US" dirty="0"/>
              <a:t> ‘</a:t>
            </a:r>
            <a:r>
              <a:rPr lang="en-US" altLang="ko-KR" dirty="0"/>
              <a:t>oracle’</a:t>
            </a:r>
            <a:r>
              <a:rPr lang="ko-KR" altLang="en-US" dirty="0"/>
              <a:t>이란 데이터를 저장하였다면 다음과 같이 지정된 길이보다 짧은 </a:t>
            </a:r>
            <a:endParaRPr lang="en-US" altLang="ko-KR" dirty="0"/>
          </a:p>
          <a:p>
            <a:r>
              <a:rPr lang="ko-KR" altLang="en-US" dirty="0"/>
              <a:t>데이터가 입력되었기 때문에 나머지 공간이 공백으로 채워집니다</a:t>
            </a:r>
            <a:r>
              <a:rPr lang="en-US" altLang="ko-KR" dirty="0"/>
              <a:t>.</a:t>
            </a:r>
          </a:p>
          <a:p>
            <a:endParaRPr lang="ko-KR" altLang="en-US" b="1" dirty="0"/>
          </a:p>
        </p:txBody>
      </p:sp>
      <p:pic>
        <p:nvPicPr>
          <p:cNvPr id="14337" name="Picture 1"/>
          <p:cNvPicPr>
            <a:picLocks noChangeAspect="1" noChangeArrowheads="1"/>
          </p:cNvPicPr>
          <p:nvPr/>
        </p:nvPicPr>
        <p:blipFill>
          <a:blip r:embed="rId2" cstate="print"/>
          <a:srcRect/>
          <a:stretch>
            <a:fillRect/>
          </a:stretch>
        </p:blipFill>
        <p:spPr bwMode="auto">
          <a:xfrm>
            <a:off x="4139952" y="2708920"/>
            <a:ext cx="3505200" cy="685800"/>
          </a:xfrm>
          <a:prstGeom prst="rect">
            <a:avLst/>
          </a:prstGeom>
          <a:noFill/>
          <a:ln w="9525">
            <a:noFill/>
            <a:miter lim="800000"/>
            <a:headEnd/>
            <a:tailEnd/>
          </a:ln>
        </p:spPr>
      </p:pic>
      <p:sp>
        <p:nvSpPr>
          <p:cNvPr id="6" name="직사각형 5"/>
          <p:cNvSpPr/>
          <p:nvPr/>
        </p:nvSpPr>
        <p:spPr>
          <a:xfrm>
            <a:off x="827584" y="3563724"/>
            <a:ext cx="5167056" cy="369332"/>
          </a:xfrm>
          <a:prstGeom prst="rect">
            <a:avLst/>
          </a:prstGeom>
        </p:spPr>
        <p:txBody>
          <a:bodyPr wrap="none">
            <a:spAutoFit/>
          </a:bodyPr>
          <a:lstStyle/>
          <a:p>
            <a:r>
              <a:rPr lang="en-US" altLang="ko-KR" b="1" dirty="0"/>
              <a:t>VARCHAR2 </a:t>
            </a:r>
            <a:r>
              <a:rPr lang="ko-KR" altLang="en-US" b="1" dirty="0"/>
              <a:t>데이터 타입 </a:t>
            </a:r>
            <a:r>
              <a:rPr lang="en-US" altLang="ko-KR" b="1" dirty="0"/>
              <a:t>– </a:t>
            </a:r>
            <a:r>
              <a:rPr lang="ko-KR" altLang="en-US" b="1" dirty="0"/>
              <a:t>가변길이 데이터타입</a:t>
            </a:r>
          </a:p>
        </p:txBody>
      </p:sp>
      <p:sp>
        <p:nvSpPr>
          <p:cNvPr id="7" name="직사각형 6"/>
          <p:cNvSpPr/>
          <p:nvPr/>
        </p:nvSpPr>
        <p:spPr>
          <a:xfrm>
            <a:off x="899592" y="3861048"/>
            <a:ext cx="4572000" cy="2031325"/>
          </a:xfrm>
          <a:prstGeom prst="rect">
            <a:avLst/>
          </a:prstGeom>
        </p:spPr>
        <p:txBody>
          <a:bodyPr>
            <a:spAutoFit/>
          </a:bodyPr>
          <a:lstStyle/>
          <a:p>
            <a:r>
              <a:rPr lang="en-US" altLang="ko-KR" dirty="0"/>
              <a:t>VARCHAR2 </a:t>
            </a:r>
            <a:r>
              <a:rPr lang="ko-KR" altLang="en-US" dirty="0"/>
              <a:t>역시 문자 데이터를 저장하기 위한 데이터 타입으로 가변적인 길이의 문자열을 저장합니다</a:t>
            </a:r>
            <a:r>
              <a:rPr lang="en-US" altLang="ko-KR" dirty="0"/>
              <a:t>. name </a:t>
            </a:r>
            <a:r>
              <a:rPr lang="ko-KR" altLang="en-US" dirty="0" err="1"/>
              <a:t>컬럼을</a:t>
            </a:r>
            <a:r>
              <a:rPr lang="ko-KR" altLang="en-US" dirty="0"/>
              <a:t> </a:t>
            </a:r>
            <a:r>
              <a:rPr lang="en-US" altLang="ko-KR" dirty="0"/>
              <a:t>VARCHAR2(50)</a:t>
            </a:r>
            <a:r>
              <a:rPr lang="ko-KR" altLang="en-US" dirty="0"/>
              <a:t>이라고 설정하였더라도 ‘</a:t>
            </a:r>
            <a:r>
              <a:rPr lang="en-US" altLang="ko-KR" dirty="0"/>
              <a:t>oracle’</a:t>
            </a:r>
            <a:r>
              <a:rPr lang="ko-KR" altLang="en-US" dirty="0"/>
              <a:t>이란 데이터를 저장한다면 저장할 데이터의 길이에 의해서 저장 공간이 길이가 할당됩니다</a:t>
            </a:r>
            <a:r>
              <a:rPr lang="en-US" altLang="ko-KR" dirty="0"/>
              <a:t>.</a:t>
            </a:r>
          </a:p>
        </p:txBody>
      </p:sp>
      <p:pic>
        <p:nvPicPr>
          <p:cNvPr id="14338" name="Picture 2"/>
          <p:cNvPicPr>
            <a:picLocks noChangeAspect="1" noChangeArrowheads="1"/>
          </p:cNvPicPr>
          <p:nvPr/>
        </p:nvPicPr>
        <p:blipFill>
          <a:blip r:embed="rId3" cstate="print"/>
          <a:srcRect/>
          <a:stretch>
            <a:fillRect/>
          </a:stretch>
        </p:blipFill>
        <p:spPr bwMode="auto">
          <a:xfrm>
            <a:off x="6156176" y="4725144"/>
            <a:ext cx="1943100" cy="5905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93596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데이터베이스 개념</a:t>
            </a:r>
          </a:p>
        </p:txBody>
      </p:sp>
      <p:sp>
        <p:nvSpPr>
          <p:cNvPr id="5" name="직사각형 4"/>
          <p:cNvSpPr/>
          <p:nvPr/>
        </p:nvSpPr>
        <p:spPr>
          <a:xfrm>
            <a:off x="714348" y="1142984"/>
            <a:ext cx="1864613" cy="369332"/>
          </a:xfrm>
          <a:prstGeom prst="rect">
            <a:avLst/>
          </a:prstGeom>
        </p:spPr>
        <p:txBody>
          <a:bodyPr wrap="none">
            <a:spAutoFit/>
          </a:bodyPr>
          <a:lstStyle/>
          <a:p>
            <a:r>
              <a:rPr lang="en-US" altLang="ko-KR" b="1" dirty="0"/>
              <a:t>7-2 </a:t>
            </a:r>
            <a:r>
              <a:rPr lang="ko-KR" altLang="en-US" b="1" dirty="0"/>
              <a:t>데이터 타입</a:t>
            </a:r>
            <a:endParaRPr lang="en-US" altLang="ko-KR" b="1" dirty="0"/>
          </a:p>
        </p:txBody>
      </p:sp>
      <p:sp>
        <p:nvSpPr>
          <p:cNvPr id="4" name="직사각형 3"/>
          <p:cNvSpPr/>
          <p:nvPr/>
        </p:nvSpPr>
        <p:spPr>
          <a:xfrm>
            <a:off x="1043608" y="1484784"/>
            <a:ext cx="2501006" cy="369332"/>
          </a:xfrm>
          <a:prstGeom prst="rect">
            <a:avLst/>
          </a:prstGeom>
        </p:spPr>
        <p:txBody>
          <a:bodyPr wrap="none">
            <a:spAutoFit/>
          </a:bodyPr>
          <a:lstStyle/>
          <a:p>
            <a:r>
              <a:rPr lang="en-US" altLang="ko-KR" b="1" dirty="0"/>
              <a:t>NUMBER </a:t>
            </a:r>
            <a:r>
              <a:rPr lang="ko-KR" altLang="en-US" b="1" dirty="0"/>
              <a:t>데이터 타입</a:t>
            </a:r>
          </a:p>
        </p:txBody>
      </p:sp>
      <p:sp>
        <p:nvSpPr>
          <p:cNvPr id="6" name="직사각형 5"/>
          <p:cNvSpPr/>
          <p:nvPr/>
        </p:nvSpPr>
        <p:spPr>
          <a:xfrm>
            <a:off x="1043608" y="1916832"/>
            <a:ext cx="6768752" cy="646331"/>
          </a:xfrm>
          <a:prstGeom prst="rect">
            <a:avLst/>
          </a:prstGeom>
        </p:spPr>
        <p:txBody>
          <a:bodyPr wrap="square">
            <a:spAutoFit/>
          </a:bodyPr>
          <a:lstStyle/>
          <a:p>
            <a:r>
              <a:rPr lang="en-US" altLang="ko-KR" dirty="0"/>
              <a:t>NUMBER</a:t>
            </a:r>
            <a:r>
              <a:rPr lang="ko-KR" altLang="en-US" dirty="0"/>
              <a:t>는 </a:t>
            </a:r>
            <a:r>
              <a:rPr lang="en-US" altLang="ko-KR" dirty="0"/>
              <a:t>10</a:t>
            </a:r>
            <a:r>
              <a:rPr lang="ko-KR" altLang="en-US" dirty="0"/>
              <a:t>이나 </a:t>
            </a:r>
            <a:r>
              <a:rPr lang="en-US" altLang="ko-KR" dirty="0"/>
              <a:t>12.3</a:t>
            </a:r>
            <a:r>
              <a:rPr lang="ko-KR" altLang="en-US" dirty="0"/>
              <a:t>과 같은 수치 데이터를 저장하며 다음과 같은 형식으로 사용됩니다</a:t>
            </a:r>
            <a:r>
              <a:rPr lang="en-US" altLang="ko-KR" dirty="0"/>
              <a:t>.</a:t>
            </a:r>
          </a:p>
        </p:txBody>
      </p:sp>
      <p:pic>
        <p:nvPicPr>
          <p:cNvPr id="13313" name="Picture 1"/>
          <p:cNvPicPr>
            <a:picLocks noChangeAspect="1" noChangeArrowheads="1"/>
          </p:cNvPicPr>
          <p:nvPr/>
        </p:nvPicPr>
        <p:blipFill>
          <a:blip r:embed="rId2" cstate="print"/>
          <a:srcRect/>
          <a:stretch>
            <a:fillRect/>
          </a:stretch>
        </p:blipFill>
        <p:spPr bwMode="auto">
          <a:xfrm>
            <a:off x="1259632" y="2564904"/>
            <a:ext cx="5772150" cy="619125"/>
          </a:xfrm>
          <a:prstGeom prst="rect">
            <a:avLst/>
          </a:prstGeom>
          <a:noFill/>
          <a:ln w="9525">
            <a:noFill/>
            <a:miter lim="800000"/>
            <a:headEnd/>
            <a:tailEnd/>
          </a:ln>
        </p:spPr>
      </p:pic>
      <p:pic>
        <p:nvPicPr>
          <p:cNvPr id="13314" name="Picture 2"/>
          <p:cNvPicPr>
            <a:picLocks noChangeAspect="1" noChangeArrowheads="1"/>
          </p:cNvPicPr>
          <p:nvPr/>
        </p:nvPicPr>
        <p:blipFill>
          <a:blip r:embed="rId3" cstate="print"/>
          <a:srcRect/>
          <a:stretch>
            <a:fillRect/>
          </a:stretch>
        </p:blipFill>
        <p:spPr bwMode="auto">
          <a:xfrm>
            <a:off x="1259632" y="3645024"/>
            <a:ext cx="5848350" cy="214312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93596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데이터베이스 개념</a:t>
            </a:r>
          </a:p>
        </p:txBody>
      </p:sp>
      <p:sp>
        <p:nvSpPr>
          <p:cNvPr id="5" name="직사각형 4"/>
          <p:cNvSpPr/>
          <p:nvPr/>
        </p:nvSpPr>
        <p:spPr>
          <a:xfrm>
            <a:off x="714348" y="1142984"/>
            <a:ext cx="3413114" cy="369332"/>
          </a:xfrm>
          <a:prstGeom prst="rect">
            <a:avLst/>
          </a:prstGeom>
        </p:spPr>
        <p:txBody>
          <a:bodyPr wrap="none">
            <a:spAutoFit/>
          </a:bodyPr>
          <a:lstStyle/>
          <a:p>
            <a:r>
              <a:rPr lang="en-US" altLang="ko-KR" b="1" dirty="0"/>
              <a:t>7-3 </a:t>
            </a:r>
            <a:r>
              <a:rPr lang="ko-KR" altLang="en-US" b="1" dirty="0"/>
              <a:t>데이터 무결성과 제약 조건</a:t>
            </a:r>
          </a:p>
        </p:txBody>
      </p:sp>
      <p:sp>
        <p:nvSpPr>
          <p:cNvPr id="4" name="직사각형 3"/>
          <p:cNvSpPr/>
          <p:nvPr/>
        </p:nvSpPr>
        <p:spPr>
          <a:xfrm>
            <a:off x="1043608" y="1556792"/>
            <a:ext cx="2431691" cy="369332"/>
          </a:xfrm>
          <a:prstGeom prst="rect">
            <a:avLst/>
          </a:prstGeom>
        </p:spPr>
        <p:txBody>
          <a:bodyPr wrap="none">
            <a:spAutoFit/>
          </a:bodyPr>
          <a:lstStyle/>
          <a:p>
            <a:r>
              <a:rPr lang="en-US" altLang="ko-KR" b="1" dirty="0"/>
              <a:t>NOT NULL </a:t>
            </a:r>
            <a:r>
              <a:rPr lang="ko-KR" altLang="en-US" b="1" dirty="0"/>
              <a:t>제약 조건</a:t>
            </a:r>
          </a:p>
        </p:txBody>
      </p:sp>
      <p:sp>
        <p:nvSpPr>
          <p:cNvPr id="6" name="직사각형 5"/>
          <p:cNvSpPr/>
          <p:nvPr/>
        </p:nvSpPr>
        <p:spPr>
          <a:xfrm>
            <a:off x="1547664" y="1844824"/>
            <a:ext cx="7128792" cy="369332"/>
          </a:xfrm>
          <a:prstGeom prst="rect">
            <a:avLst/>
          </a:prstGeom>
        </p:spPr>
        <p:txBody>
          <a:bodyPr wrap="square">
            <a:spAutoFit/>
          </a:bodyPr>
          <a:lstStyle/>
          <a:p>
            <a:r>
              <a:rPr lang="en-US" altLang="ko-KR" dirty="0"/>
              <a:t>NULL</a:t>
            </a:r>
            <a:r>
              <a:rPr lang="ko-KR" altLang="en-US" dirty="0"/>
              <a:t>은 할당 받지 않은 값</a:t>
            </a:r>
            <a:r>
              <a:rPr lang="en-US" altLang="ko-KR" dirty="0"/>
              <a:t>, </a:t>
            </a:r>
            <a:r>
              <a:rPr lang="ko-KR" altLang="en-US" dirty="0"/>
              <a:t>아직 무엇인지 모르는 값을 의미합니다</a:t>
            </a:r>
            <a:r>
              <a:rPr lang="en-US" altLang="ko-KR" dirty="0"/>
              <a:t>. </a:t>
            </a:r>
          </a:p>
        </p:txBody>
      </p:sp>
      <p:sp>
        <p:nvSpPr>
          <p:cNvPr id="7" name="직사각형 6"/>
          <p:cNvSpPr/>
          <p:nvPr/>
        </p:nvSpPr>
        <p:spPr>
          <a:xfrm>
            <a:off x="971600" y="2204864"/>
            <a:ext cx="2045753" cy="369332"/>
          </a:xfrm>
          <a:prstGeom prst="rect">
            <a:avLst/>
          </a:prstGeom>
        </p:spPr>
        <p:txBody>
          <a:bodyPr wrap="none">
            <a:spAutoFit/>
          </a:bodyPr>
          <a:lstStyle/>
          <a:p>
            <a:r>
              <a:rPr lang="ko-KR" altLang="en-US" b="1" dirty="0"/>
              <a:t>기본 키 제약 조건</a:t>
            </a:r>
          </a:p>
        </p:txBody>
      </p:sp>
      <p:sp>
        <p:nvSpPr>
          <p:cNvPr id="8" name="직사각형 7"/>
          <p:cNvSpPr/>
          <p:nvPr/>
        </p:nvSpPr>
        <p:spPr>
          <a:xfrm>
            <a:off x="1547664" y="2492896"/>
            <a:ext cx="7416824" cy="1200329"/>
          </a:xfrm>
          <a:prstGeom prst="rect">
            <a:avLst/>
          </a:prstGeom>
        </p:spPr>
        <p:txBody>
          <a:bodyPr wrap="square">
            <a:spAutoFit/>
          </a:bodyPr>
          <a:lstStyle/>
          <a:p>
            <a:r>
              <a:rPr lang="ko-KR" altLang="en-US" dirty="0"/>
              <a:t>이상</a:t>
            </a:r>
            <a:r>
              <a:rPr lang="en-US" altLang="ko-KR" dirty="0"/>
              <a:t>(anomaly) </a:t>
            </a:r>
            <a:r>
              <a:rPr lang="ko-KR" altLang="en-US" dirty="0"/>
              <a:t>현상이 일어나지 않도록 하기 위한 방법으로 제공되는 것이 바로 </a:t>
            </a:r>
            <a:r>
              <a:rPr lang="ko-KR" altLang="en-US" dirty="0" err="1"/>
              <a:t>기본키로</a:t>
            </a:r>
            <a:r>
              <a:rPr lang="ko-KR" altLang="en-US" dirty="0"/>
              <a:t> 제약조건입니다</a:t>
            </a:r>
            <a:r>
              <a:rPr lang="en-US" altLang="ko-KR" dirty="0"/>
              <a:t>. </a:t>
            </a:r>
            <a:r>
              <a:rPr lang="ko-KR" altLang="en-US" dirty="0" err="1"/>
              <a:t>기본키로</a:t>
            </a:r>
            <a:r>
              <a:rPr lang="ko-KR" altLang="en-US" dirty="0"/>
              <a:t> 지정한 </a:t>
            </a:r>
            <a:r>
              <a:rPr lang="ko-KR" altLang="en-US" dirty="0" err="1"/>
              <a:t>컬럼은</a:t>
            </a:r>
            <a:r>
              <a:rPr lang="ko-KR" altLang="en-US" dirty="0"/>
              <a:t> 널</a:t>
            </a:r>
            <a:r>
              <a:rPr lang="en-US" altLang="ko-KR" dirty="0"/>
              <a:t>(NULL) </a:t>
            </a:r>
            <a:r>
              <a:rPr lang="ko-KR" altLang="en-US" dirty="0"/>
              <a:t>값이나 중복된 값을 가질 수 없기 때문에 개체가 </a:t>
            </a:r>
            <a:r>
              <a:rPr lang="ko-KR" altLang="en-US" dirty="0" err="1"/>
              <a:t>무결성을</a:t>
            </a:r>
            <a:r>
              <a:rPr lang="ko-KR" altLang="en-US" dirty="0"/>
              <a:t> 유지할 수 있게 됩니다</a:t>
            </a:r>
            <a:r>
              <a:rPr lang="en-US" altLang="ko-KR" dirty="0"/>
              <a:t>.</a:t>
            </a:r>
          </a:p>
        </p:txBody>
      </p:sp>
      <p:sp>
        <p:nvSpPr>
          <p:cNvPr id="9" name="직사각형 8"/>
          <p:cNvSpPr/>
          <p:nvPr/>
        </p:nvSpPr>
        <p:spPr>
          <a:xfrm>
            <a:off x="1014079" y="3645024"/>
            <a:ext cx="2045753" cy="369332"/>
          </a:xfrm>
          <a:prstGeom prst="rect">
            <a:avLst/>
          </a:prstGeom>
        </p:spPr>
        <p:txBody>
          <a:bodyPr wrap="none">
            <a:spAutoFit/>
          </a:bodyPr>
          <a:lstStyle/>
          <a:p>
            <a:r>
              <a:rPr lang="ko-KR" altLang="en-US" b="1" dirty="0"/>
              <a:t>외래 키 제약 조건</a:t>
            </a:r>
          </a:p>
        </p:txBody>
      </p:sp>
      <p:pic>
        <p:nvPicPr>
          <p:cNvPr id="12290" name="Picture 2"/>
          <p:cNvPicPr>
            <a:picLocks noChangeAspect="1" noChangeArrowheads="1"/>
          </p:cNvPicPr>
          <p:nvPr/>
        </p:nvPicPr>
        <p:blipFill>
          <a:blip r:embed="rId2" cstate="print"/>
          <a:srcRect/>
          <a:stretch>
            <a:fillRect/>
          </a:stretch>
        </p:blipFill>
        <p:spPr bwMode="auto">
          <a:xfrm>
            <a:off x="3347864" y="4552950"/>
            <a:ext cx="5629275" cy="2305050"/>
          </a:xfrm>
          <a:prstGeom prst="rect">
            <a:avLst/>
          </a:prstGeom>
          <a:noFill/>
          <a:ln w="9525">
            <a:noFill/>
            <a:miter lim="800000"/>
            <a:headEnd/>
            <a:tailEnd/>
          </a:ln>
        </p:spPr>
      </p:pic>
      <p:sp>
        <p:nvSpPr>
          <p:cNvPr id="10" name="직사각형 9"/>
          <p:cNvSpPr/>
          <p:nvPr/>
        </p:nvSpPr>
        <p:spPr>
          <a:xfrm>
            <a:off x="1547664" y="3933056"/>
            <a:ext cx="7272808" cy="923330"/>
          </a:xfrm>
          <a:prstGeom prst="rect">
            <a:avLst/>
          </a:prstGeom>
        </p:spPr>
        <p:txBody>
          <a:bodyPr wrap="square">
            <a:spAutoFit/>
          </a:bodyPr>
          <a:lstStyle/>
          <a:p>
            <a:r>
              <a:rPr lang="ko-KR" altLang="en-US" dirty="0" err="1"/>
              <a:t>관계형</a:t>
            </a:r>
            <a:r>
              <a:rPr lang="ko-KR" altLang="en-US" dirty="0"/>
              <a:t> 데이터베이스는 데이터가 중복되어 저장하는 것을 지양합니다</a:t>
            </a:r>
            <a:r>
              <a:rPr lang="en-US" altLang="ko-KR" dirty="0"/>
              <a:t>. </a:t>
            </a:r>
            <a:r>
              <a:rPr lang="ko-KR" altLang="en-US" dirty="0"/>
              <a:t>다음은 모 회사의 사원이 어느 부서에 소속되어 있는지에 대한 정보를 저장한 테이블입니다</a:t>
            </a:r>
            <a:r>
              <a:rPr lang="en-US" altLang="ko-KR" dirty="0"/>
              <a:t>. </a:t>
            </a:r>
          </a:p>
        </p:txBody>
      </p:sp>
    </p:spTree>
    <p:extLst>
      <p:ext uri="{BB962C8B-B14F-4D97-AF65-F5344CB8AC3E}">
        <p14:creationId xmlns:p14="http://schemas.microsoft.com/office/powerpoint/2010/main" xmlns="" val="620585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204723"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02. SQL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기본</a:t>
            </a:r>
          </a:p>
        </p:txBody>
      </p:sp>
      <p:sp>
        <p:nvSpPr>
          <p:cNvPr id="4" name="직사각형 3"/>
          <p:cNvSpPr/>
          <p:nvPr/>
        </p:nvSpPr>
        <p:spPr>
          <a:xfrm>
            <a:off x="251520" y="1988840"/>
            <a:ext cx="8640960" cy="646331"/>
          </a:xfrm>
          <a:prstGeom prst="rect">
            <a:avLst/>
          </a:prstGeom>
        </p:spPr>
        <p:txBody>
          <a:bodyPr wrap="square">
            <a:spAutoFit/>
          </a:bodyPr>
          <a:lstStyle/>
          <a:p>
            <a:r>
              <a:rPr lang="ko-KR" altLang="en-US" dirty="0"/>
              <a:t>이 단원에서는 </a:t>
            </a:r>
            <a:r>
              <a:rPr lang="en-US" altLang="ko-KR" dirty="0"/>
              <a:t>SQL</a:t>
            </a:r>
            <a:r>
              <a:rPr lang="ko-KR" altLang="en-US" dirty="0"/>
              <a:t>의 가장 기본이 되는 </a:t>
            </a:r>
            <a:r>
              <a:rPr lang="en-US" altLang="ko-KR" dirty="0"/>
              <a:t>SELECT </a:t>
            </a:r>
            <a:r>
              <a:rPr lang="ko-KR" altLang="en-US" dirty="0"/>
              <a:t>문과 함께 산술 연산자의 사용법과 </a:t>
            </a:r>
            <a:r>
              <a:rPr lang="en-US" altLang="ko-KR" dirty="0"/>
              <a:t>NULL</a:t>
            </a:r>
            <a:r>
              <a:rPr lang="ko-KR" altLang="en-US" dirty="0"/>
              <a:t>의 의미와 컬럼에 별칭을 부여하는 방법 등에 대해서 살펴보도록 하겠습니다</a:t>
            </a:r>
            <a:r>
              <a:rPr lang="en-US" altLang="ko-KR" dirty="0"/>
              <a:t>.</a:t>
            </a:r>
          </a:p>
        </p:txBody>
      </p:sp>
      <p:pic>
        <p:nvPicPr>
          <p:cNvPr id="11265" name="Picture 1"/>
          <p:cNvPicPr>
            <a:picLocks noChangeAspect="1" noChangeArrowheads="1"/>
          </p:cNvPicPr>
          <p:nvPr/>
        </p:nvPicPr>
        <p:blipFill>
          <a:blip r:embed="rId2" cstate="print"/>
          <a:srcRect/>
          <a:stretch>
            <a:fillRect/>
          </a:stretch>
        </p:blipFill>
        <p:spPr bwMode="auto">
          <a:xfrm>
            <a:off x="1043608" y="3284984"/>
            <a:ext cx="5819775" cy="1000125"/>
          </a:xfrm>
          <a:prstGeom prst="rect">
            <a:avLst/>
          </a:prstGeom>
          <a:noFill/>
          <a:ln w="9525">
            <a:noFill/>
            <a:miter lim="800000"/>
            <a:headEnd/>
            <a:tailEnd/>
          </a:ln>
        </p:spPr>
      </p:pic>
      <p:sp>
        <p:nvSpPr>
          <p:cNvPr id="8" name="직사각형 7"/>
          <p:cNvSpPr/>
          <p:nvPr/>
        </p:nvSpPr>
        <p:spPr>
          <a:xfrm>
            <a:off x="683568" y="4437112"/>
            <a:ext cx="2194832" cy="369332"/>
          </a:xfrm>
          <a:prstGeom prst="rect">
            <a:avLst/>
          </a:prstGeom>
        </p:spPr>
        <p:txBody>
          <a:bodyPr wrap="none">
            <a:spAutoFit/>
          </a:bodyPr>
          <a:lstStyle/>
          <a:p>
            <a:r>
              <a:rPr lang="ko-KR" altLang="en-US" b="1" dirty="0"/>
              <a:t>특정 데이터만 보기</a:t>
            </a:r>
          </a:p>
        </p:txBody>
      </p:sp>
      <p:pic>
        <p:nvPicPr>
          <p:cNvPr id="11267" name="Picture 3"/>
          <p:cNvPicPr>
            <a:picLocks noChangeAspect="1" noChangeArrowheads="1"/>
          </p:cNvPicPr>
          <p:nvPr/>
        </p:nvPicPr>
        <p:blipFill>
          <a:blip r:embed="rId3" cstate="print"/>
          <a:srcRect/>
          <a:stretch>
            <a:fillRect/>
          </a:stretch>
        </p:blipFill>
        <p:spPr bwMode="auto">
          <a:xfrm>
            <a:off x="971600" y="4869160"/>
            <a:ext cx="5848350" cy="866775"/>
          </a:xfrm>
          <a:prstGeom prst="rect">
            <a:avLst/>
          </a:prstGeom>
          <a:noFill/>
          <a:ln w="9525">
            <a:noFill/>
            <a:miter lim="800000"/>
            <a:headEnd/>
            <a:tailEnd/>
          </a:ln>
        </p:spPr>
      </p:pic>
      <p:pic>
        <p:nvPicPr>
          <p:cNvPr id="12" name="Picture 39"/>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Box 12"/>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01</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14" name="TextBox 13"/>
          <p:cNvSpPr txBox="1"/>
          <p:nvPr/>
        </p:nvSpPr>
        <p:spPr>
          <a:xfrm>
            <a:off x="1604814" y="1332053"/>
            <a:ext cx="5631482" cy="461665"/>
          </a:xfrm>
          <a:prstGeom prst="rect">
            <a:avLst/>
          </a:prstGeom>
          <a:noFill/>
        </p:spPr>
        <p:txBody>
          <a:bodyPr wrap="square" rtlCol="0">
            <a:spAutoFit/>
          </a:bodyPr>
          <a:lstStyle/>
          <a:p>
            <a:r>
              <a:rPr lang="en-US" altLang="ko-KR" sz="2400" b="1" dirty="0"/>
              <a:t>Select </a:t>
            </a:r>
            <a:r>
              <a:rPr lang="ko-KR" altLang="en-US" sz="2400" b="1" dirty="0"/>
              <a:t>문</a:t>
            </a:r>
          </a:p>
        </p:txBody>
      </p:sp>
      <p:sp>
        <p:nvSpPr>
          <p:cNvPr id="17" name="직사각형 16"/>
          <p:cNvSpPr/>
          <p:nvPr/>
        </p:nvSpPr>
        <p:spPr>
          <a:xfrm>
            <a:off x="683568" y="2780928"/>
            <a:ext cx="4107215" cy="369332"/>
          </a:xfrm>
          <a:prstGeom prst="rect">
            <a:avLst/>
          </a:prstGeom>
        </p:spPr>
        <p:txBody>
          <a:bodyPr wrap="none">
            <a:spAutoFit/>
          </a:bodyPr>
          <a:lstStyle/>
          <a:p>
            <a:r>
              <a:rPr lang="en-US" altLang="ko-KR" b="1" dirty="0"/>
              <a:t>1. </a:t>
            </a:r>
            <a:r>
              <a:rPr lang="ko-KR" altLang="en-US" b="1" dirty="0"/>
              <a:t>데이터를 조회하기 위한 </a:t>
            </a:r>
            <a:r>
              <a:rPr lang="en-US" altLang="ko-KR" b="1" dirty="0"/>
              <a:t>SELECT </a:t>
            </a:r>
            <a:r>
              <a:rPr lang="ko-KR" altLang="en-US" b="1" dirty="0"/>
              <a:t>문</a:t>
            </a:r>
          </a:p>
        </p:txBody>
      </p:sp>
    </p:spTree>
    <p:extLst>
      <p:ext uri="{BB962C8B-B14F-4D97-AF65-F5344CB8AC3E}">
        <p14:creationId xmlns:p14="http://schemas.microsoft.com/office/powerpoint/2010/main" xmlns="" val="620585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204723"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02. SQL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기본</a:t>
            </a:r>
          </a:p>
        </p:txBody>
      </p:sp>
      <p:sp>
        <p:nvSpPr>
          <p:cNvPr id="5" name="직사각형 4"/>
          <p:cNvSpPr/>
          <p:nvPr/>
        </p:nvSpPr>
        <p:spPr>
          <a:xfrm>
            <a:off x="714348" y="1142984"/>
            <a:ext cx="4107215" cy="369332"/>
          </a:xfrm>
          <a:prstGeom prst="rect">
            <a:avLst/>
          </a:prstGeom>
        </p:spPr>
        <p:txBody>
          <a:bodyPr wrap="none">
            <a:spAutoFit/>
          </a:bodyPr>
          <a:lstStyle/>
          <a:p>
            <a:r>
              <a:rPr lang="en-US" altLang="ko-KR" b="1" dirty="0"/>
              <a:t>1. </a:t>
            </a:r>
            <a:r>
              <a:rPr lang="ko-KR" altLang="en-US" b="1" dirty="0"/>
              <a:t>데이터를 조회하기 위한 </a:t>
            </a:r>
            <a:r>
              <a:rPr lang="en-US" altLang="ko-KR" b="1" dirty="0"/>
              <a:t>SELECT </a:t>
            </a:r>
            <a:r>
              <a:rPr lang="ko-KR" altLang="en-US" b="1" dirty="0"/>
              <a:t>문</a:t>
            </a:r>
          </a:p>
        </p:txBody>
      </p:sp>
      <p:sp>
        <p:nvSpPr>
          <p:cNvPr id="4" name="직사각형 3"/>
          <p:cNvSpPr/>
          <p:nvPr/>
        </p:nvSpPr>
        <p:spPr>
          <a:xfrm>
            <a:off x="1331640" y="1556792"/>
            <a:ext cx="1420582" cy="369332"/>
          </a:xfrm>
          <a:prstGeom prst="rect">
            <a:avLst/>
          </a:prstGeom>
        </p:spPr>
        <p:txBody>
          <a:bodyPr wrap="none">
            <a:spAutoFit/>
          </a:bodyPr>
          <a:lstStyle/>
          <a:p>
            <a:r>
              <a:rPr lang="ko-KR" altLang="en-US" b="1" dirty="0"/>
              <a:t>산술 연산자</a:t>
            </a:r>
          </a:p>
        </p:txBody>
      </p:sp>
      <p:pic>
        <p:nvPicPr>
          <p:cNvPr id="6" name="Picture 4"/>
          <p:cNvPicPr>
            <a:picLocks noChangeAspect="1" noChangeArrowheads="1"/>
          </p:cNvPicPr>
          <p:nvPr/>
        </p:nvPicPr>
        <p:blipFill>
          <a:blip r:embed="rId2" cstate="print"/>
          <a:srcRect/>
          <a:stretch>
            <a:fillRect/>
          </a:stretch>
        </p:blipFill>
        <p:spPr bwMode="auto">
          <a:xfrm>
            <a:off x="3059832" y="1556792"/>
            <a:ext cx="2714625" cy="2209800"/>
          </a:xfrm>
          <a:prstGeom prst="rect">
            <a:avLst/>
          </a:prstGeom>
          <a:noFill/>
          <a:ln w="9525">
            <a:noFill/>
            <a:miter lim="800000"/>
            <a:headEnd/>
            <a:tailEnd/>
          </a:ln>
        </p:spPr>
      </p:pic>
      <p:pic>
        <p:nvPicPr>
          <p:cNvPr id="10241" name="Picture 1"/>
          <p:cNvPicPr>
            <a:picLocks noChangeAspect="1" noChangeArrowheads="1"/>
          </p:cNvPicPr>
          <p:nvPr/>
        </p:nvPicPr>
        <p:blipFill>
          <a:blip r:embed="rId3" cstate="print"/>
          <a:srcRect/>
          <a:stretch>
            <a:fillRect/>
          </a:stretch>
        </p:blipFill>
        <p:spPr bwMode="auto">
          <a:xfrm>
            <a:off x="1619672" y="3717032"/>
            <a:ext cx="5867400" cy="857250"/>
          </a:xfrm>
          <a:prstGeom prst="rect">
            <a:avLst/>
          </a:prstGeom>
          <a:noFill/>
          <a:ln w="9525">
            <a:noFill/>
            <a:miter lim="800000"/>
            <a:headEnd/>
            <a:tailEnd/>
          </a:ln>
        </p:spPr>
      </p:pic>
      <p:sp>
        <p:nvSpPr>
          <p:cNvPr id="7" name="직사각형 6"/>
          <p:cNvSpPr/>
          <p:nvPr/>
        </p:nvSpPr>
        <p:spPr>
          <a:xfrm>
            <a:off x="1403648" y="4653136"/>
            <a:ext cx="3094117" cy="369332"/>
          </a:xfrm>
          <a:prstGeom prst="rect">
            <a:avLst/>
          </a:prstGeom>
        </p:spPr>
        <p:txBody>
          <a:bodyPr wrap="none">
            <a:spAutoFit/>
          </a:bodyPr>
          <a:lstStyle/>
          <a:p>
            <a:r>
              <a:rPr lang="en-US" altLang="ko-KR" b="1" dirty="0"/>
              <a:t>NULL </a:t>
            </a:r>
            <a:r>
              <a:rPr lang="ko-KR" altLang="en-US" b="1" dirty="0"/>
              <a:t>처리를 위한 </a:t>
            </a:r>
            <a:r>
              <a:rPr lang="en-US" altLang="ko-KR" b="1" dirty="0"/>
              <a:t>NVL</a:t>
            </a:r>
            <a:r>
              <a:rPr lang="ko-KR" altLang="en-US" b="1" dirty="0"/>
              <a:t>함수</a:t>
            </a:r>
            <a:endParaRPr lang="en-US" altLang="ko-KR" b="1" dirty="0"/>
          </a:p>
        </p:txBody>
      </p:sp>
      <p:pic>
        <p:nvPicPr>
          <p:cNvPr id="10244" name="Picture 4"/>
          <p:cNvPicPr>
            <a:picLocks noChangeAspect="1" noChangeArrowheads="1"/>
          </p:cNvPicPr>
          <p:nvPr/>
        </p:nvPicPr>
        <p:blipFill>
          <a:blip r:embed="rId4" cstate="print"/>
          <a:srcRect/>
          <a:stretch>
            <a:fillRect/>
          </a:stretch>
        </p:blipFill>
        <p:spPr bwMode="auto">
          <a:xfrm>
            <a:off x="1681311" y="5013176"/>
            <a:ext cx="5915025" cy="11334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204723"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02. SQL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기본</a:t>
            </a:r>
          </a:p>
        </p:txBody>
      </p:sp>
      <p:sp>
        <p:nvSpPr>
          <p:cNvPr id="5" name="직사각형 4"/>
          <p:cNvSpPr/>
          <p:nvPr/>
        </p:nvSpPr>
        <p:spPr>
          <a:xfrm>
            <a:off x="714348" y="1142984"/>
            <a:ext cx="3029997" cy="369332"/>
          </a:xfrm>
          <a:prstGeom prst="rect">
            <a:avLst/>
          </a:prstGeom>
        </p:spPr>
        <p:txBody>
          <a:bodyPr wrap="none">
            <a:spAutoFit/>
          </a:bodyPr>
          <a:lstStyle/>
          <a:p>
            <a:r>
              <a:rPr lang="en-US" altLang="ko-KR" b="1" dirty="0"/>
              <a:t>AS</a:t>
            </a:r>
            <a:r>
              <a:rPr lang="ko-KR" altLang="en-US" b="1" dirty="0"/>
              <a:t>로 </a:t>
            </a:r>
            <a:r>
              <a:rPr lang="ko-KR" altLang="en-US" b="1" dirty="0" err="1"/>
              <a:t>컬럼에</a:t>
            </a:r>
            <a:r>
              <a:rPr lang="ko-KR" altLang="en-US" b="1" dirty="0"/>
              <a:t> 별칭 부여하기</a:t>
            </a:r>
          </a:p>
        </p:txBody>
      </p:sp>
      <p:pic>
        <p:nvPicPr>
          <p:cNvPr id="9217" name="Picture 1"/>
          <p:cNvPicPr>
            <a:picLocks noChangeAspect="1" noChangeArrowheads="1"/>
          </p:cNvPicPr>
          <p:nvPr/>
        </p:nvPicPr>
        <p:blipFill>
          <a:blip r:embed="rId2" cstate="print"/>
          <a:srcRect/>
          <a:stretch>
            <a:fillRect/>
          </a:stretch>
        </p:blipFill>
        <p:spPr bwMode="auto">
          <a:xfrm>
            <a:off x="1475656" y="1556792"/>
            <a:ext cx="5848350" cy="847725"/>
          </a:xfrm>
          <a:prstGeom prst="rect">
            <a:avLst/>
          </a:prstGeom>
          <a:noFill/>
          <a:ln w="9525">
            <a:noFill/>
            <a:miter lim="800000"/>
            <a:headEnd/>
            <a:tailEnd/>
          </a:ln>
        </p:spPr>
      </p:pic>
      <p:sp>
        <p:nvSpPr>
          <p:cNvPr id="6" name="직사각형 5"/>
          <p:cNvSpPr/>
          <p:nvPr/>
        </p:nvSpPr>
        <p:spPr>
          <a:xfrm>
            <a:off x="755576" y="2492896"/>
            <a:ext cx="3342582" cy="369332"/>
          </a:xfrm>
          <a:prstGeom prst="rect">
            <a:avLst/>
          </a:prstGeom>
        </p:spPr>
        <p:txBody>
          <a:bodyPr wrap="none">
            <a:spAutoFit/>
          </a:bodyPr>
          <a:lstStyle/>
          <a:p>
            <a:r>
              <a:rPr lang="en-US" altLang="ko-KR" b="1" dirty="0"/>
              <a:t>AS </a:t>
            </a:r>
            <a:r>
              <a:rPr lang="ko-KR" altLang="en-US" b="1" dirty="0"/>
              <a:t>없이 </a:t>
            </a:r>
            <a:r>
              <a:rPr lang="ko-KR" altLang="en-US" b="1" dirty="0" err="1"/>
              <a:t>컬럼에</a:t>
            </a:r>
            <a:r>
              <a:rPr lang="ko-KR" altLang="en-US" b="1" dirty="0"/>
              <a:t> 별칭 부여하기</a:t>
            </a:r>
          </a:p>
        </p:txBody>
      </p:sp>
      <p:pic>
        <p:nvPicPr>
          <p:cNvPr id="9219" name="Picture 3"/>
          <p:cNvPicPr>
            <a:picLocks noChangeAspect="1" noChangeArrowheads="1"/>
          </p:cNvPicPr>
          <p:nvPr/>
        </p:nvPicPr>
        <p:blipFill>
          <a:blip r:embed="rId3" cstate="print"/>
          <a:srcRect/>
          <a:stretch>
            <a:fillRect/>
          </a:stretch>
        </p:blipFill>
        <p:spPr bwMode="auto">
          <a:xfrm>
            <a:off x="1475656" y="2996952"/>
            <a:ext cx="5886450" cy="266700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204723"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02. SQL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기본</a:t>
            </a:r>
          </a:p>
        </p:txBody>
      </p:sp>
      <p:sp>
        <p:nvSpPr>
          <p:cNvPr id="5" name="직사각형 4"/>
          <p:cNvSpPr/>
          <p:nvPr/>
        </p:nvSpPr>
        <p:spPr>
          <a:xfrm>
            <a:off x="714348" y="1142984"/>
            <a:ext cx="2263761" cy="369332"/>
          </a:xfrm>
          <a:prstGeom prst="rect">
            <a:avLst/>
          </a:prstGeom>
        </p:spPr>
        <p:txBody>
          <a:bodyPr wrap="none">
            <a:spAutoFit/>
          </a:bodyPr>
          <a:lstStyle/>
          <a:p>
            <a:r>
              <a:rPr lang="ko-KR" altLang="en-US" b="1" dirty="0"/>
              <a:t>“ ”</a:t>
            </a:r>
            <a:r>
              <a:rPr lang="ko-KR" altLang="en-US" b="1" dirty="0" err="1"/>
              <a:t>로</a:t>
            </a:r>
            <a:r>
              <a:rPr lang="ko-KR" altLang="en-US" b="1" dirty="0"/>
              <a:t> 별칭 부여하기</a:t>
            </a:r>
          </a:p>
        </p:txBody>
      </p:sp>
      <p:sp>
        <p:nvSpPr>
          <p:cNvPr id="6" name="직사각형 5"/>
          <p:cNvSpPr/>
          <p:nvPr/>
        </p:nvSpPr>
        <p:spPr>
          <a:xfrm>
            <a:off x="827584" y="3501008"/>
            <a:ext cx="4091761" cy="369332"/>
          </a:xfrm>
          <a:prstGeom prst="rect">
            <a:avLst/>
          </a:prstGeom>
        </p:spPr>
        <p:txBody>
          <a:bodyPr wrap="none">
            <a:spAutoFit/>
          </a:bodyPr>
          <a:lstStyle/>
          <a:p>
            <a:r>
              <a:rPr lang="en-US" altLang="ko-KR" b="1" dirty="0"/>
              <a:t>Concatenation </a:t>
            </a:r>
            <a:r>
              <a:rPr lang="ko-KR" altLang="en-US" b="1" dirty="0"/>
              <a:t>연산자의 정의와 사용</a:t>
            </a:r>
          </a:p>
        </p:txBody>
      </p:sp>
      <p:pic>
        <p:nvPicPr>
          <p:cNvPr id="67586" name="Picture 2"/>
          <p:cNvPicPr>
            <a:picLocks noChangeAspect="1" noChangeArrowheads="1"/>
          </p:cNvPicPr>
          <p:nvPr/>
        </p:nvPicPr>
        <p:blipFill>
          <a:blip r:embed="rId2" cstate="print"/>
          <a:srcRect/>
          <a:stretch>
            <a:fillRect/>
          </a:stretch>
        </p:blipFill>
        <p:spPr bwMode="auto">
          <a:xfrm>
            <a:off x="1205830" y="1571625"/>
            <a:ext cx="5886450" cy="1857375"/>
          </a:xfrm>
          <a:prstGeom prst="rect">
            <a:avLst/>
          </a:prstGeom>
          <a:noFill/>
          <a:ln w="9525">
            <a:noFill/>
            <a:miter lim="800000"/>
            <a:headEnd/>
            <a:tailEnd/>
          </a:ln>
        </p:spPr>
      </p:pic>
      <p:sp>
        <p:nvSpPr>
          <p:cNvPr id="8" name="직사각형 7"/>
          <p:cNvSpPr/>
          <p:nvPr/>
        </p:nvSpPr>
        <p:spPr>
          <a:xfrm>
            <a:off x="827584" y="3873822"/>
            <a:ext cx="8136904" cy="923330"/>
          </a:xfrm>
          <a:prstGeom prst="rect">
            <a:avLst/>
          </a:prstGeom>
        </p:spPr>
        <p:txBody>
          <a:bodyPr wrap="square">
            <a:spAutoFit/>
          </a:bodyPr>
          <a:lstStyle/>
          <a:p>
            <a:r>
              <a:rPr lang="ko-KR" altLang="en-US" dirty="0" err="1"/>
              <a:t>오라클에서는</a:t>
            </a:r>
            <a:r>
              <a:rPr lang="ko-KR" altLang="en-US" dirty="0"/>
              <a:t> 여러 개의 </a:t>
            </a:r>
            <a:r>
              <a:rPr lang="ko-KR" altLang="en-US" dirty="0" err="1"/>
              <a:t>컬럼을</a:t>
            </a:r>
            <a:r>
              <a:rPr lang="ko-KR" altLang="en-US" dirty="0"/>
              <a:t> 연결할 때 사용하기 위해서 </a:t>
            </a:r>
            <a:r>
              <a:rPr lang="en-US" altLang="ko-KR" dirty="0"/>
              <a:t>Concatenation </a:t>
            </a:r>
            <a:r>
              <a:rPr lang="ko-KR" altLang="en-US" dirty="0"/>
              <a:t>연산자를 제공해 줍니다</a:t>
            </a:r>
            <a:r>
              <a:rPr lang="en-US" altLang="ko-KR" dirty="0"/>
              <a:t>. </a:t>
            </a:r>
            <a:r>
              <a:rPr lang="ko-KR" altLang="en-US" dirty="0"/>
              <a:t>영 문장처럼 보이도록 하기 위해서 “</a:t>
            </a:r>
            <a:r>
              <a:rPr lang="en-US" altLang="ko-KR" dirty="0"/>
              <a:t>||”</a:t>
            </a:r>
            <a:r>
              <a:rPr lang="ko-KR" altLang="en-US" dirty="0"/>
              <a:t>를 </a:t>
            </a:r>
            <a:r>
              <a:rPr lang="ko-KR" altLang="en-US" dirty="0" err="1"/>
              <a:t>컬럼과</a:t>
            </a:r>
            <a:r>
              <a:rPr lang="ko-KR" altLang="en-US" dirty="0"/>
              <a:t> 문자열 사이에 기술하여 하나로 연결하여 출력하면 됩니다</a:t>
            </a:r>
            <a:r>
              <a:rPr lang="en-US" altLang="ko-KR" dirty="0"/>
              <a:t>.</a:t>
            </a:r>
          </a:p>
        </p:txBody>
      </p:sp>
      <p:pic>
        <p:nvPicPr>
          <p:cNvPr id="67587" name="Picture 3"/>
          <p:cNvPicPr>
            <a:picLocks noChangeAspect="1" noChangeArrowheads="1"/>
          </p:cNvPicPr>
          <p:nvPr/>
        </p:nvPicPr>
        <p:blipFill>
          <a:blip r:embed="rId3" cstate="print"/>
          <a:srcRect/>
          <a:stretch>
            <a:fillRect/>
          </a:stretch>
        </p:blipFill>
        <p:spPr bwMode="auto">
          <a:xfrm>
            <a:off x="1187624" y="4869160"/>
            <a:ext cx="5857875" cy="990600"/>
          </a:xfrm>
          <a:prstGeom prst="rect">
            <a:avLst/>
          </a:prstGeom>
          <a:noFill/>
          <a:ln w="9525">
            <a:noFill/>
            <a:miter lim="800000"/>
            <a:headEnd/>
            <a:tailEnd/>
          </a:ln>
        </p:spPr>
      </p:pic>
      <p:pic>
        <p:nvPicPr>
          <p:cNvPr id="67588" name="Picture 4"/>
          <p:cNvPicPr>
            <a:picLocks noChangeAspect="1" noChangeArrowheads="1"/>
          </p:cNvPicPr>
          <p:nvPr/>
        </p:nvPicPr>
        <p:blipFill>
          <a:blip r:embed="rId4" cstate="print"/>
          <a:srcRect/>
          <a:stretch>
            <a:fillRect/>
          </a:stretch>
        </p:blipFill>
        <p:spPr bwMode="auto">
          <a:xfrm>
            <a:off x="7092280" y="5661248"/>
            <a:ext cx="1657350" cy="9048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204723"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02. SQL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기본</a:t>
            </a:r>
          </a:p>
        </p:txBody>
      </p:sp>
      <p:sp>
        <p:nvSpPr>
          <p:cNvPr id="7" name="직사각형 6"/>
          <p:cNvSpPr/>
          <p:nvPr/>
        </p:nvSpPr>
        <p:spPr>
          <a:xfrm>
            <a:off x="1115616" y="1268760"/>
            <a:ext cx="2005677" cy="369332"/>
          </a:xfrm>
          <a:prstGeom prst="rect">
            <a:avLst/>
          </a:prstGeom>
        </p:spPr>
        <p:txBody>
          <a:bodyPr wrap="none">
            <a:spAutoFit/>
          </a:bodyPr>
          <a:lstStyle/>
          <a:p>
            <a:r>
              <a:rPr lang="en-US" altLang="ko-KR" b="1" dirty="0"/>
              <a:t>DISTINCT </a:t>
            </a:r>
            <a:r>
              <a:rPr lang="ko-KR" altLang="en-US" b="1" dirty="0"/>
              <a:t>키워드</a:t>
            </a:r>
          </a:p>
        </p:txBody>
      </p:sp>
      <p:pic>
        <p:nvPicPr>
          <p:cNvPr id="68610" name="Picture 2"/>
          <p:cNvPicPr>
            <a:picLocks noChangeAspect="1" noChangeArrowheads="1"/>
          </p:cNvPicPr>
          <p:nvPr/>
        </p:nvPicPr>
        <p:blipFill>
          <a:blip r:embed="rId2" cstate="print"/>
          <a:srcRect/>
          <a:stretch>
            <a:fillRect/>
          </a:stretch>
        </p:blipFill>
        <p:spPr bwMode="auto">
          <a:xfrm>
            <a:off x="1403648" y="1628800"/>
            <a:ext cx="5838825" cy="18192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204723"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02. SQL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기본</a:t>
            </a:r>
          </a:p>
        </p:txBody>
      </p:sp>
      <p:pic>
        <p:nvPicPr>
          <p:cNvPr id="7"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8060234"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02</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9" name="TextBox 8"/>
          <p:cNvSpPr txBox="1"/>
          <p:nvPr/>
        </p:nvSpPr>
        <p:spPr>
          <a:xfrm>
            <a:off x="1604814" y="1332053"/>
            <a:ext cx="6567586" cy="461665"/>
          </a:xfrm>
          <a:prstGeom prst="rect">
            <a:avLst/>
          </a:prstGeom>
          <a:noFill/>
        </p:spPr>
        <p:txBody>
          <a:bodyPr wrap="square" rtlCol="0">
            <a:spAutoFit/>
          </a:bodyPr>
          <a:lstStyle/>
          <a:p>
            <a:r>
              <a:rPr lang="ko-KR" altLang="en-US" sz="2400" b="1" dirty="0"/>
              <a:t>특정 조건의 데이터만 조회하는 </a:t>
            </a:r>
            <a:r>
              <a:rPr lang="en-US" altLang="ko-KR" sz="2400" b="1" dirty="0"/>
              <a:t>WHERE </a:t>
            </a:r>
            <a:r>
              <a:rPr lang="ko-KR" altLang="en-US" sz="2400" b="1" dirty="0"/>
              <a:t>조건</a:t>
            </a:r>
          </a:p>
        </p:txBody>
      </p:sp>
      <p:pic>
        <p:nvPicPr>
          <p:cNvPr id="69634" name="Picture 2"/>
          <p:cNvPicPr>
            <a:picLocks noChangeAspect="1" noChangeArrowheads="1"/>
          </p:cNvPicPr>
          <p:nvPr/>
        </p:nvPicPr>
        <p:blipFill>
          <a:blip r:embed="rId3" cstate="print"/>
          <a:srcRect/>
          <a:stretch>
            <a:fillRect/>
          </a:stretch>
        </p:blipFill>
        <p:spPr bwMode="auto">
          <a:xfrm>
            <a:off x="1907704" y="2204864"/>
            <a:ext cx="5819775" cy="1428750"/>
          </a:xfrm>
          <a:prstGeom prst="rect">
            <a:avLst/>
          </a:prstGeom>
          <a:noFill/>
          <a:ln w="9525">
            <a:noFill/>
            <a:miter lim="800000"/>
            <a:headEnd/>
            <a:tailEnd/>
          </a:ln>
        </p:spPr>
      </p:pic>
      <p:pic>
        <p:nvPicPr>
          <p:cNvPr id="69635" name="Picture 3"/>
          <p:cNvPicPr>
            <a:picLocks noChangeAspect="1" noChangeArrowheads="1"/>
          </p:cNvPicPr>
          <p:nvPr/>
        </p:nvPicPr>
        <p:blipFill>
          <a:blip r:embed="rId4" cstate="print"/>
          <a:srcRect/>
          <a:stretch>
            <a:fillRect/>
          </a:stretch>
        </p:blipFill>
        <p:spPr bwMode="auto">
          <a:xfrm>
            <a:off x="1835696" y="4293096"/>
            <a:ext cx="5876925" cy="904875"/>
          </a:xfrm>
          <a:prstGeom prst="rect">
            <a:avLst/>
          </a:prstGeom>
          <a:noFill/>
          <a:ln w="9525">
            <a:noFill/>
            <a:miter lim="800000"/>
            <a:headEnd/>
            <a:tailEnd/>
          </a:ln>
        </p:spPr>
      </p:pic>
      <p:sp>
        <p:nvSpPr>
          <p:cNvPr id="12" name="직사각형 11"/>
          <p:cNvSpPr/>
          <p:nvPr/>
        </p:nvSpPr>
        <p:spPr>
          <a:xfrm>
            <a:off x="1763688" y="3789040"/>
            <a:ext cx="5814392" cy="369332"/>
          </a:xfrm>
          <a:prstGeom prst="rect">
            <a:avLst/>
          </a:prstGeom>
        </p:spPr>
        <p:txBody>
          <a:bodyPr wrap="square">
            <a:spAutoFit/>
          </a:bodyPr>
          <a:lstStyle/>
          <a:p>
            <a:r>
              <a:rPr lang="ko-KR" altLang="en-US" dirty="0" err="1"/>
              <a:t>조건절은</a:t>
            </a:r>
            <a:r>
              <a:rPr lang="ko-KR" altLang="en-US" dirty="0"/>
              <a:t> 다음의 세 부분으로 구성이 됩니다</a:t>
            </a:r>
            <a:r>
              <a:rPr lang="en-US" altLang="ko-KR" dirty="0"/>
              <a:t>.</a:t>
            </a:r>
          </a:p>
        </p:txBody>
      </p:sp>
    </p:spTree>
    <p:extLst>
      <p:ext uri="{BB962C8B-B14F-4D97-AF65-F5344CB8AC3E}">
        <p14:creationId xmlns:p14="http://schemas.microsoft.com/office/powerpoint/2010/main" xmlns="" val="620585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7"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p:cNvSpPr txBox="1"/>
          <p:nvPr/>
        </p:nvSpPr>
        <p:spPr>
          <a:xfrm>
            <a:off x="309825" y="153079"/>
            <a:ext cx="493596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데이터베이스 개념</a:t>
            </a:r>
          </a:p>
        </p:txBody>
      </p:sp>
      <p:sp>
        <p:nvSpPr>
          <p:cNvPr id="151" name="TextBox 150"/>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02</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163" name="TextBox 162"/>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데이터베이스의  발전 </a:t>
            </a:r>
          </a:p>
        </p:txBody>
      </p:sp>
      <p:pic>
        <p:nvPicPr>
          <p:cNvPr id="3075" name="Picture 3"/>
          <p:cNvPicPr>
            <a:picLocks noChangeAspect="1" noChangeArrowheads="1"/>
          </p:cNvPicPr>
          <p:nvPr/>
        </p:nvPicPr>
        <p:blipFill>
          <a:blip r:embed="rId3" cstate="print"/>
          <a:srcRect/>
          <a:stretch>
            <a:fillRect/>
          </a:stretch>
        </p:blipFill>
        <p:spPr bwMode="auto">
          <a:xfrm>
            <a:off x="1071538" y="2143116"/>
            <a:ext cx="7579741" cy="3571900"/>
          </a:xfrm>
          <a:prstGeom prst="rect">
            <a:avLst/>
          </a:prstGeom>
          <a:noFill/>
          <a:ln w="9525">
            <a:noFill/>
            <a:miter lim="800000"/>
            <a:headEnd/>
            <a:tailEnd/>
          </a:ln>
          <a:effectLst/>
        </p:spPr>
      </p:pic>
    </p:spTree>
    <p:extLst>
      <p:ext uri="{BB962C8B-B14F-4D97-AF65-F5344CB8AC3E}">
        <p14:creationId xmlns:p14="http://schemas.microsoft.com/office/powerpoint/2010/main" xmlns="" val="620585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204723"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02. SQL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기본</a:t>
            </a:r>
          </a:p>
        </p:txBody>
      </p:sp>
      <p:sp>
        <p:nvSpPr>
          <p:cNvPr id="7" name="직사각형 6"/>
          <p:cNvSpPr/>
          <p:nvPr/>
        </p:nvSpPr>
        <p:spPr>
          <a:xfrm>
            <a:off x="1115616" y="1268760"/>
            <a:ext cx="1420582" cy="369332"/>
          </a:xfrm>
          <a:prstGeom prst="rect">
            <a:avLst/>
          </a:prstGeom>
        </p:spPr>
        <p:txBody>
          <a:bodyPr wrap="none">
            <a:spAutoFit/>
          </a:bodyPr>
          <a:lstStyle/>
          <a:p>
            <a:r>
              <a:rPr lang="ko-KR" altLang="en-US" b="1" dirty="0"/>
              <a:t>비교 연산자</a:t>
            </a:r>
          </a:p>
        </p:txBody>
      </p:sp>
      <p:sp>
        <p:nvSpPr>
          <p:cNvPr id="5" name="직사각형 4"/>
          <p:cNvSpPr/>
          <p:nvPr/>
        </p:nvSpPr>
        <p:spPr>
          <a:xfrm>
            <a:off x="323528" y="1628800"/>
            <a:ext cx="8820472" cy="923330"/>
          </a:xfrm>
          <a:prstGeom prst="rect">
            <a:avLst/>
          </a:prstGeom>
        </p:spPr>
        <p:txBody>
          <a:bodyPr wrap="square">
            <a:spAutoFit/>
          </a:bodyPr>
          <a:lstStyle/>
          <a:p>
            <a:r>
              <a:rPr lang="en-US" altLang="ko-KR" dirty="0"/>
              <a:t>WHERE </a:t>
            </a:r>
            <a:r>
              <a:rPr lang="ko-KR" altLang="en-US" dirty="0"/>
              <a:t>절에 조건을 설정하기 위한 연산자로 </a:t>
            </a:r>
            <a:r>
              <a:rPr lang="en-US" altLang="ko-KR" dirty="0"/>
              <a:t>=(</a:t>
            </a:r>
            <a:r>
              <a:rPr lang="ko-KR" altLang="en-US" dirty="0"/>
              <a:t>같다</a:t>
            </a:r>
            <a:r>
              <a:rPr lang="en-US" altLang="ko-KR" dirty="0"/>
              <a:t>), &gt;(</a:t>
            </a:r>
            <a:r>
              <a:rPr lang="ko-KR" altLang="en-US" dirty="0"/>
              <a:t>크다</a:t>
            </a:r>
            <a:r>
              <a:rPr lang="en-US" altLang="ko-KR" dirty="0"/>
              <a:t>), &gt;=(</a:t>
            </a:r>
            <a:r>
              <a:rPr lang="ko-KR" altLang="en-US" dirty="0"/>
              <a:t>크거나 같다</a:t>
            </a:r>
            <a:r>
              <a:rPr lang="en-US" altLang="ko-KR" dirty="0"/>
              <a:t>), &lt;(</a:t>
            </a:r>
            <a:r>
              <a:rPr lang="ko-KR" altLang="en-US" dirty="0"/>
              <a:t>작다</a:t>
            </a:r>
            <a:r>
              <a:rPr lang="en-US" altLang="ko-KR" dirty="0"/>
              <a:t>), &lt;=(</a:t>
            </a:r>
            <a:r>
              <a:rPr lang="ko-KR" altLang="en-US" dirty="0"/>
              <a:t>작거나 같다</a:t>
            </a:r>
            <a:r>
              <a:rPr lang="en-US" altLang="ko-KR" dirty="0"/>
              <a:t>), &lt;&gt;(</a:t>
            </a:r>
            <a:r>
              <a:rPr lang="ko-KR" altLang="en-US" dirty="0"/>
              <a:t>같지 않다</a:t>
            </a:r>
            <a:r>
              <a:rPr lang="en-US" altLang="ko-KR" dirty="0"/>
              <a:t>)</a:t>
            </a:r>
            <a:r>
              <a:rPr lang="ko-KR" altLang="en-US" dirty="0"/>
              <a:t>와 같은 연산자를 사용할 수 있는데 이러한 연산자를 비교 연산자라고 합니다</a:t>
            </a:r>
            <a:r>
              <a:rPr lang="en-US" altLang="ko-KR" dirty="0"/>
              <a:t>.</a:t>
            </a:r>
          </a:p>
        </p:txBody>
      </p:sp>
      <p:pic>
        <p:nvPicPr>
          <p:cNvPr id="70658" name="Picture 2"/>
          <p:cNvPicPr>
            <a:picLocks noChangeAspect="1" noChangeArrowheads="1"/>
          </p:cNvPicPr>
          <p:nvPr/>
        </p:nvPicPr>
        <p:blipFill>
          <a:blip r:embed="rId2" cstate="print"/>
          <a:srcRect/>
          <a:stretch>
            <a:fillRect/>
          </a:stretch>
        </p:blipFill>
        <p:spPr bwMode="auto">
          <a:xfrm>
            <a:off x="4211960" y="2492896"/>
            <a:ext cx="4152900" cy="41338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204723"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02. SQL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기본</a:t>
            </a:r>
          </a:p>
        </p:txBody>
      </p:sp>
      <p:sp>
        <p:nvSpPr>
          <p:cNvPr id="6" name="직사각형 5"/>
          <p:cNvSpPr/>
          <p:nvPr/>
        </p:nvSpPr>
        <p:spPr>
          <a:xfrm>
            <a:off x="1043608" y="1268760"/>
            <a:ext cx="1420582" cy="369332"/>
          </a:xfrm>
          <a:prstGeom prst="rect">
            <a:avLst/>
          </a:prstGeom>
        </p:spPr>
        <p:txBody>
          <a:bodyPr wrap="none">
            <a:spAutoFit/>
          </a:bodyPr>
          <a:lstStyle/>
          <a:p>
            <a:r>
              <a:rPr lang="ko-KR" altLang="en-US" b="1" dirty="0"/>
              <a:t>논리 연산자</a:t>
            </a:r>
          </a:p>
        </p:txBody>
      </p:sp>
      <p:sp>
        <p:nvSpPr>
          <p:cNvPr id="8" name="직사각형 7"/>
          <p:cNvSpPr/>
          <p:nvPr/>
        </p:nvSpPr>
        <p:spPr>
          <a:xfrm>
            <a:off x="395536" y="1700808"/>
            <a:ext cx="8424936" cy="923330"/>
          </a:xfrm>
          <a:prstGeom prst="rect">
            <a:avLst/>
          </a:prstGeom>
        </p:spPr>
        <p:txBody>
          <a:bodyPr wrap="square">
            <a:spAutoFit/>
          </a:bodyPr>
          <a:lstStyle/>
          <a:p>
            <a:r>
              <a:rPr lang="ko-KR" altLang="en-US"/>
              <a:t>조건을 </a:t>
            </a:r>
            <a:r>
              <a:rPr lang="ko-KR" altLang="en-US" dirty="0"/>
              <a:t>여러 개 조합해서 결과를 얻어야 할 경우에는 조건을 연결해 주는 논리 연산자를 사용합니다</a:t>
            </a:r>
            <a:r>
              <a:rPr lang="en-US" altLang="ko-KR" dirty="0"/>
              <a:t>. </a:t>
            </a:r>
          </a:p>
          <a:p>
            <a:r>
              <a:rPr lang="ko-KR" altLang="en-US" dirty="0" err="1"/>
              <a:t>오라클에서</a:t>
            </a:r>
            <a:r>
              <a:rPr lang="ko-KR" altLang="en-US" dirty="0"/>
              <a:t> </a:t>
            </a:r>
            <a:r>
              <a:rPr lang="ko-KR" altLang="en-US" dirty="0" err="1"/>
              <a:t>사용가능한</a:t>
            </a:r>
            <a:r>
              <a:rPr lang="ko-KR" altLang="en-US" dirty="0"/>
              <a:t> 논리 연산자 </a:t>
            </a:r>
            <a:r>
              <a:rPr lang="en-US" altLang="ko-KR" dirty="0"/>
              <a:t>AND</a:t>
            </a:r>
            <a:r>
              <a:rPr lang="ko-KR" altLang="en-US" dirty="0"/>
              <a:t>나 </a:t>
            </a:r>
            <a:r>
              <a:rPr lang="en-US" altLang="ko-KR" dirty="0"/>
              <a:t>OR</a:t>
            </a:r>
            <a:r>
              <a:rPr lang="ko-KR" altLang="en-US" dirty="0"/>
              <a:t>나 </a:t>
            </a:r>
            <a:r>
              <a:rPr lang="en-US" altLang="ko-KR" dirty="0"/>
              <a:t>NOT</a:t>
            </a:r>
            <a:r>
              <a:rPr lang="ko-KR" altLang="en-US" dirty="0"/>
              <a:t>이 있습니다</a:t>
            </a:r>
            <a:r>
              <a:rPr lang="en-US" altLang="ko-KR" dirty="0"/>
              <a:t>.</a:t>
            </a:r>
          </a:p>
        </p:txBody>
      </p:sp>
      <p:pic>
        <p:nvPicPr>
          <p:cNvPr id="71682" name="Picture 2"/>
          <p:cNvPicPr>
            <a:picLocks noChangeAspect="1" noChangeArrowheads="1"/>
          </p:cNvPicPr>
          <p:nvPr/>
        </p:nvPicPr>
        <p:blipFill>
          <a:blip r:embed="rId2" cstate="print"/>
          <a:srcRect/>
          <a:stretch>
            <a:fillRect/>
          </a:stretch>
        </p:blipFill>
        <p:spPr bwMode="auto">
          <a:xfrm>
            <a:off x="1187624" y="2924944"/>
            <a:ext cx="6992862" cy="288032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204723"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02. SQL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기본</a:t>
            </a:r>
          </a:p>
        </p:txBody>
      </p:sp>
      <p:sp>
        <p:nvSpPr>
          <p:cNvPr id="7" name="직사각형 6"/>
          <p:cNvSpPr/>
          <p:nvPr/>
        </p:nvSpPr>
        <p:spPr>
          <a:xfrm>
            <a:off x="1115616" y="1268760"/>
            <a:ext cx="2639120" cy="369332"/>
          </a:xfrm>
          <a:prstGeom prst="rect">
            <a:avLst/>
          </a:prstGeom>
        </p:spPr>
        <p:txBody>
          <a:bodyPr wrap="none">
            <a:spAutoFit/>
          </a:bodyPr>
          <a:lstStyle/>
          <a:p>
            <a:r>
              <a:rPr lang="en-US" altLang="ko-KR" b="1" dirty="0"/>
              <a:t>BETWEEN AND </a:t>
            </a:r>
            <a:r>
              <a:rPr lang="ko-KR" altLang="en-US" b="1" dirty="0"/>
              <a:t>연산자</a:t>
            </a:r>
          </a:p>
        </p:txBody>
      </p:sp>
      <p:sp>
        <p:nvSpPr>
          <p:cNvPr id="5" name="직사각형 4"/>
          <p:cNvSpPr/>
          <p:nvPr/>
        </p:nvSpPr>
        <p:spPr>
          <a:xfrm>
            <a:off x="539552" y="1628800"/>
            <a:ext cx="8424936" cy="646331"/>
          </a:xfrm>
          <a:prstGeom prst="rect">
            <a:avLst/>
          </a:prstGeom>
        </p:spPr>
        <p:txBody>
          <a:bodyPr wrap="square">
            <a:spAutoFit/>
          </a:bodyPr>
          <a:lstStyle/>
          <a:p>
            <a:r>
              <a:rPr lang="ko-KR" altLang="en-US" dirty="0"/>
              <a:t>특정 범위 내에 속하는 데이터인지를 알아보기 위해서 비교연산자와 논리 연산자를 결합하여 표현할 수 있습니다</a:t>
            </a:r>
            <a:r>
              <a:rPr lang="en-US" altLang="ko-KR" dirty="0"/>
              <a:t>. </a:t>
            </a:r>
          </a:p>
        </p:txBody>
      </p:sp>
      <p:pic>
        <p:nvPicPr>
          <p:cNvPr id="72706" name="Picture 2"/>
          <p:cNvPicPr>
            <a:picLocks noChangeAspect="1" noChangeArrowheads="1"/>
          </p:cNvPicPr>
          <p:nvPr/>
        </p:nvPicPr>
        <p:blipFill>
          <a:blip r:embed="rId2" cstate="print"/>
          <a:srcRect/>
          <a:stretch>
            <a:fillRect/>
          </a:stretch>
        </p:blipFill>
        <p:spPr bwMode="auto">
          <a:xfrm>
            <a:off x="1043608" y="2276872"/>
            <a:ext cx="5934075" cy="581025"/>
          </a:xfrm>
          <a:prstGeom prst="rect">
            <a:avLst/>
          </a:prstGeom>
          <a:noFill/>
          <a:ln w="9525">
            <a:noFill/>
            <a:miter lim="800000"/>
            <a:headEnd/>
            <a:tailEnd/>
          </a:ln>
        </p:spPr>
      </p:pic>
      <p:pic>
        <p:nvPicPr>
          <p:cNvPr id="72707" name="Picture 3"/>
          <p:cNvPicPr>
            <a:picLocks noChangeAspect="1" noChangeArrowheads="1"/>
          </p:cNvPicPr>
          <p:nvPr/>
        </p:nvPicPr>
        <p:blipFill>
          <a:blip r:embed="rId3" cstate="print"/>
          <a:srcRect/>
          <a:stretch>
            <a:fillRect/>
          </a:stretch>
        </p:blipFill>
        <p:spPr bwMode="auto">
          <a:xfrm>
            <a:off x="1043608" y="2996952"/>
            <a:ext cx="5895975" cy="1009650"/>
          </a:xfrm>
          <a:prstGeom prst="rect">
            <a:avLst/>
          </a:prstGeom>
          <a:noFill/>
          <a:ln w="9525">
            <a:noFill/>
            <a:miter lim="800000"/>
            <a:headEnd/>
            <a:tailEnd/>
          </a:ln>
        </p:spPr>
      </p:pic>
      <p:sp>
        <p:nvSpPr>
          <p:cNvPr id="8" name="직사각형 7"/>
          <p:cNvSpPr/>
          <p:nvPr/>
        </p:nvSpPr>
        <p:spPr>
          <a:xfrm>
            <a:off x="1259632" y="4149080"/>
            <a:ext cx="1215397" cy="369332"/>
          </a:xfrm>
          <a:prstGeom prst="rect">
            <a:avLst/>
          </a:prstGeom>
        </p:spPr>
        <p:txBody>
          <a:bodyPr wrap="none">
            <a:spAutoFit/>
          </a:bodyPr>
          <a:lstStyle/>
          <a:p>
            <a:r>
              <a:rPr lang="en-US" altLang="ko-KR" b="1" dirty="0"/>
              <a:t>IN </a:t>
            </a:r>
            <a:r>
              <a:rPr lang="ko-KR" altLang="en-US" b="1" dirty="0"/>
              <a:t>연산자</a:t>
            </a:r>
          </a:p>
        </p:txBody>
      </p:sp>
      <p:sp>
        <p:nvSpPr>
          <p:cNvPr id="9" name="직사각형 8"/>
          <p:cNvSpPr/>
          <p:nvPr/>
        </p:nvSpPr>
        <p:spPr>
          <a:xfrm>
            <a:off x="683568" y="4509120"/>
            <a:ext cx="8208912" cy="646331"/>
          </a:xfrm>
          <a:prstGeom prst="rect">
            <a:avLst/>
          </a:prstGeom>
        </p:spPr>
        <p:txBody>
          <a:bodyPr wrap="square">
            <a:spAutoFit/>
          </a:bodyPr>
          <a:lstStyle/>
          <a:p>
            <a:r>
              <a:rPr lang="ko-KR" altLang="en-US" dirty="0"/>
              <a:t>특정 필드의 값이 </a:t>
            </a:r>
            <a:r>
              <a:rPr lang="en-US" altLang="ko-KR" dirty="0"/>
              <a:t>A</a:t>
            </a:r>
            <a:r>
              <a:rPr lang="ko-KR" altLang="en-US" dirty="0"/>
              <a:t>이거나 </a:t>
            </a:r>
            <a:r>
              <a:rPr lang="en-US" altLang="ko-KR" dirty="0"/>
              <a:t>B</a:t>
            </a:r>
            <a:r>
              <a:rPr lang="ko-KR" altLang="en-US" dirty="0"/>
              <a:t>이거나 </a:t>
            </a:r>
            <a:r>
              <a:rPr lang="en-US" altLang="ko-KR" dirty="0"/>
              <a:t>C </a:t>
            </a:r>
            <a:r>
              <a:rPr lang="ko-KR" altLang="en-US" dirty="0"/>
              <a:t>중에 어느 하나만 만족하더라도 출력하도록 하는 표현을 </a:t>
            </a:r>
            <a:r>
              <a:rPr lang="en-US" altLang="ko-KR" dirty="0"/>
              <a:t>IN </a:t>
            </a:r>
            <a:r>
              <a:rPr lang="ko-KR" altLang="en-US" dirty="0"/>
              <a:t>연산자를 사용하여 할 수 있습니다</a:t>
            </a:r>
            <a:r>
              <a:rPr lang="en-US" altLang="ko-KR" dirty="0"/>
              <a:t>.</a:t>
            </a:r>
          </a:p>
        </p:txBody>
      </p:sp>
      <p:pic>
        <p:nvPicPr>
          <p:cNvPr id="72708" name="Picture 4"/>
          <p:cNvPicPr>
            <a:picLocks noChangeAspect="1" noChangeArrowheads="1"/>
          </p:cNvPicPr>
          <p:nvPr/>
        </p:nvPicPr>
        <p:blipFill>
          <a:blip r:embed="rId4" cstate="print"/>
          <a:srcRect/>
          <a:stretch>
            <a:fillRect/>
          </a:stretch>
        </p:blipFill>
        <p:spPr bwMode="auto">
          <a:xfrm>
            <a:off x="971600" y="5157192"/>
            <a:ext cx="5829300" cy="590550"/>
          </a:xfrm>
          <a:prstGeom prst="rect">
            <a:avLst/>
          </a:prstGeom>
          <a:noFill/>
          <a:ln w="9525">
            <a:noFill/>
            <a:miter lim="800000"/>
            <a:headEnd/>
            <a:tailEnd/>
          </a:ln>
        </p:spPr>
      </p:pic>
      <p:pic>
        <p:nvPicPr>
          <p:cNvPr id="72709" name="Picture 5"/>
          <p:cNvPicPr>
            <a:picLocks noChangeAspect="1" noChangeArrowheads="1"/>
          </p:cNvPicPr>
          <p:nvPr/>
        </p:nvPicPr>
        <p:blipFill>
          <a:blip r:embed="rId5" cstate="print"/>
          <a:srcRect/>
          <a:stretch>
            <a:fillRect/>
          </a:stretch>
        </p:blipFill>
        <p:spPr bwMode="auto">
          <a:xfrm>
            <a:off x="1043608" y="5733256"/>
            <a:ext cx="5781675" cy="9429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204723"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02. SQL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기본</a:t>
            </a:r>
          </a:p>
        </p:txBody>
      </p:sp>
      <p:sp>
        <p:nvSpPr>
          <p:cNvPr id="7" name="직사각형 6"/>
          <p:cNvSpPr/>
          <p:nvPr/>
        </p:nvSpPr>
        <p:spPr>
          <a:xfrm>
            <a:off x="1115616" y="1268760"/>
            <a:ext cx="2890535" cy="369332"/>
          </a:xfrm>
          <a:prstGeom prst="rect">
            <a:avLst/>
          </a:prstGeom>
        </p:spPr>
        <p:txBody>
          <a:bodyPr wrap="none">
            <a:spAutoFit/>
          </a:bodyPr>
          <a:lstStyle/>
          <a:p>
            <a:r>
              <a:rPr lang="en-US" altLang="ko-KR" b="1" dirty="0"/>
              <a:t>LIKE </a:t>
            </a:r>
            <a:r>
              <a:rPr lang="ko-KR" altLang="en-US" b="1" dirty="0"/>
              <a:t>연산자와 와일드카드</a:t>
            </a:r>
          </a:p>
        </p:txBody>
      </p:sp>
      <p:pic>
        <p:nvPicPr>
          <p:cNvPr id="73730" name="Picture 2"/>
          <p:cNvPicPr>
            <a:picLocks noChangeAspect="1" noChangeArrowheads="1"/>
          </p:cNvPicPr>
          <p:nvPr/>
        </p:nvPicPr>
        <p:blipFill>
          <a:blip r:embed="rId2" cstate="print"/>
          <a:srcRect/>
          <a:stretch>
            <a:fillRect/>
          </a:stretch>
        </p:blipFill>
        <p:spPr bwMode="auto">
          <a:xfrm>
            <a:off x="1187624" y="1844824"/>
            <a:ext cx="5781675" cy="600075"/>
          </a:xfrm>
          <a:prstGeom prst="rect">
            <a:avLst/>
          </a:prstGeom>
          <a:noFill/>
          <a:ln w="9525">
            <a:noFill/>
            <a:miter lim="800000"/>
            <a:headEnd/>
            <a:tailEnd/>
          </a:ln>
        </p:spPr>
      </p:pic>
      <p:pic>
        <p:nvPicPr>
          <p:cNvPr id="73731" name="Picture 3"/>
          <p:cNvPicPr>
            <a:picLocks noChangeAspect="1" noChangeArrowheads="1"/>
          </p:cNvPicPr>
          <p:nvPr/>
        </p:nvPicPr>
        <p:blipFill>
          <a:blip r:embed="rId3" cstate="print"/>
          <a:srcRect/>
          <a:stretch>
            <a:fillRect/>
          </a:stretch>
        </p:blipFill>
        <p:spPr bwMode="auto">
          <a:xfrm>
            <a:off x="1187624" y="3356992"/>
            <a:ext cx="4133850" cy="981075"/>
          </a:xfrm>
          <a:prstGeom prst="rect">
            <a:avLst/>
          </a:prstGeom>
          <a:noFill/>
          <a:ln w="9525">
            <a:noFill/>
            <a:miter lim="800000"/>
            <a:headEnd/>
            <a:tailEnd/>
          </a:ln>
        </p:spPr>
      </p:pic>
      <p:sp>
        <p:nvSpPr>
          <p:cNvPr id="8" name="직사각형 7"/>
          <p:cNvSpPr/>
          <p:nvPr/>
        </p:nvSpPr>
        <p:spPr>
          <a:xfrm>
            <a:off x="539552" y="2492896"/>
            <a:ext cx="7920880" cy="646331"/>
          </a:xfrm>
          <a:prstGeom prst="rect">
            <a:avLst/>
          </a:prstGeom>
        </p:spPr>
        <p:txBody>
          <a:bodyPr wrap="square">
            <a:spAutoFit/>
          </a:bodyPr>
          <a:lstStyle/>
          <a:p>
            <a:r>
              <a:rPr lang="en-US" altLang="ko-KR" dirty="0"/>
              <a:t>LIKE </a:t>
            </a:r>
            <a:r>
              <a:rPr lang="ko-KR" altLang="en-US" dirty="0"/>
              <a:t>다음에는 </a:t>
            </a:r>
            <a:r>
              <a:rPr lang="en-US" altLang="ko-KR" dirty="0"/>
              <a:t>pattern</a:t>
            </a:r>
            <a:r>
              <a:rPr lang="ko-KR" altLang="en-US" dirty="0"/>
              <a:t>을 기술해야 하는데 </a:t>
            </a:r>
            <a:r>
              <a:rPr lang="en-US" altLang="ko-KR" dirty="0"/>
              <a:t>pattern</a:t>
            </a:r>
            <a:r>
              <a:rPr lang="ko-KR" altLang="en-US" dirty="0"/>
              <a:t>에 다음과 같이 두 가지 와일드카드가 사용됩니다</a:t>
            </a:r>
            <a:r>
              <a:rPr lang="en-US" altLang="ko-KR" dirty="0"/>
              <a:t>. </a:t>
            </a:r>
          </a:p>
        </p:txBody>
      </p:sp>
    </p:spTree>
    <p:extLst>
      <p:ext uri="{BB962C8B-B14F-4D97-AF65-F5344CB8AC3E}">
        <p14:creationId xmlns:p14="http://schemas.microsoft.com/office/powerpoint/2010/main" xmlns="" val="6205855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204723"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02. SQL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기본</a:t>
            </a:r>
          </a:p>
        </p:txBody>
      </p:sp>
      <p:sp>
        <p:nvSpPr>
          <p:cNvPr id="7" name="직사각형 6"/>
          <p:cNvSpPr/>
          <p:nvPr/>
        </p:nvSpPr>
        <p:spPr>
          <a:xfrm>
            <a:off x="1115616" y="1268760"/>
            <a:ext cx="3591048" cy="369332"/>
          </a:xfrm>
          <a:prstGeom prst="rect">
            <a:avLst/>
          </a:prstGeom>
        </p:spPr>
        <p:txBody>
          <a:bodyPr wrap="none">
            <a:spAutoFit/>
          </a:bodyPr>
          <a:lstStyle/>
          <a:p>
            <a:r>
              <a:rPr lang="en-US" altLang="ko-KR" b="1" dirty="0"/>
              <a:t>NULL</a:t>
            </a:r>
            <a:r>
              <a:rPr lang="ko-KR" altLang="en-US" b="1" dirty="0"/>
              <a:t>인 값을 찾기 위한 </a:t>
            </a:r>
            <a:r>
              <a:rPr lang="en-US" altLang="ko-KR" b="1" dirty="0"/>
              <a:t>IS NULL</a:t>
            </a:r>
          </a:p>
        </p:txBody>
      </p:sp>
      <p:pic>
        <p:nvPicPr>
          <p:cNvPr id="74754" name="Picture 2"/>
          <p:cNvPicPr>
            <a:picLocks noChangeAspect="1" noChangeArrowheads="1"/>
          </p:cNvPicPr>
          <p:nvPr/>
        </p:nvPicPr>
        <p:blipFill>
          <a:blip r:embed="rId2" cstate="print"/>
          <a:srcRect/>
          <a:stretch>
            <a:fillRect/>
          </a:stretch>
        </p:blipFill>
        <p:spPr bwMode="auto">
          <a:xfrm>
            <a:off x="1547664" y="1700808"/>
            <a:ext cx="5829300" cy="609600"/>
          </a:xfrm>
          <a:prstGeom prst="rect">
            <a:avLst/>
          </a:prstGeom>
          <a:noFill/>
          <a:ln w="9525">
            <a:noFill/>
            <a:miter lim="800000"/>
            <a:headEnd/>
            <a:tailEnd/>
          </a:ln>
        </p:spPr>
      </p:pic>
      <p:pic>
        <p:nvPicPr>
          <p:cNvPr id="74755" name="Picture 3"/>
          <p:cNvPicPr>
            <a:picLocks noChangeAspect="1" noChangeArrowheads="1"/>
          </p:cNvPicPr>
          <p:nvPr/>
        </p:nvPicPr>
        <p:blipFill>
          <a:blip r:embed="rId3" cstate="print"/>
          <a:srcRect/>
          <a:stretch>
            <a:fillRect/>
          </a:stretch>
        </p:blipFill>
        <p:spPr bwMode="auto">
          <a:xfrm>
            <a:off x="1619672" y="2420888"/>
            <a:ext cx="5829300" cy="1085850"/>
          </a:xfrm>
          <a:prstGeom prst="rect">
            <a:avLst/>
          </a:prstGeom>
          <a:noFill/>
          <a:ln w="9525">
            <a:noFill/>
            <a:miter lim="800000"/>
            <a:headEnd/>
            <a:tailEnd/>
          </a:ln>
        </p:spPr>
      </p:pic>
      <p:pic>
        <p:nvPicPr>
          <p:cNvPr id="74756" name="Picture 4"/>
          <p:cNvPicPr>
            <a:picLocks noChangeAspect="1" noChangeArrowheads="1"/>
          </p:cNvPicPr>
          <p:nvPr/>
        </p:nvPicPr>
        <p:blipFill>
          <a:blip r:embed="rId4" cstate="print"/>
          <a:srcRect/>
          <a:stretch>
            <a:fillRect/>
          </a:stretch>
        </p:blipFill>
        <p:spPr bwMode="auto">
          <a:xfrm>
            <a:off x="1547664" y="3645024"/>
            <a:ext cx="5953125" cy="95250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204723"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02. SQL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기본</a:t>
            </a:r>
          </a:p>
        </p:txBody>
      </p:sp>
      <p:sp>
        <p:nvSpPr>
          <p:cNvPr id="7" name="직사각형 6"/>
          <p:cNvSpPr/>
          <p:nvPr/>
        </p:nvSpPr>
        <p:spPr>
          <a:xfrm>
            <a:off x="1115616" y="2204864"/>
            <a:ext cx="1478738" cy="369332"/>
          </a:xfrm>
          <a:prstGeom prst="rect">
            <a:avLst/>
          </a:prstGeom>
        </p:spPr>
        <p:txBody>
          <a:bodyPr wrap="none">
            <a:spAutoFit/>
          </a:bodyPr>
          <a:lstStyle/>
          <a:p>
            <a:r>
              <a:rPr lang="en-US" altLang="ko-KR" b="1" dirty="0"/>
              <a:t>Order by </a:t>
            </a:r>
            <a:r>
              <a:rPr lang="ko-KR" altLang="en-US" b="1" dirty="0"/>
              <a:t>절</a:t>
            </a:r>
          </a:p>
        </p:txBody>
      </p:sp>
      <p:pic>
        <p:nvPicPr>
          <p:cNvPr id="12"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Box 12"/>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03</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14" name="TextBox 13"/>
          <p:cNvSpPr txBox="1"/>
          <p:nvPr/>
        </p:nvSpPr>
        <p:spPr>
          <a:xfrm>
            <a:off x="1604814" y="1332053"/>
            <a:ext cx="5631482" cy="461665"/>
          </a:xfrm>
          <a:prstGeom prst="rect">
            <a:avLst/>
          </a:prstGeom>
          <a:noFill/>
        </p:spPr>
        <p:txBody>
          <a:bodyPr wrap="square" rtlCol="0">
            <a:spAutoFit/>
          </a:bodyPr>
          <a:lstStyle/>
          <a:p>
            <a:r>
              <a:rPr lang="ko-KR" altLang="en-US" sz="2400" b="1" dirty="0"/>
              <a:t>정렬을 위한 </a:t>
            </a:r>
            <a:r>
              <a:rPr lang="en-US" altLang="ko-KR" sz="2400" b="1" dirty="0"/>
              <a:t>order by </a:t>
            </a:r>
            <a:r>
              <a:rPr lang="ko-KR" altLang="en-US" sz="2400" b="1" dirty="0"/>
              <a:t>절</a:t>
            </a:r>
          </a:p>
        </p:txBody>
      </p:sp>
      <p:pic>
        <p:nvPicPr>
          <p:cNvPr id="75778" name="Picture 2"/>
          <p:cNvPicPr>
            <a:picLocks noChangeAspect="1" noChangeArrowheads="1"/>
          </p:cNvPicPr>
          <p:nvPr/>
        </p:nvPicPr>
        <p:blipFill>
          <a:blip r:embed="rId3" cstate="print"/>
          <a:srcRect/>
          <a:stretch>
            <a:fillRect/>
          </a:stretch>
        </p:blipFill>
        <p:spPr bwMode="auto">
          <a:xfrm>
            <a:off x="1619672" y="2708920"/>
            <a:ext cx="5838825" cy="1085850"/>
          </a:xfrm>
          <a:prstGeom prst="rect">
            <a:avLst/>
          </a:prstGeom>
          <a:noFill/>
          <a:ln w="9525">
            <a:noFill/>
            <a:miter lim="800000"/>
            <a:headEnd/>
            <a:tailEnd/>
          </a:ln>
        </p:spPr>
      </p:pic>
      <p:sp>
        <p:nvSpPr>
          <p:cNvPr id="15" name="직사각형 14"/>
          <p:cNvSpPr/>
          <p:nvPr/>
        </p:nvSpPr>
        <p:spPr>
          <a:xfrm>
            <a:off x="467544" y="3789040"/>
            <a:ext cx="8280920" cy="923330"/>
          </a:xfrm>
          <a:prstGeom prst="rect">
            <a:avLst/>
          </a:prstGeom>
        </p:spPr>
        <p:txBody>
          <a:bodyPr wrap="square">
            <a:spAutoFit/>
          </a:bodyPr>
          <a:lstStyle/>
          <a:p>
            <a:r>
              <a:rPr lang="en-US" altLang="ko-KR" dirty="0"/>
              <a:t>ORDER BY </a:t>
            </a:r>
            <a:r>
              <a:rPr lang="ko-KR" altLang="en-US" dirty="0"/>
              <a:t>절 다음에는 어떤 </a:t>
            </a:r>
            <a:r>
              <a:rPr lang="ko-KR" altLang="en-US" dirty="0" err="1"/>
              <a:t>컬럼을</a:t>
            </a:r>
            <a:r>
              <a:rPr lang="ko-KR" altLang="en-US" dirty="0"/>
              <a:t> 기준으로 정렬할 것인지를 결정해야 하기에 </a:t>
            </a:r>
            <a:r>
              <a:rPr lang="ko-KR" altLang="en-US" dirty="0" err="1"/>
              <a:t>컬럼</a:t>
            </a:r>
            <a:r>
              <a:rPr lang="ko-KR" altLang="en-US" dirty="0"/>
              <a:t> 이름을 기술해야 합니다</a:t>
            </a:r>
            <a:r>
              <a:rPr lang="en-US" altLang="ko-KR" dirty="0"/>
              <a:t>. </a:t>
            </a:r>
            <a:r>
              <a:rPr lang="ko-KR" altLang="en-US" dirty="0"/>
              <a:t>그 다음에는 오름차순으로 정렬</a:t>
            </a:r>
            <a:r>
              <a:rPr lang="en-US" altLang="ko-KR" dirty="0"/>
              <a:t>(ASC)</a:t>
            </a:r>
            <a:r>
              <a:rPr lang="ko-KR" altLang="en-US" dirty="0"/>
              <a:t>할지 내림차순으로 정렬</a:t>
            </a:r>
            <a:r>
              <a:rPr lang="en-US" altLang="ko-KR" dirty="0"/>
              <a:t>(DESC)</a:t>
            </a:r>
            <a:r>
              <a:rPr lang="ko-KR" altLang="en-US" dirty="0"/>
              <a:t>할지 정렬 방식을 기술해야 합니다</a:t>
            </a:r>
            <a:r>
              <a:rPr lang="en-US" altLang="ko-KR" dirty="0"/>
              <a:t>. </a:t>
            </a:r>
          </a:p>
        </p:txBody>
      </p:sp>
      <p:pic>
        <p:nvPicPr>
          <p:cNvPr id="75779" name="Picture 3"/>
          <p:cNvPicPr>
            <a:picLocks noChangeAspect="1" noChangeArrowheads="1"/>
          </p:cNvPicPr>
          <p:nvPr/>
        </p:nvPicPr>
        <p:blipFill>
          <a:blip r:embed="rId4" cstate="print"/>
          <a:srcRect/>
          <a:stretch>
            <a:fillRect/>
          </a:stretch>
        </p:blipFill>
        <p:spPr bwMode="auto">
          <a:xfrm>
            <a:off x="1691680" y="4869160"/>
            <a:ext cx="3960440" cy="18012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204723"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02. SQL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기본</a:t>
            </a:r>
          </a:p>
        </p:txBody>
      </p:sp>
      <p:sp>
        <p:nvSpPr>
          <p:cNvPr id="7" name="직사각형 6"/>
          <p:cNvSpPr/>
          <p:nvPr/>
        </p:nvSpPr>
        <p:spPr>
          <a:xfrm>
            <a:off x="1115616" y="1268760"/>
            <a:ext cx="3594254" cy="369332"/>
          </a:xfrm>
          <a:prstGeom prst="rect">
            <a:avLst/>
          </a:prstGeom>
        </p:spPr>
        <p:txBody>
          <a:bodyPr wrap="none">
            <a:spAutoFit/>
          </a:bodyPr>
          <a:lstStyle/>
          <a:p>
            <a:r>
              <a:rPr lang="ko-KR" altLang="en-US" b="1" dirty="0"/>
              <a:t>정렬 방식에 여러 가지 조건 제시</a:t>
            </a:r>
          </a:p>
        </p:txBody>
      </p:sp>
      <p:pic>
        <p:nvPicPr>
          <p:cNvPr id="76802" name="Picture 2"/>
          <p:cNvPicPr>
            <a:picLocks noChangeAspect="1" noChangeArrowheads="1"/>
          </p:cNvPicPr>
          <p:nvPr/>
        </p:nvPicPr>
        <p:blipFill>
          <a:blip r:embed="rId2" cstate="print"/>
          <a:srcRect/>
          <a:stretch>
            <a:fillRect/>
          </a:stretch>
        </p:blipFill>
        <p:spPr bwMode="auto">
          <a:xfrm>
            <a:off x="1331640" y="1772816"/>
            <a:ext cx="5886450" cy="1019175"/>
          </a:xfrm>
          <a:prstGeom prst="rect">
            <a:avLst/>
          </a:prstGeom>
          <a:noFill/>
          <a:ln w="9525">
            <a:noFill/>
            <a:miter lim="800000"/>
            <a:headEnd/>
            <a:tailEnd/>
          </a:ln>
        </p:spPr>
      </p:pic>
      <p:sp>
        <p:nvSpPr>
          <p:cNvPr id="9" name="직사각형 8"/>
          <p:cNvSpPr/>
          <p:nvPr/>
        </p:nvSpPr>
        <p:spPr>
          <a:xfrm>
            <a:off x="1187624" y="2924944"/>
            <a:ext cx="7704856" cy="1200329"/>
          </a:xfrm>
          <a:prstGeom prst="rect">
            <a:avLst/>
          </a:prstGeom>
        </p:spPr>
        <p:txBody>
          <a:bodyPr wrap="square">
            <a:spAutoFit/>
          </a:bodyPr>
          <a:lstStyle/>
          <a:p>
            <a:r>
              <a:rPr lang="ko-KR" altLang="en-US" dirty="0"/>
              <a:t>급여를 많이 받는 사람부터 적게 받는 사람 순으로 순차적으로 출력하는 결과 화면을 살펴보면 동일한 급여를 받는 사람이 존재합니다</a:t>
            </a:r>
            <a:r>
              <a:rPr lang="en-US" altLang="ko-KR" dirty="0"/>
              <a:t>. </a:t>
            </a:r>
            <a:r>
              <a:rPr lang="ko-KR" altLang="en-US" dirty="0"/>
              <a:t>급여가 같은 사람이 존재할 경우 이름의 철자가 빠른 사람부터 출력되도록 하려면 정렬 방식을 여러 가지로 지정해야 합니다</a:t>
            </a:r>
            <a:r>
              <a:rPr lang="en-US" altLang="ko-KR" dirty="0"/>
              <a:t>. </a:t>
            </a:r>
          </a:p>
        </p:txBody>
      </p:sp>
    </p:spTree>
    <p:extLst>
      <p:ext uri="{BB962C8B-B14F-4D97-AF65-F5344CB8AC3E}">
        <p14:creationId xmlns:p14="http://schemas.microsoft.com/office/powerpoint/2010/main" xmlns="" val="620585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7"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p:cNvSpPr txBox="1"/>
          <p:nvPr/>
        </p:nvSpPr>
        <p:spPr>
          <a:xfrm>
            <a:off x="309825" y="153079"/>
            <a:ext cx="3204723"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02. SQL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기본</a:t>
            </a:r>
          </a:p>
        </p:txBody>
      </p:sp>
      <p:sp>
        <p:nvSpPr>
          <p:cNvPr id="151" name="TextBox 150"/>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04</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163" name="TextBox 162"/>
          <p:cNvSpPr txBox="1"/>
          <p:nvPr/>
        </p:nvSpPr>
        <p:spPr>
          <a:xfrm>
            <a:off x="1604814" y="1332053"/>
            <a:ext cx="5631482" cy="461665"/>
          </a:xfrm>
          <a:prstGeom prst="rect">
            <a:avLst/>
          </a:prstGeom>
          <a:noFill/>
        </p:spPr>
        <p:txBody>
          <a:bodyPr wrap="square" rtlCol="0">
            <a:spAutoFit/>
          </a:bodyPr>
          <a:lstStyle/>
          <a:p>
            <a:r>
              <a:rPr lang="ko-KR" altLang="en-US" sz="2400" b="1" dirty="0"/>
              <a:t>집합 연산자</a:t>
            </a:r>
          </a:p>
        </p:txBody>
      </p:sp>
      <p:sp>
        <p:nvSpPr>
          <p:cNvPr id="6" name="직사각형 5"/>
          <p:cNvSpPr/>
          <p:nvPr/>
        </p:nvSpPr>
        <p:spPr>
          <a:xfrm>
            <a:off x="251520" y="2204864"/>
            <a:ext cx="8640960" cy="1200329"/>
          </a:xfrm>
          <a:prstGeom prst="rect">
            <a:avLst/>
          </a:prstGeom>
        </p:spPr>
        <p:txBody>
          <a:bodyPr wrap="square">
            <a:spAutoFit/>
          </a:bodyPr>
          <a:lstStyle/>
          <a:p>
            <a:r>
              <a:rPr lang="en-US" altLang="ko-KR" dirty="0"/>
              <a:t>UNION(</a:t>
            </a:r>
            <a:r>
              <a:rPr lang="ko-KR" altLang="en-US" dirty="0"/>
              <a:t>합집합</a:t>
            </a:r>
            <a:r>
              <a:rPr lang="en-US" altLang="ko-KR" dirty="0"/>
              <a:t>), DIFFERENCE(</a:t>
            </a:r>
            <a:r>
              <a:rPr lang="ko-KR" altLang="en-US" dirty="0" err="1"/>
              <a:t>차집합</a:t>
            </a:r>
            <a:r>
              <a:rPr lang="en-US" altLang="ko-KR" dirty="0"/>
              <a:t>), INTERSECT(</a:t>
            </a:r>
            <a:r>
              <a:rPr lang="ko-KR" altLang="en-US" dirty="0"/>
              <a:t>교집합</a:t>
            </a:r>
            <a:r>
              <a:rPr lang="en-US" altLang="ko-KR" dirty="0"/>
              <a:t>)</a:t>
            </a:r>
            <a:r>
              <a:rPr lang="ko-KR" altLang="en-US" dirty="0"/>
              <a:t>에서는 입력 테이블과 결과 테이블에서 중복된 레코드가 배제됩니다</a:t>
            </a:r>
            <a:r>
              <a:rPr lang="en-US" altLang="ko-KR" dirty="0"/>
              <a:t>. UNION ALL(</a:t>
            </a:r>
            <a:r>
              <a:rPr lang="ko-KR" altLang="en-US" dirty="0"/>
              <a:t>합집합</a:t>
            </a:r>
            <a:r>
              <a:rPr lang="en-US" altLang="ko-KR" dirty="0"/>
              <a:t>), DIFFERENCE ALL(</a:t>
            </a:r>
            <a:r>
              <a:rPr lang="ko-KR" altLang="en-US" dirty="0" err="1"/>
              <a:t>차집합</a:t>
            </a:r>
            <a:r>
              <a:rPr lang="en-US" altLang="ko-KR" dirty="0"/>
              <a:t>), INTERSECT ALL(</a:t>
            </a:r>
            <a:r>
              <a:rPr lang="ko-KR" altLang="en-US" dirty="0"/>
              <a:t>교집합</a:t>
            </a:r>
            <a:r>
              <a:rPr lang="en-US" altLang="ko-KR" dirty="0"/>
              <a:t>)</a:t>
            </a:r>
            <a:r>
              <a:rPr lang="ko-KR" altLang="en-US" dirty="0"/>
              <a:t>에서는 입력 테이블과 테이블에 중복된 레코드가 허용됩니다</a:t>
            </a:r>
            <a:r>
              <a:rPr lang="en-US" altLang="ko-KR" dirty="0"/>
              <a:t>.</a:t>
            </a:r>
          </a:p>
        </p:txBody>
      </p:sp>
      <p:pic>
        <p:nvPicPr>
          <p:cNvPr id="30721" name="Picture 1"/>
          <p:cNvPicPr>
            <a:picLocks noChangeAspect="1" noChangeArrowheads="1"/>
          </p:cNvPicPr>
          <p:nvPr/>
        </p:nvPicPr>
        <p:blipFill>
          <a:blip r:embed="rId3" cstate="print"/>
          <a:srcRect/>
          <a:stretch>
            <a:fillRect/>
          </a:stretch>
        </p:blipFill>
        <p:spPr bwMode="auto">
          <a:xfrm>
            <a:off x="467544" y="3429000"/>
            <a:ext cx="5800725" cy="647700"/>
          </a:xfrm>
          <a:prstGeom prst="rect">
            <a:avLst/>
          </a:prstGeom>
          <a:noFill/>
          <a:ln w="9525">
            <a:noFill/>
            <a:miter lim="800000"/>
            <a:headEnd/>
            <a:tailEnd/>
          </a:ln>
        </p:spPr>
      </p:pic>
      <p:pic>
        <p:nvPicPr>
          <p:cNvPr id="30722" name="Picture 2"/>
          <p:cNvPicPr>
            <a:picLocks noChangeAspect="1" noChangeArrowheads="1"/>
          </p:cNvPicPr>
          <p:nvPr/>
        </p:nvPicPr>
        <p:blipFill>
          <a:blip r:embed="rId4" cstate="print"/>
          <a:srcRect/>
          <a:stretch>
            <a:fillRect/>
          </a:stretch>
        </p:blipFill>
        <p:spPr bwMode="auto">
          <a:xfrm>
            <a:off x="467544" y="4077072"/>
            <a:ext cx="5819775" cy="1123950"/>
          </a:xfrm>
          <a:prstGeom prst="rect">
            <a:avLst/>
          </a:prstGeom>
          <a:noFill/>
          <a:ln w="9525">
            <a:noFill/>
            <a:miter lim="800000"/>
            <a:headEnd/>
            <a:tailEnd/>
          </a:ln>
        </p:spPr>
      </p:pic>
      <p:pic>
        <p:nvPicPr>
          <p:cNvPr id="30723" name="Picture 3"/>
          <p:cNvPicPr>
            <a:picLocks noChangeAspect="1" noChangeArrowheads="1"/>
          </p:cNvPicPr>
          <p:nvPr/>
        </p:nvPicPr>
        <p:blipFill>
          <a:blip r:embed="rId5" cstate="print"/>
          <a:srcRect/>
          <a:stretch>
            <a:fillRect/>
          </a:stretch>
        </p:blipFill>
        <p:spPr bwMode="auto">
          <a:xfrm>
            <a:off x="508992" y="5168999"/>
            <a:ext cx="5791200" cy="27622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204723"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02. SQL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기본</a:t>
            </a:r>
          </a:p>
        </p:txBody>
      </p:sp>
      <p:pic>
        <p:nvPicPr>
          <p:cNvPr id="77827" name="Picture 3"/>
          <p:cNvPicPr>
            <a:picLocks noChangeAspect="1" noChangeArrowheads="1"/>
          </p:cNvPicPr>
          <p:nvPr/>
        </p:nvPicPr>
        <p:blipFill>
          <a:blip r:embed="rId2" cstate="print"/>
          <a:srcRect/>
          <a:stretch>
            <a:fillRect/>
          </a:stretch>
        </p:blipFill>
        <p:spPr bwMode="auto">
          <a:xfrm>
            <a:off x="539552" y="1412776"/>
            <a:ext cx="5915025" cy="1390650"/>
          </a:xfrm>
          <a:prstGeom prst="rect">
            <a:avLst/>
          </a:prstGeom>
          <a:noFill/>
          <a:ln w="9525">
            <a:noFill/>
            <a:miter lim="800000"/>
            <a:headEnd/>
            <a:tailEnd/>
          </a:ln>
        </p:spPr>
      </p:pic>
      <p:sp>
        <p:nvSpPr>
          <p:cNvPr id="9" name="직사각형 8"/>
          <p:cNvSpPr/>
          <p:nvPr/>
        </p:nvSpPr>
        <p:spPr>
          <a:xfrm>
            <a:off x="395536" y="980728"/>
            <a:ext cx="7776864" cy="369332"/>
          </a:xfrm>
          <a:prstGeom prst="rect">
            <a:avLst/>
          </a:prstGeom>
        </p:spPr>
        <p:txBody>
          <a:bodyPr wrap="square">
            <a:spAutoFit/>
          </a:bodyPr>
          <a:lstStyle/>
          <a:p>
            <a:r>
              <a:rPr lang="en-US" altLang="ko-KR" dirty="0"/>
              <a:t>UNION ALL </a:t>
            </a:r>
            <a:r>
              <a:rPr lang="ko-KR" altLang="en-US" dirty="0"/>
              <a:t>연산은 </a:t>
            </a:r>
            <a:r>
              <a:rPr lang="en-US" altLang="ko-KR" dirty="0"/>
              <a:t>UNION</a:t>
            </a:r>
            <a:r>
              <a:rPr lang="ko-KR" altLang="en-US" dirty="0"/>
              <a:t>과 같지만 중복된 데이터가 제거되지 않습니다</a:t>
            </a:r>
            <a:r>
              <a:rPr lang="en-US" altLang="ko-KR" dirty="0"/>
              <a:t>.</a:t>
            </a:r>
          </a:p>
        </p:txBody>
      </p:sp>
      <p:sp>
        <p:nvSpPr>
          <p:cNvPr id="10" name="직사각형 9"/>
          <p:cNvSpPr/>
          <p:nvPr/>
        </p:nvSpPr>
        <p:spPr>
          <a:xfrm>
            <a:off x="179512" y="2852936"/>
            <a:ext cx="8640960" cy="646331"/>
          </a:xfrm>
          <a:prstGeom prst="rect">
            <a:avLst/>
          </a:prstGeom>
        </p:spPr>
        <p:txBody>
          <a:bodyPr wrap="square">
            <a:spAutoFit/>
          </a:bodyPr>
          <a:lstStyle/>
          <a:p>
            <a:r>
              <a:rPr lang="en-US" altLang="ko-KR" dirty="0"/>
              <a:t>INTERSECT </a:t>
            </a:r>
            <a:r>
              <a:rPr lang="ko-KR" altLang="en-US" dirty="0"/>
              <a:t>연산은 수학의 집합 연산에서 교집합을 의미합니다</a:t>
            </a:r>
            <a:r>
              <a:rPr lang="en-US" altLang="ko-KR" dirty="0"/>
              <a:t>. </a:t>
            </a:r>
            <a:r>
              <a:rPr lang="ko-KR" altLang="en-US" dirty="0"/>
              <a:t>즉</a:t>
            </a:r>
            <a:r>
              <a:rPr lang="en-US" altLang="ko-KR" dirty="0"/>
              <a:t>, </a:t>
            </a:r>
            <a:r>
              <a:rPr lang="ko-KR" altLang="en-US" dirty="0"/>
              <a:t>두 개의 테이블에 모두 속하는 행 집합을 결과 집합으로 반환합니다</a:t>
            </a:r>
            <a:r>
              <a:rPr lang="en-US" altLang="ko-KR" dirty="0"/>
              <a:t>. </a:t>
            </a:r>
          </a:p>
        </p:txBody>
      </p:sp>
      <p:pic>
        <p:nvPicPr>
          <p:cNvPr id="77828" name="Picture 4"/>
          <p:cNvPicPr>
            <a:picLocks noChangeAspect="1" noChangeArrowheads="1"/>
          </p:cNvPicPr>
          <p:nvPr/>
        </p:nvPicPr>
        <p:blipFill>
          <a:blip r:embed="rId3" cstate="print"/>
          <a:srcRect/>
          <a:stretch>
            <a:fillRect/>
          </a:stretch>
        </p:blipFill>
        <p:spPr bwMode="auto">
          <a:xfrm>
            <a:off x="539552" y="3645024"/>
            <a:ext cx="5695950" cy="371475"/>
          </a:xfrm>
          <a:prstGeom prst="rect">
            <a:avLst/>
          </a:prstGeom>
          <a:noFill/>
          <a:ln w="9525">
            <a:noFill/>
            <a:miter lim="800000"/>
            <a:headEnd/>
            <a:tailEnd/>
          </a:ln>
        </p:spPr>
      </p:pic>
      <p:pic>
        <p:nvPicPr>
          <p:cNvPr id="77829" name="Picture 5"/>
          <p:cNvPicPr>
            <a:picLocks noChangeAspect="1" noChangeArrowheads="1"/>
          </p:cNvPicPr>
          <p:nvPr/>
        </p:nvPicPr>
        <p:blipFill>
          <a:blip r:embed="rId4" cstate="print"/>
          <a:srcRect/>
          <a:stretch>
            <a:fillRect/>
          </a:stretch>
        </p:blipFill>
        <p:spPr bwMode="auto">
          <a:xfrm>
            <a:off x="547092" y="4005064"/>
            <a:ext cx="5753100" cy="571500"/>
          </a:xfrm>
          <a:prstGeom prst="rect">
            <a:avLst/>
          </a:prstGeom>
          <a:noFill/>
          <a:ln w="9525">
            <a:noFill/>
            <a:miter lim="800000"/>
            <a:headEnd/>
            <a:tailEnd/>
          </a:ln>
        </p:spPr>
      </p:pic>
      <p:sp>
        <p:nvSpPr>
          <p:cNvPr id="13" name="직사각형 12"/>
          <p:cNvSpPr/>
          <p:nvPr/>
        </p:nvSpPr>
        <p:spPr>
          <a:xfrm>
            <a:off x="251520" y="4653136"/>
            <a:ext cx="8892480" cy="646331"/>
          </a:xfrm>
          <a:prstGeom prst="rect">
            <a:avLst/>
          </a:prstGeom>
        </p:spPr>
        <p:txBody>
          <a:bodyPr wrap="square">
            <a:spAutoFit/>
          </a:bodyPr>
          <a:lstStyle/>
          <a:p>
            <a:r>
              <a:rPr lang="ko-KR" altLang="en-US" dirty="0" err="1"/>
              <a:t>싱글스타</a:t>
            </a:r>
            <a:r>
              <a:rPr lang="ko-KR" altLang="en-US" dirty="0"/>
              <a:t> 테이블에서 그룹스타 테이블을 </a:t>
            </a:r>
            <a:r>
              <a:rPr lang="en-US" altLang="ko-KR" dirty="0"/>
              <a:t>MINUS </a:t>
            </a:r>
            <a:r>
              <a:rPr lang="ko-KR" altLang="en-US" dirty="0"/>
              <a:t>연산하면 </a:t>
            </a:r>
            <a:r>
              <a:rPr lang="ko-KR" altLang="en-US" dirty="0" err="1"/>
              <a:t>싱글스타</a:t>
            </a:r>
            <a:r>
              <a:rPr lang="ko-KR" altLang="en-US" dirty="0"/>
              <a:t> 테이블에 속하지만 그룹스타 테이블에는 속하지 않는 행 집합을 결과 집합으로 반환합니다</a:t>
            </a:r>
            <a:r>
              <a:rPr lang="en-US" altLang="ko-KR" dirty="0"/>
              <a:t>.</a:t>
            </a:r>
          </a:p>
        </p:txBody>
      </p:sp>
      <p:pic>
        <p:nvPicPr>
          <p:cNvPr id="77830" name="Picture 6"/>
          <p:cNvPicPr>
            <a:picLocks noChangeAspect="1" noChangeArrowheads="1"/>
          </p:cNvPicPr>
          <p:nvPr/>
        </p:nvPicPr>
        <p:blipFill>
          <a:blip r:embed="rId5" cstate="print"/>
          <a:srcRect/>
          <a:stretch>
            <a:fillRect/>
          </a:stretch>
        </p:blipFill>
        <p:spPr bwMode="auto">
          <a:xfrm>
            <a:off x="539552" y="5373960"/>
            <a:ext cx="5781675" cy="129540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7"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sp>
        <p:nvSpPr>
          <p:cNvPr id="151" name="TextBox 150"/>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01</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163" name="TextBox 162"/>
          <p:cNvSpPr txBox="1"/>
          <p:nvPr/>
        </p:nvSpPr>
        <p:spPr>
          <a:xfrm>
            <a:off x="1604814" y="1332053"/>
            <a:ext cx="5631482" cy="461665"/>
          </a:xfrm>
          <a:prstGeom prst="rect">
            <a:avLst/>
          </a:prstGeom>
          <a:noFill/>
        </p:spPr>
        <p:txBody>
          <a:bodyPr wrap="square" rtlCol="0">
            <a:spAutoFit/>
          </a:bodyPr>
          <a:lstStyle/>
          <a:p>
            <a:r>
              <a:rPr lang="en-US" altLang="ko-KR" sz="2400" dirty="0">
                <a:solidFill>
                  <a:schemeClr val="bg1"/>
                </a:solidFill>
                <a:latin typeface="Impact" panose="020B0806030902050204" pitchFamily="34" charset="0"/>
                <a:ea typeface="HY견고딕" panose="02030600000101010101" pitchFamily="18" charset="-127"/>
              </a:rPr>
              <a:t>Dual </a:t>
            </a:r>
            <a:r>
              <a:rPr lang="ko-KR" altLang="en-US" sz="2400" dirty="0">
                <a:solidFill>
                  <a:schemeClr val="bg1"/>
                </a:solidFill>
                <a:latin typeface="Impact" panose="020B0806030902050204" pitchFamily="34" charset="0"/>
                <a:ea typeface="HY견고딕" panose="02030600000101010101" pitchFamily="18" charset="-127"/>
              </a:rPr>
              <a:t>테이블</a:t>
            </a:r>
          </a:p>
        </p:txBody>
      </p:sp>
      <p:sp>
        <p:nvSpPr>
          <p:cNvPr id="8" name="직사각형 7"/>
          <p:cNvSpPr/>
          <p:nvPr/>
        </p:nvSpPr>
        <p:spPr>
          <a:xfrm>
            <a:off x="251520" y="2204864"/>
            <a:ext cx="8640960" cy="646331"/>
          </a:xfrm>
          <a:prstGeom prst="rect">
            <a:avLst/>
          </a:prstGeom>
        </p:spPr>
        <p:txBody>
          <a:bodyPr wrap="square">
            <a:spAutoFit/>
          </a:bodyPr>
          <a:lstStyle/>
          <a:p>
            <a:r>
              <a:rPr lang="en-US" altLang="ko-KR" dirty="0"/>
              <a:t>DUAL </a:t>
            </a:r>
            <a:r>
              <a:rPr lang="ko-KR" altLang="en-US" dirty="0"/>
              <a:t>테이블은 바로 산술 연산의 결과를 한 줄로 얻기 위해서 </a:t>
            </a:r>
            <a:r>
              <a:rPr lang="ko-KR" altLang="en-US" dirty="0" err="1"/>
              <a:t>오라클에서</a:t>
            </a:r>
            <a:r>
              <a:rPr lang="ko-KR" altLang="en-US" dirty="0"/>
              <a:t> 제공해 주는 테이블입니다</a:t>
            </a:r>
            <a:r>
              <a:rPr lang="en-US" altLang="ko-KR" dirty="0"/>
              <a:t>. </a:t>
            </a:r>
          </a:p>
        </p:txBody>
      </p:sp>
      <p:pic>
        <p:nvPicPr>
          <p:cNvPr id="1026" name="Picture 2"/>
          <p:cNvPicPr>
            <a:picLocks noChangeAspect="1" noChangeArrowheads="1"/>
          </p:cNvPicPr>
          <p:nvPr/>
        </p:nvPicPr>
        <p:blipFill>
          <a:blip r:embed="rId3" cstate="print"/>
          <a:srcRect/>
          <a:stretch>
            <a:fillRect/>
          </a:stretch>
        </p:blipFill>
        <p:spPr bwMode="auto">
          <a:xfrm>
            <a:off x="1187624" y="2852936"/>
            <a:ext cx="5867400" cy="165735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1187624" y="4581128"/>
            <a:ext cx="5848350" cy="17049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93596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데이터베이스 개념</a:t>
            </a:r>
          </a:p>
        </p:txBody>
      </p:sp>
      <p:pic>
        <p:nvPicPr>
          <p:cNvPr id="4098" name="Picture 2"/>
          <p:cNvPicPr>
            <a:picLocks noChangeAspect="1" noChangeArrowheads="1"/>
          </p:cNvPicPr>
          <p:nvPr/>
        </p:nvPicPr>
        <p:blipFill>
          <a:blip r:embed="rId2" cstate="print"/>
          <a:srcRect/>
          <a:stretch>
            <a:fillRect/>
          </a:stretch>
        </p:blipFill>
        <p:spPr bwMode="auto">
          <a:xfrm>
            <a:off x="1357290" y="1500174"/>
            <a:ext cx="6974512" cy="3009913"/>
          </a:xfrm>
          <a:prstGeom prst="rect">
            <a:avLst/>
          </a:prstGeom>
          <a:noFill/>
          <a:ln w="9525">
            <a:noFill/>
            <a:miter lim="800000"/>
            <a:headEnd/>
            <a:tailEnd/>
          </a:ln>
          <a:effectLst/>
        </p:spPr>
      </p:pic>
    </p:spTree>
    <p:extLst>
      <p:ext uri="{BB962C8B-B14F-4D97-AF65-F5344CB8AC3E}">
        <p14:creationId xmlns:p14="http://schemas.microsoft.com/office/powerpoint/2010/main" xmlns="" val="6205855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7"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sp>
        <p:nvSpPr>
          <p:cNvPr id="151" name="TextBox 150"/>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02</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163" name="TextBox 162"/>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숫자 함수</a:t>
            </a:r>
          </a:p>
        </p:txBody>
      </p:sp>
      <p:sp>
        <p:nvSpPr>
          <p:cNvPr id="9" name="직사각형 8"/>
          <p:cNvSpPr/>
          <p:nvPr/>
        </p:nvSpPr>
        <p:spPr>
          <a:xfrm>
            <a:off x="323528" y="2132856"/>
            <a:ext cx="8496944" cy="646331"/>
          </a:xfrm>
          <a:prstGeom prst="rect">
            <a:avLst/>
          </a:prstGeom>
        </p:spPr>
        <p:txBody>
          <a:bodyPr wrap="square">
            <a:spAutoFit/>
          </a:bodyPr>
          <a:lstStyle/>
          <a:p>
            <a:r>
              <a:rPr lang="ko-KR" altLang="en-US" dirty="0"/>
              <a:t>숫자 함수는 숫자 데이터를 처리하기 위한 함수로서 </a:t>
            </a:r>
            <a:r>
              <a:rPr lang="ko-KR" altLang="en-US" dirty="0" err="1"/>
              <a:t>오라클에서는</a:t>
            </a:r>
            <a:r>
              <a:rPr lang="ko-KR" altLang="en-US" dirty="0"/>
              <a:t> 다음과 같은 숫자 함수를 제공합니다</a:t>
            </a:r>
            <a:r>
              <a:rPr lang="en-US" altLang="ko-KR" dirty="0"/>
              <a:t>.</a:t>
            </a:r>
          </a:p>
        </p:txBody>
      </p:sp>
      <p:pic>
        <p:nvPicPr>
          <p:cNvPr id="2050" name="Picture 2"/>
          <p:cNvPicPr>
            <a:picLocks noChangeAspect="1" noChangeArrowheads="1"/>
          </p:cNvPicPr>
          <p:nvPr/>
        </p:nvPicPr>
        <p:blipFill>
          <a:blip r:embed="rId3" cstate="print"/>
          <a:srcRect/>
          <a:stretch>
            <a:fillRect/>
          </a:stretch>
        </p:blipFill>
        <p:spPr bwMode="auto">
          <a:xfrm>
            <a:off x="2339752" y="2996952"/>
            <a:ext cx="4086225" cy="323850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sp>
        <p:nvSpPr>
          <p:cNvPr id="3" name="직사각형 2"/>
          <p:cNvSpPr/>
          <p:nvPr/>
        </p:nvSpPr>
        <p:spPr>
          <a:xfrm>
            <a:off x="1115616" y="864096"/>
            <a:ext cx="2715808" cy="369332"/>
          </a:xfrm>
          <a:prstGeom prst="rect">
            <a:avLst/>
          </a:prstGeom>
        </p:spPr>
        <p:txBody>
          <a:bodyPr wrap="none">
            <a:spAutoFit/>
          </a:bodyPr>
          <a:lstStyle/>
          <a:p>
            <a:r>
              <a:rPr lang="ko-KR" altLang="en-US" b="1" dirty="0"/>
              <a:t>절대값 구하는 </a:t>
            </a:r>
            <a:r>
              <a:rPr lang="en-US" altLang="ko-KR" b="1" dirty="0"/>
              <a:t>ABS </a:t>
            </a:r>
            <a:r>
              <a:rPr lang="ko-KR" altLang="en-US" b="1" dirty="0"/>
              <a:t>함수</a:t>
            </a:r>
          </a:p>
        </p:txBody>
      </p:sp>
      <p:pic>
        <p:nvPicPr>
          <p:cNvPr id="3074" name="Picture 2"/>
          <p:cNvPicPr>
            <a:picLocks noChangeAspect="1" noChangeArrowheads="1"/>
          </p:cNvPicPr>
          <p:nvPr/>
        </p:nvPicPr>
        <p:blipFill>
          <a:blip r:embed="rId2" cstate="print"/>
          <a:srcRect/>
          <a:stretch>
            <a:fillRect/>
          </a:stretch>
        </p:blipFill>
        <p:spPr bwMode="auto">
          <a:xfrm>
            <a:off x="1331640" y="1296144"/>
            <a:ext cx="5838825" cy="1562100"/>
          </a:xfrm>
          <a:prstGeom prst="rect">
            <a:avLst/>
          </a:prstGeom>
          <a:noFill/>
          <a:ln w="9525">
            <a:noFill/>
            <a:miter lim="800000"/>
            <a:headEnd/>
            <a:tailEnd/>
          </a:ln>
        </p:spPr>
      </p:pic>
      <p:sp>
        <p:nvSpPr>
          <p:cNvPr id="5" name="직사각형 4"/>
          <p:cNvSpPr/>
          <p:nvPr/>
        </p:nvSpPr>
        <p:spPr>
          <a:xfrm>
            <a:off x="1187624" y="2952328"/>
            <a:ext cx="3794629" cy="369332"/>
          </a:xfrm>
          <a:prstGeom prst="rect">
            <a:avLst/>
          </a:prstGeom>
        </p:spPr>
        <p:txBody>
          <a:bodyPr wrap="none">
            <a:spAutoFit/>
          </a:bodyPr>
          <a:lstStyle/>
          <a:p>
            <a:r>
              <a:rPr lang="ko-KR" altLang="en-US" b="1" dirty="0"/>
              <a:t>소수점 아래를 버리는 </a:t>
            </a:r>
            <a:r>
              <a:rPr lang="en-US" altLang="ko-KR" b="1" dirty="0"/>
              <a:t>FLOOR </a:t>
            </a:r>
            <a:r>
              <a:rPr lang="ko-KR" altLang="en-US" b="1" dirty="0"/>
              <a:t>함수</a:t>
            </a:r>
          </a:p>
        </p:txBody>
      </p:sp>
      <p:pic>
        <p:nvPicPr>
          <p:cNvPr id="3075" name="Picture 3"/>
          <p:cNvPicPr>
            <a:picLocks noChangeAspect="1" noChangeArrowheads="1"/>
          </p:cNvPicPr>
          <p:nvPr/>
        </p:nvPicPr>
        <p:blipFill>
          <a:blip r:embed="rId3" cstate="print"/>
          <a:srcRect/>
          <a:stretch>
            <a:fillRect/>
          </a:stretch>
        </p:blipFill>
        <p:spPr bwMode="auto">
          <a:xfrm>
            <a:off x="1331640" y="3384376"/>
            <a:ext cx="5819775" cy="1476375"/>
          </a:xfrm>
          <a:prstGeom prst="rect">
            <a:avLst/>
          </a:prstGeom>
          <a:noFill/>
          <a:ln w="9525">
            <a:noFill/>
            <a:miter lim="800000"/>
            <a:headEnd/>
            <a:tailEnd/>
          </a:ln>
        </p:spPr>
      </p:pic>
      <p:sp>
        <p:nvSpPr>
          <p:cNvPr id="7" name="직사각형 6"/>
          <p:cNvSpPr/>
          <p:nvPr/>
        </p:nvSpPr>
        <p:spPr>
          <a:xfrm>
            <a:off x="1331640" y="4968552"/>
            <a:ext cx="4595169" cy="369332"/>
          </a:xfrm>
          <a:prstGeom prst="rect">
            <a:avLst/>
          </a:prstGeom>
        </p:spPr>
        <p:txBody>
          <a:bodyPr wrap="none">
            <a:spAutoFit/>
          </a:bodyPr>
          <a:lstStyle/>
          <a:p>
            <a:r>
              <a:rPr lang="ko-KR" altLang="en-US" b="1" dirty="0"/>
              <a:t>특정 자릿수에서 반올림하는 </a:t>
            </a:r>
            <a:r>
              <a:rPr lang="en-US" altLang="ko-KR" b="1" dirty="0"/>
              <a:t>ROUND </a:t>
            </a:r>
            <a:r>
              <a:rPr lang="ko-KR" altLang="en-US" b="1" dirty="0"/>
              <a:t>함수</a:t>
            </a:r>
          </a:p>
        </p:txBody>
      </p:sp>
      <p:pic>
        <p:nvPicPr>
          <p:cNvPr id="3076" name="Picture 4"/>
          <p:cNvPicPr>
            <a:picLocks noChangeAspect="1" noChangeArrowheads="1"/>
          </p:cNvPicPr>
          <p:nvPr/>
        </p:nvPicPr>
        <p:blipFill>
          <a:blip r:embed="rId4" cstate="print"/>
          <a:srcRect/>
          <a:stretch>
            <a:fillRect/>
          </a:stretch>
        </p:blipFill>
        <p:spPr bwMode="auto">
          <a:xfrm>
            <a:off x="1382613" y="5301208"/>
            <a:ext cx="5781675" cy="148590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sp>
        <p:nvSpPr>
          <p:cNvPr id="3" name="직사각형 2"/>
          <p:cNvSpPr/>
          <p:nvPr/>
        </p:nvSpPr>
        <p:spPr>
          <a:xfrm>
            <a:off x="1331640" y="980728"/>
            <a:ext cx="4297971" cy="369332"/>
          </a:xfrm>
          <a:prstGeom prst="rect">
            <a:avLst/>
          </a:prstGeom>
        </p:spPr>
        <p:txBody>
          <a:bodyPr wrap="none">
            <a:spAutoFit/>
          </a:bodyPr>
          <a:lstStyle/>
          <a:p>
            <a:r>
              <a:rPr lang="ko-KR" altLang="en-US" b="1" dirty="0"/>
              <a:t>특정 자릿수에서 잘라내는 </a:t>
            </a:r>
            <a:r>
              <a:rPr lang="en-US" altLang="ko-KR" b="1" dirty="0"/>
              <a:t>TRUNC </a:t>
            </a:r>
            <a:r>
              <a:rPr lang="ko-KR" altLang="en-US" b="1" dirty="0"/>
              <a:t>함수</a:t>
            </a:r>
          </a:p>
        </p:txBody>
      </p:sp>
      <p:pic>
        <p:nvPicPr>
          <p:cNvPr id="4098" name="Picture 2"/>
          <p:cNvPicPr>
            <a:picLocks noChangeAspect="1" noChangeArrowheads="1"/>
          </p:cNvPicPr>
          <p:nvPr/>
        </p:nvPicPr>
        <p:blipFill>
          <a:blip r:embed="rId2" cstate="print"/>
          <a:srcRect/>
          <a:stretch>
            <a:fillRect/>
          </a:stretch>
        </p:blipFill>
        <p:spPr bwMode="auto">
          <a:xfrm>
            <a:off x="1475656" y="1340768"/>
            <a:ext cx="5829300" cy="1676400"/>
          </a:xfrm>
          <a:prstGeom prst="rect">
            <a:avLst/>
          </a:prstGeom>
          <a:noFill/>
          <a:ln w="9525">
            <a:noFill/>
            <a:miter lim="800000"/>
            <a:headEnd/>
            <a:tailEnd/>
          </a:ln>
        </p:spPr>
      </p:pic>
      <p:sp>
        <p:nvSpPr>
          <p:cNvPr id="5" name="직사각형 4"/>
          <p:cNvSpPr/>
          <p:nvPr/>
        </p:nvSpPr>
        <p:spPr>
          <a:xfrm>
            <a:off x="1403648" y="3068960"/>
            <a:ext cx="2850460" cy="369332"/>
          </a:xfrm>
          <a:prstGeom prst="rect">
            <a:avLst/>
          </a:prstGeom>
        </p:spPr>
        <p:txBody>
          <a:bodyPr wrap="none">
            <a:spAutoFit/>
          </a:bodyPr>
          <a:lstStyle/>
          <a:p>
            <a:r>
              <a:rPr lang="ko-KR" altLang="en-US" b="1" dirty="0"/>
              <a:t>나머지 구하는 </a:t>
            </a:r>
            <a:r>
              <a:rPr lang="en-US" altLang="ko-KR" b="1" dirty="0"/>
              <a:t>MOD </a:t>
            </a:r>
            <a:r>
              <a:rPr lang="ko-KR" altLang="en-US" b="1" dirty="0"/>
              <a:t>함수</a:t>
            </a:r>
          </a:p>
        </p:txBody>
      </p:sp>
      <p:pic>
        <p:nvPicPr>
          <p:cNvPr id="4099" name="Picture 3"/>
          <p:cNvPicPr>
            <a:picLocks noChangeAspect="1" noChangeArrowheads="1"/>
          </p:cNvPicPr>
          <p:nvPr/>
        </p:nvPicPr>
        <p:blipFill>
          <a:blip r:embed="rId3" cstate="print"/>
          <a:srcRect/>
          <a:stretch>
            <a:fillRect/>
          </a:stretch>
        </p:blipFill>
        <p:spPr bwMode="auto">
          <a:xfrm>
            <a:off x="1475656" y="3573016"/>
            <a:ext cx="5762625" cy="144780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7"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sp>
        <p:nvSpPr>
          <p:cNvPr id="151" name="TextBox 150"/>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03</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163" name="TextBox 162"/>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문자 처리 함수</a:t>
            </a:r>
          </a:p>
        </p:txBody>
      </p:sp>
      <p:sp>
        <p:nvSpPr>
          <p:cNvPr id="6" name="직사각형 5"/>
          <p:cNvSpPr/>
          <p:nvPr/>
        </p:nvSpPr>
        <p:spPr>
          <a:xfrm>
            <a:off x="179512" y="1988840"/>
            <a:ext cx="8712968" cy="646331"/>
          </a:xfrm>
          <a:prstGeom prst="rect">
            <a:avLst/>
          </a:prstGeom>
        </p:spPr>
        <p:txBody>
          <a:bodyPr wrap="square">
            <a:spAutoFit/>
          </a:bodyPr>
          <a:lstStyle/>
          <a:p>
            <a:r>
              <a:rPr lang="ko-KR" altLang="en-US" dirty="0"/>
              <a:t>문자 처리 함수는 자형의 값을 조작하여 변환된 문자 값을 반환하는 함수로서 대 소문자간의 변환을 위한 함수와 문자열을 정교하게 조작하는 함수로 나뉩니다</a:t>
            </a:r>
            <a:r>
              <a:rPr lang="en-US" altLang="ko-KR" dirty="0"/>
              <a:t>. </a:t>
            </a:r>
          </a:p>
        </p:txBody>
      </p:sp>
      <p:sp>
        <p:nvSpPr>
          <p:cNvPr id="7" name="직사각형 6"/>
          <p:cNvSpPr/>
          <p:nvPr/>
        </p:nvSpPr>
        <p:spPr>
          <a:xfrm>
            <a:off x="971600" y="2708920"/>
            <a:ext cx="2113079" cy="369332"/>
          </a:xfrm>
          <a:prstGeom prst="rect">
            <a:avLst/>
          </a:prstGeom>
        </p:spPr>
        <p:txBody>
          <a:bodyPr wrap="none">
            <a:spAutoFit/>
          </a:bodyPr>
          <a:lstStyle/>
          <a:p>
            <a:r>
              <a:rPr lang="ko-KR" altLang="en-US" b="1" dirty="0"/>
              <a:t>대소문자 변환함수</a:t>
            </a:r>
          </a:p>
        </p:txBody>
      </p:sp>
      <p:pic>
        <p:nvPicPr>
          <p:cNvPr id="5122" name="Picture 2"/>
          <p:cNvPicPr>
            <a:picLocks noChangeAspect="1" noChangeArrowheads="1"/>
          </p:cNvPicPr>
          <p:nvPr/>
        </p:nvPicPr>
        <p:blipFill>
          <a:blip r:embed="rId3" cstate="print"/>
          <a:srcRect/>
          <a:stretch>
            <a:fillRect/>
          </a:stretch>
        </p:blipFill>
        <p:spPr bwMode="auto">
          <a:xfrm>
            <a:off x="1115616" y="3140968"/>
            <a:ext cx="3895725" cy="1266825"/>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1115616" y="4509120"/>
            <a:ext cx="5857875" cy="199072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sp>
        <p:nvSpPr>
          <p:cNvPr id="3" name="직사각형 2"/>
          <p:cNvSpPr/>
          <p:nvPr/>
        </p:nvSpPr>
        <p:spPr>
          <a:xfrm>
            <a:off x="1043608" y="1124744"/>
            <a:ext cx="2738250" cy="369332"/>
          </a:xfrm>
          <a:prstGeom prst="rect">
            <a:avLst/>
          </a:prstGeom>
        </p:spPr>
        <p:txBody>
          <a:bodyPr wrap="none">
            <a:spAutoFit/>
          </a:bodyPr>
          <a:lstStyle/>
          <a:p>
            <a:r>
              <a:rPr lang="ko-KR" altLang="en-US" b="1" dirty="0"/>
              <a:t>문자 길이를 구하는 함수</a:t>
            </a:r>
          </a:p>
        </p:txBody>
      </p:sp>
      <p:pic>
        <p:nvPicPr>
          <p:cNvPr id="6146" name="Picture 2"/>
          <p:cNvPicPr>
            <a:picLocks noChangeAspect="1" noChangeArrowheads="1"/>
          </p:cNvPicPr>
          <p:nvPr/>
        </p:nvPicPr>
        <p:blipFill>
          <a:blip r:embed="rId2" cstate="print"/>
          <a:srcRect/>
          <a:stretch>
            <a:fillRect/>
          </a:stretch>
        </p:blipFill>
        <p:spPr bwMode="auto">
          <a:xfrm>
            <a:off x="1115616" y="1628800"/>
            <a:ext cx="2924175" cy="942975"/>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1043608" y="3284984"/>
            <a:ext cx="5829300" cy="1466850"/>
          </a:xfrm>
          <a:prstGeom prst="rect">
            <a:avLst/>
          </a:prstGeom>
          <a:noFill/>
          <a:ln w="9525">
            <a:noFill/>
            <a:miter lim="800000"/>
            <a:headEnd/>
            <a:tailEnd/>
          </a:ln>
        </p:spPr>
      </p:pic>
      <p:pic>
        <p:nvPicPr>
          <p:cNvPr id="6148" name="Picture 4"/>
          <p:cNvPicPr>
            <a:picLocks noChangeAspect="1" noChangeArrowheads="1"/>
          </p:cNvPicPr>
          <p:nvPr/>
        </p:nvPicPr>
        <p:blipFill>
          <a:blip r:embed="rId4" cstate="print"/>
          <a:srcRect/>
          <a:stretch>
            <a:fillRect/>
          </a:stretch>
        </p:blipFill>
        <p:spPr bwMode="auto">
          <a:xfrm>
            <a:off x="971600" y="5445224"/>
            <a:ext cx="5838825" cy="800100"/>
          </a:xfrm>
          <a:prstGeom prst="rect">
            <a:avLst/>
          </a:prstGeom>
          <a:noFill/>
          <a:ln w="9525">
            <a:noFill/>
            <a:miter lim="800000"/>
            <a:headEnd/>
            <a:tailEnd/>
          </a:ln>
        </p:spPr>
      </p:pic>
      <p:sp>
        <p:nvSpPr>
          <p:cNvPr id="7" name="직사각형 6"/>
          <p:cNvSpPr/>
          <p:nvPr/>
        </p:nvSpPr>
        <p:spPr>
          <a:xfrm>
            <a:off x="179512" y="2636912"/>
            <a:ext cx="8748464" cy="646331"/>
          </a:xfrm>
          <a:prstGeom prst="rect">
            <a:avLst/>
          </a:prstGeom>
        </p:spPr>
        <p:txBody>
          <a:bodyPr wrap="square">
            <a:spAutoFit/>
          </a:bodyPr>
          <a:lstStyle/>
          <a:p>
            <a:r>
              <a:rPr lang="en-US" altLang="ko-KR" dirty="0"/>
              <a:t>LENGTH </a:t>
            </a:r>
            <a:r>
              <a:rPr lang="ko-KR" altLang="en-US" dirty="0"/>
              <a:t>함수는 </a:t>
            </a:r>
            <a:r>
              <a:rPr lang="ko-KR" altLang="en-US" dirty="0" err="1"/>
              <a:t>컬럼에</a:t>
            </a:r>
            <a:r>
              <a:rPr lang="ko-KR" altLang="en-US" dirty="0"/>
              <a:t> 저장된 데이터 값이 몇 개의 문자로 구성되었는지 길이를 알려주는 함수입니다</a:t>
            </a:r>
            <a:r>
              <a:rPr lang="en-US" altLang="ko-KR" dirty="0"/>
              <a:t>. </a:t>
            </a:r>
          </a:p>
        </p:txBody>
      </p:sp>
      <p:sp>
        <p:nvSpPr>
          <p:cNvPr id="8" name="직사각형 7"/>
          <p:cNvSpPr/>
          <p:nvPr/>
        </p:nvSpPr>
        <p:spPr>
          <a:xfrm>
            <a:off x="323528" y="4869160"/>
            <a:ext cx="6534472" cy="369332"/>
          </a:xfrm>
          <a:prstGeom prst="rect">
            <a:avLst/>
          </a:prstGeom>
        </p:spPr>
        <p:txBody>
          <a:bodyPr wrap="square">
            <a:spAutoFit/>
          </a:bodyPr>
          <a:lstStyle/>
          <a:p>
            <a:r>
              <a:rPr lang="en-US" altLang="ko-KR" dirty="0"/>
              <a:t>LENGTHB </a:t>
            </a:r>
            <a:r>
              <a:rPr lang="ko-KR" altLang="en-US" dirty="0"/>
              <a:t>함수는 바이트 수를 알려주는 함수입니다</a:t>
            </a:r>
            <a:r>
              <a:rPr lang="en-US" altLang="ko-KR" dirty="0"/>
              <a:t>. </a:t>
            </a:r>
          </a:p>
        </p:txBody>
      </p:sp>
    </p:spTree>
    <p:extLst>
      <p:ext uri="{BB962C8B-B14F-4D97-AF65-F5344CB8AC3E}">
        <p14:creationId xmlns:p14="http://schemas.microsoft.com/office/powerpoint/2010/main" xmlns="" val="620585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pic>
        <p:nvPicPr>
          <p:cNvPr id="7170" name="Picture 2"/>
          <p:cNvPicPr>
            <a:picLocks noChangeAspect="1" noChangeArrowheads="1"/>
          </p:cNvPicPr>
          <p:nvPr/>
        </p:nvPicPr>
        <p:blipFill>
          <a:blip r:embed="rId2" cstate="print"/>
          <a:srcRect/>
          <a:stretch>
            <a:fillRect/>
          </a:stretch>
        </p:blipFill>
        <p:spPr bwMode="auto">
          <a:xfrm>
            <a:off x="971600" y="1412776"/>
            <a:ext cx="4629150" cy="1914525"/>
          </a:xfrm>
          <a:prstGeom prst="rect">
            <a:avLst/>
          </a:prstGeom>
          <a:noFill/>
          <a:ln w="9525">
            <a:noFill/>
            <a:miter lim="800000"/>
            <a:headEnd/>
            <a:tailEnd/>
          </a:ln>
        </p:spPr>
      </p:pic>
      <p:sp>
        <p:nvSpPr>
          <p:cNvPr id="4" name="직사각형 3"/>
          <p:cNvSpPr/>
          <p:nvPr/>
        </p:nvSpPr>
        <p:spPr>
          <a:xfrm>
            <a:off x="899592" y="980728"/>
            <a:ext cx="1733167" cy="369332"/>
          </a:xfrm>
          <a:prstGeom prst="rect">
            <a:avLst/>
          </a:prstGeom>
        </p:spPr>
        <p:txBody>
          <a:bodyPr wrap="none">
            <a:spAutoFit/>
          </a:bodyPr>
          <a:lstStyle/>
          <a:p>
            <a:r>
              <a:rPr lang="ko-KR" altLang="en-US" b="1" dirty="0"/>
              <a:t>문자 조작 함수</a:t>
            </a:r>
          </a:p>
        </p:txBody>
      </p:sp>
      <p:sp>
        <p:nvSpPr>
          <p:cNvPr id="5" name="직사각형 4"/>
          <p:cNvSpPr/>
          <p:nvPr/>
        </p:nvSpPr>
        <p:spPr>
          <a:xfrm>
            <a:off x="971600" y="3429000"/>
            <a:ext cx="4142481" cy="369332"/>
          </a:xfrm>
          <a:prstGeom prst="rect">
            <a:avLst/>
          </a:prstGeom>
        </p:spPr>
        <p:txBody>
          <a:bodyPr wrap="none">
            <a:spAutoFit/>
          </a:bodyPr>
          <a:lstStyle/>
          <a:p>
            <a:r>
              <a:rPr lang="ko-KR" altLang="en-US" b="1" dirty="0"/>
              <a:t>문자열 일부만 추출하는 </a:t>
            </a:r>
            <a:r>
              <a:rPr lang="en-US" altLang="ko-KR" b="1" dirty="0"/>
              <a:t>SUBSTR </a:t>
            </a:r>
            <a:r>
              <a:rPr lang="ko-KR" altLang="en-US" b="1" dirty="0"/>
              <a:t>함수</a:t>
            </a:r>
          </a:p>
        </p:txBody>
      </p:sp>
      <p:pic>
        <p:nvPicPr>
          <p:cNvPr id="7171" name="Picture 3"/>
          <p:cNvPicPr>
            <a:picLocks noChangeAspect="1" noChangeArrowheads="1"/>
          </p:cNvPicPr>
          <p:nvPr/>
        </p:nvPicPr>
        <p:blipFill>
          <a:blip r:embed="rId3" cstate="print"/>
          <a:srcRect/>
          <a:stretch>
            <a:fillRect/>
          </a:stretch>
        </p:blipFill>
        <p:spPr bwMode="auto">
          <a:xfrm>
            <a:off x="1003523" y="3836243"/>
            <a:ext cx="5800725" cy="290512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sp>
        <p:nvSpPr>
          <p:cNvPr id="3" name="직사각형 2"/>
          <p:cNvSpPr/>
          <p:nvPr/>
        </p:nvSpPr>
        <p:spPr>
          <a:xfrm>
            <a:off x="539552" y="1052736"/>
            <a:ext cx="7704856" cy="369332"/>
          </a:xfrm>
          <a:prstGeom prst="rect">
            <a:avLst/>
          </a:prstGeom>
        </p:spPr>
        <p:txBody>
          <a:bodyPr wrap="square">
            <a:spAutoFit/>
          </a:bodyPr>
          <a:lstStyle/>
          <a:p>
            <a:r>
              <a:rPr lang="ko-KR" altLang="en-US" b="1" dirty="0"/>
              <a:t>바이트 수를 기준으로 문자열 일부만 추출하는 </a:t>
            </a:r>
            <a:r>
              <a:rPr lang="en-US" altLang="ko-KR" b="1" dirty="0"/>
              <a:t>SUBSTRB </a:t>
            </a:r>
            <a:r>
              <a:rPr lang="ko-KR" altLang="en-US" b="1" dirty="0"/>
              <a:t>함수</a:t>
            </a:r>
          </a:p>
        </p:txBody>
      </p:sp>
      <p:pic>
        <p:nvPicPr>
          <p:cNvPr id="8194" name="Picture 2"/>
          <p:cNvPicPr>
            <a:picLocks noChangeAspect="1" noChangeArrowheads="1"/>
          </p:cNvPicPr>
          <p:nvPr/>
        </p:nvPicPr>
        <p:blipFill>
          <a:blip r:embed="rId2" cstate="print"/>
          <a:srcRect/>
          <a:stretch>
            <a:fillRect/>
          </a:stretch>
        </p:blipFill>
        <p:spPr bwMode="auto">
          <a:xfrm>
            <a:off x="683568" y="1556792"/>
            <a:ext cx="5829300" cy="1619250"/>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611560" y="4149080"/>
            <a:ext cx="5867400" cy="1419225"/>
          </a:xfrm>
          <a:prstGeom prst="rect">
            <a:avLst/>
          </a:prstGeom>
          <a:noFill/>
          <a:ln w="9525">
            <a:noFill/>
            <a:miter lim="800000"/>
            <a:headEnd/>
            <a:tailEnd/>
          </a:ln>
        </p:spPr>
      </p:pic>
      <p:sp>
        <p:nvSpPr>
          <p:cNvPr id="6" name="직사각형 5"/>
          <p:cNvSpPr/>
          <p:nvPr/>
        </p:nvSpPr>
        <p:spPr>
          <a:xfrm>
            <a:off x="611560" y="3356992"/>
            <a:ext cx="8064896" cy="646331"/>
          </a:xfrm>
          <a:prstGeom prst="rect">
            <a:avLst/>
          </a:prstGeom>
        </p:spPr>
        <p:txBody>
          <a:bodyPr wrap="square">
            <a:spAutoFit/>
          </a:bodyPr>
          <a:lstStyle/>
          <a:p>
            <a:r>
              <a:rPr lang="ko-KR" altLang="en-US" dirty="0"/>
              <a:t>한글 </a:t>
            </a:r>
            <a:r>
              <a:rPr lang="en-US" altLang="ko-KR" dirty="0"/>
              <a:t>1</a:t>
            </a:r>
            <a:r>
              <a:rPr lang="ko-KR" altLang="en-US" dirty="0"/>
              <a:t>자는 </a:t>
            </a:r>
            <a:r>
              <a:rPr lang="en-US" altLang="ko-KR" dirty="0"/>
              <a:t>3</a:t>
            </a:r>
            <a:r>
              <a:rPr lang="ko-KR" altLang="en-US" dirty="0"/>
              <a:t>바이트를 차지하기 때문에 </a:t>
            </a:r>
            <a:r>
              <a:rPr lang="en-US" altLang="ko-KR" dirty="0"/>
              <a:t>SUBSTR </a:t>
            </a:r>
            <a:r>
              <a:rPr lang="ko-KR" altLang="en-US" dirty="0"/>
              <a:t>함수와 </a:t>
            </a:r>
            <a:r>
              <a:rPr lang="en-US" altLang="ko-KR" dirty="0"/>
              <a:t>SUBSTRB </a:t>
            </a:r>
            <a:r>
              <a:rPr lang="ko-KR" altLang="en-US" dirty="0"/>
              <a:t>함수의 결과가 달라집니다</a:t>
            </a:r>
            <a:r>
              <a:rPr lang="en-US" altLang="ko-KR" dirty="0"/>
              <a:t>.</a:t>
            </a:r>
          </a:p>
        </p:txBody>
      </p:sp>
    </p:spTree>
    <p:extLst>
      <p:ext uri="{BB962C8B-B14F-4D97-AF65-F5344CB8AC3E}">
        <p14:creationId xmlns:p14="http://schemas.microsoft.com/office/powerpoint/2010/main" xmlns="" val="6205855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sp>
        <p:nvSpPr>
          <p:cNvPr id="3" name="직사각형 2"/>
          <p:cNvSpPr/>
          <p:nvPr/>
        </p:nvSpPr>
        <p:spPr>
          <a:xfrm>
            <a:off x="899592" y="1052736"/>
            <a:ext cx="4265911" cy="369332"/>
          </a:xfrm>
          <a:prstGeom prst="rect">
            <a:avLst/>
          </a:prstGeom>
        </p:spPr>
        <p:txBody>
          <a:bodyPr wrap="none">
            <a:spAutoFit/>
          </a:bodyPr>
          <a:lstStyle/>
          <a:p>
            <a:r>
              <a:rPr lang="ko-KR" altLang="en-US" b="1" dirty="0"/>
              <a:t>특정 문자의 위치를 구하는 </a:t>
            </a:r>
            <a:r>
              <a:rPr lang="en-US" altLang="ko-KR" b="1" dirty="0"/>
              <a:t>INSTR </a:t>
            </a:r>
            <a:r>
              <a:rPr lang="ko-KR" altLang="en-US" b="1" dirty="0"/>
              <a:t>함수</a:t>
            </a:r>
          </a:p>
        </p:txBody>
      </p:sp>
      <p:pic>
        <p:nvPicPr>
          <p:cNvPr id="9218" name="Picture 2"/>
          <p:cNvPicPr>
            <a:picLocks noChangeAspect="1" noChangeArrowheads="1"/>
          </p:cNvPicPr>
          <p:nvPr/>
        </p:nvPicPr>
        <p:blipFill>
          <a:blip r:embed="rId2" cstate="print"/>
          <a:srcRect/>
          <a:stretch>
            <a:fillRect/>
          </a:stretch>
        </p:blipFill>
        <p:spPr bwMode="auto">
          <a:xfrm>
            <a:off x="1259632" y="1484784"/>
            <a:ext cx="5962650" cy="381000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sp>
        <p:nvSpPr>
          <p:cNvPr id="3" name="직사각형 2"/>
          <p:cNvSpPr/>
          <p:nvPr/>
        </p:nvSpPr>
        <p:spPr>
          <a:xfrm>
            <a:off x="899592" y="1052736"/>
            <a:ext cx="6192721" cy="369332"/>
          </a:xfrm>
          <a:prstGeom prst="rect">
            <a:avLst/>
          </a:prstGeom>
        </p:spPr>
        <p:txBody>
          <a:bodyPr wrap="none">
            <a:spAutoFit/>
          </a:bodyPr>
          <a:lstStyle/>
          <a:p>
            <a:r>
              <a:rPr lang="ko-KR" altLang="en-US" b="1" dirty="0"/>
              <a:t>바이트 수를 기준으로 문자의 위치를 구하는 </a:t>
            </a:r>
            <a:r>
              <a:rPr lang="en-US" altLang="ko-KR" b="1" dirty="0"/>
              <a:t>INSTRB </a:t>
            </a:r>
            <a:r>
              <a:rPr lang="ko-KR" altLang="en-US" b="1" dirty="0"/>
              <a:t>함수</a:t>
            </a:r>
          </a:p>
        </p:txBody>
      </p:sp>
      <p:pic>
        <p:nvPicPr>
          <p:cNvPr id="10243" name="Picture 3"/>
          <p:cNvPicPr>
            <a:picLocks noChangeAspect="1" noChangeArrowheads="1"/>
          </p:cNvPicPr>
          <p:nvPr/>
        </p:nvPicPr>
        <p:blipFill>
          <a:blip r:embed="rId2" cstate="print"/>
          <a:srcRect/>
          <a:stretch>
            <a:fillRect/>
          </a:stretch>
        </p:blipFill>
        <p:spPr bwMode="auto">
          <a:xfrm>
            <a:off x="935335" y="3284984"/>
            <a:ext cx="5076825" cy="3305175"/>
          </a:xfrm>
          <a:prstGeom prst="rect">
            <a:avLst/>
          </a:prstGeom>
          <a:noFill/>
          <a:ln w="9525">
            <a:noFill/>
            <a:miter lim="800000"/>
            <a:headEnd/>
            <a:tailEnd/>
          </a:ln>
        </p:spPr>
      </p:pic>
      <p:pic>
        <p:nvPicPr>
          <p:cNvPr id="10242" name="Picture 2"/>
          <p:cNvPicPr>
            <a:picLocks noChangeAspect="1" noChangeArrowheads="1"/>
          </p:cNvPicPr>
          <p:nvPr/>
        </p:nvPicPr>
        <p:blipFill>
          <a:blip r:embed="rId3" cstate="print"/>
          <a:srcRect/>
          <a:stretch>
            <a:fillRect/>
          </a:stretch>
        </p:blipFill>
        <p:spPr bwMode="auto">
          <a:xfrm>
            <a:off x="971600" y="1412776"/>
            <a:ext cx="5810250" cy="19621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sp>
        <p:nvSpPr>
          <p:cNvPr id="3" name="직사각형 2"/>
          <p:cNvSpPr/>
          <p:nvPr/>
        </p:nvSpPr>
        <p:spPr>
          <a:xfrm>
            <a:off x="899592" y="1052736"/>
            <a:ext cx="4112088" cy="369332"/>
          </a:xfrm>
          <a:prstGeom prst="rect">
            <a:avLst/>
          </a:prstGeom>
        </p:spPr>
        <p:txBody>
          <a:bodyPr wrap="none">
            <a:spAutoFit/>
          </a:bodyPr>
          <a:lstStyle/>
          <a:p>
            <a:r>
              <a:rPr lang="ko-KR" altLang="en-US" b="1" dirty="0"/>
              <a:t>특정 기호로 채우는 </a:t>
            </a:r>
            <a:r>
              <a:rPr lang="en-US" altLang="ko-KR" b="1" dirty="0"/>
              <a:t>LPAD/RPAD </a:t>
            </a:r>
            <a:r>
              <a:rPr lang="ko-KR" altLang="en-US" b="1" dirty="0"/>
              <a:t>함수</a:t>
            </a:r>
          </a:p>
        </p:txBody>
      </p:sp>
      <p:pic>
        <p:nvPicPr>
          <p:cNvPr id="11266" name="Picture 2"/>
          <p:cNvPicPr>
            <a:picLocks noChangeAspect="1" noChangeArrowheads="1"/>
          </p:cNvPicPr>
          <p:nvPr/>
        </p:nvPicPr>
        <p:blipFill>
          <a:blip r:embed="rId2" cstate="print"/>
          <a:srcRect/>
          <a:stretch>
            <a:fillRect/>
          </a:stretch>
        </p:blipFill>
        <p:spPr bwMode="auto">
          <a:xfrm>
            <a:off x="1331640" y="1484784"/>
            <a:ext cx="5981700" cy="43338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7"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p:cNvSpPr txBox="1"/>
          <p:nvPr/>
        </p:nvSpPr>
        <p:spPr>
          <a:xfrm>
            <a:off x="309825" y="153079"/>
            <a:ext cx="493596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데이터베이스 개념</a:t>
            </a:r>
          </a:p>
        </p:txBody>
      </p:sp>
      <p:sp>
        <p:nvSpPr>
          <p:cNvPr id="151" name="TextBox 150"/>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03</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163" name="TextBox 162"/>
          <p:cNvSpPr txBox="1"/>
          <p:nvPr/>
        </p:nvSpPr>
        <p:spPr>
          <a:xfrm>
            <a:off x="1604814" y="1332053"/>
            <a:ext cx="6181896" cy="461665"/>
          </a:xfrm>
          <a:prstGeom prst="rect">
            <a:avLst/>
          </a:prstGeom>
          <a:noFill/>
        </p:spPr>
        <p:txBody>
          <a:bodyPr wrap="square" rtlCol="0">
            <a:spAutoFit/>
          </a:bodyPr>
          <a:lstStyle/>
          <a:p>
            <a:r>
              <a:rPr lang="ko-KR" altLang="en-US" sz="2400" dirty="0" err="1">
                <a:solidFill>
                  <a:schemeClr val="bg1"/>
                </a:solidFill>
                <a:latin typeface="Impact" panose="020B0806030902050204" pitchFamily="34" charset="0"/>
                <a:ea typeface="HY견고딕" panose="02030600000101010101" pitchFamily="18" charset="-127"/>
              </a:rPr>
              <a:t>오라클과</a:t>
            </a:r>
            <a:r>
              <a:rPr lang="ko-KR" altLang="en-US" sz="2400" dirty="0">
                <a:solidFill>
                  <a:schemeClr val="bg1"/>
                </a:solidFill>
                <a:latin typeface="Impact" panose="020B0806030902050204" pitchFamily="34" charset="0"/>
                <a:ea typeface="HY견고딕" panose="02030600000101010101" pitchFamily="18" charset="-127"/>
              </a:rPr>
              <a:t> </a:t>
            </a:r>
            <a:r>
              <a:rPr lang="ko-KR" altLang="en-US" sz="2400" dirty="0" err="1">
                <a:solidFill>
                  <a:schemeClr val="bg1"/>
                </a:solidFill>
                <a:latin typeface="Impact" panose="020B0806030902050204" pitchFamily="34" charset="0"/>
                <a:ea typeface="HY견고딕" panose="02030600000101010101" pitchFamily="18" charset="-127"/>
              </a:rPr>
              <a:t>관계형</a:t>
            </a:r>
            <a:r>
              <a:rPr lang="ko-KR" altLang="en-US" sz="2400" dirty="0">
                <a:solidFill>
                  <a:schemeClr val="bg1"/>
                </a:solidFill>
                <a:latin typeface="Impact" panose="020B0806030902050204" pitchFamily="34" charset="0"/>
                <a:ea typeface="HY견고딕" panose="02030600000101010101" pitchFamily="18" charset="-127"/>
              </a:rPr>
              <a:t> 데이터베이스 관리 시스템</a:t>
            </a:r>
          </a:p>
        </p:txBody>
      </p:sp>
      <p:pic>
        <p:nvPicPr>
          <p:cNvPr id="5122" name="Picture 2"/>
          <p:cNvPicPr>
            <a:picLocks noChangeAspect="1" noChangeArrowheads="1"/>
          </p:cNvPicPr>
          <p:nvPr/>
        </p:nvPicPr>
        <p:blipFill>
          <a:blip r:embed="rId3" cstate="print"/>
          <a:srcRect/>
          <a:stretch>
            <a:fillRect/>
          </a:stretch>
        </p:blipFill>
        <p:spPr bwMode="auto">
          <a:xfrm>
            <a:off x="1571604" y="2143116"/>
            <a:ext cx="6833032" cy="2709874"/>
          </a:xfrm>
          <a:prstGeom prst="rect">
            <a:avLst/>
          </a:prstGeom>
          <a:noFill/>
          <a:ln w="9525">
            <a:noFill/>
            <a:miter lim="800000"/>
            <a:headEnd/>
            <a:tailEnd/>
          </a:ln>
          <a:effectLst/>
        </p:spPr>
      </p:pic>
    </p:spTree>
    <p:extLst>
      <p:ext uri="{BB962C8B-B14F-4D97-AF65-F5344CB8AC3E}">
        <p14:creationId xmlns:p14="http://schemas.microsoft.com/office/powerpoint/2010/main" xmlns="" val="6205855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7"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sp>
        <p:nvSpPr>
          <p:cNvPr id="151" name="TextBox 150"/>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04</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163" name="TextBox 162"/>
          <p:cNvSpPr txBox="1"/>
          <p:nvPr/>
        </p:nvSpPr>
        <p:spPr>
          <a:xfrm>
            <a:off x="1604814" y="1332053"/>
            <a:ext cx="5631482" cy="461665"/>
          </a:xfrm>
          <a:prstGeom prst="rect">
            <a:avLst/>
          </a:prstGeom>
          <a:noFill/>
        </p:spPr>
        <p:txBody>
          <a:bodyPr wrap="square" rtlCol="0">
            <a:spAutoFit/>
          </a:bodyPr>
          <a:lstStyle/>
          <a:p>
            <a:r>
              <a:rPr lang="ko-KR" altLang="en-US" sz="2400" dirty="0" err="1">
                <a:solidFill>
                  <a:schemeClr val="bg1"/>
                </a:solidFill>
                <a:latin typeface="Impact" panose="020B0806030902050204" pitchFamily="34" charset="0"/>
                <a:ea typeface="HY견고딕" panose="02030600000101010101" pitchFamily="18" charset="-127"/>
              </a:rPr>
              <a:t>형변환</a:t>
            </a:r>
            <a:r>
              <a:rPr lang="ko-KR" altLang="en-US" sz="2400" dirty="0">
                <a:solidFill>
                  <a:schemeClr val="bg1"/>
                </a:solidFill>
                <a:latin typeface="Impact" panose="020B0806030902050204" pitchFamily="34" charset="0"/>
                <a:ea typeface="HY견고딕" panose="02030600000101010101" pitchFamily="18" charset="-127"/>
              </a:rPr>
              <a:t> 함수</a:t>
            </a:r>
          </a:p>
        </p:txBody>
      </p:sp>
      <p:pic>
        <p:nvPicPr>
          <p:cNvPr id="12290" name="Picture 2"/>
          <p:cNvPicPr>
            <a:picLocks noChangeAspect="1" noChangeArrowheads="1"/>
          </p:cNvPicPr>
          <p:nvPr/>
        </p:nvPicPr>
        <p:blipFill>
          <a:blip r:embed="rId3" cstate="print"/>
          <a:srcRect/>
          <a:stretch>
            <a:fillRect/>
          </a:stretch>
        </p:blipFill>
        <p:spPr bwMode="auto">
          <a:xfrm>
            <a:off x="1691680" y="2996952"/>
            <a:ext cx="4867275" cy="1905000"/>
          </a:xfrm>
          <a:prstGeom prst="rect">
            <a:avLst/>
          </a:prstGeom>
          <a:noFill/>
          <a:ln w="9525">
            <a:noFill/>
            <a:miter lim="800000"/>
            <a:headEnd/>
            <a:tailEnd/>
          </a:ln>
        </p:spPr>
      </p:pic>
      <p:sp>
        <p:nvSpPr>
          <p:cNvPr id="7" name="직사각형 6"/>
          <p:cNvSpPr/>
          <p:nvPr/>
        </p:nvSpPr>
        <p:spPr>
          <a:xfrm>
            <a:off x="395536" y="2276872"/>
            <a:ext cx="8568952" cy="646331"/>
          </a:xfrm>
          <a:prstGeom prst="rect">
            <a:avLst/>
          </a:prstGeom>
        </p:spPr>
        <p:txBody>
          <a:bodyPr wrap="square">
            <a:spAutoFit/>
          </a:bodyPr>
          <a:lstStyle/>
          <a:p>
            <a:r>
              <a:rPr lang="ko-KR" altLang="en-US" dirty="0"/>
              <a:t>변환 함수는 </a:t>
            </a:r>
            <a:r>
              <a:rPr lang="ko-KR" altLang="en-US" dirty="0" err="1"/>
              <a:t>자료형을</a:t>
            </a:r>
            <a:r>
              <a:rPr lang="ko-KR" altLang="en-US" dirty="0"/>
              <a:t> 변환시키고자 할 때 사용하는 형 변환 함수로는 </a:t>
            </a:r>
            <a:r>
              <a:rPr lang="en-US" altLang="ko-KR" dirty="0"/>
              <a:t>TO_NUMBER, TO_CHAR, TO_DATE </a:t>
            </a:r>
            <a:r>
              <a:rPr lang="ko-KR" altLang="en-US" dirty="0"/>
              <a:t>가 있습니다</a:t>
            </a:r>
            <a:r>
              <a:rPr lang="en-US" altLang="ko-KR" dirty="0"/>
              <a:t>. </a:t>
            </a:r>
          </a:p>
        </p:txBody>
      </p:sp>
    </p:spTree>
    <p:extLst>
      <p:ext uri="{BB962C8B-B14F-4D97-AF65-F5344CB8AC3E}">
        <p14:creationId xmlns:p14="http://schemas.microsoft.com/office/powerpoint/2010/main" xmlns="" val="6205855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sp>
        <p:nvSpPr>
          <p:cNvPr id="3" name="직사각형 2"/>
          <p:cNvSpPr/>
          <p:nvPr/>
        </p:nvSpPr>
        <p:spPr>
          <a:xfrm>
            <a:off x="899592" y="1052736"/>
            <a:ext cx="4009559" cy="369332"/>
          </a:xfrm>
          <a:prstGeom prst="rect">
            <a:avLst/>
          </a:prstGeom>
        </p:spPr>
        <p:txBody>
          <a:bodyPr wrap="none">
            <a:spAutoFit/>
          </a:bodyPr>
          <a:lstStyle/>
          <a:p>
            <a:r>
              <a:rPr lang="ko-KR" altLang="en-US" b="1" dirty="0" err="1"/>
              <a:t>문자형으로</a:t>
            </a:r>
            <a:r>
              <a:rPr lang="ko-KR" altLang="en-US" b="1" dirty="0"/>
              <a:t> 변환하는 </a:t>
            </a:r>
            <a:r>
              <a:rPr lang="en-US" altLang="ko-KR" b="1" dirty="0"/>
              <a:t>TO_CHAR </a:t>
            </a:r>
            <a:r>
              <a:rPr lang="ko-KR" altLang="en-US" b="1" dirty="0"/>
              <a:t>함수</a:t>
            </a:r>
          </a:p>
        </p:txBody>
      </p:sp>
      <p:pic>
        <p:nvPicPr>
          <p:cNvPr id="13314" name="Picture 2"/>
          <p:cNvPicPr>
            <a:picLocks noChangeAspect="1" noChangeArrowheads="1"/>
          </p:cNvPicPr>
          <p:nvPr/>
        </p:nvPicPr>
        <p:blipFill>
          <a:blip r:embed="rId2" cstate="print"/>
          <a:srcRect/>
          <a:stretch>
            <a:fillRect/>
          </a:stretch>
        </p:blipFill>
        <p:spPr bwMode="auto">
          <a:xfrm>
            <a:off x="1403648" y="1556792"/>
            <a:ext cx="6048375" cy="1009650"/>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1403648" y="3068960"/>
            <a:ext cx="6067425" cy="3552825"/>
          </a:xfrm>
          <a:prstGeom prst="rect">
            <a:avLst/>
          </a:prstGeom>
          <a:noFill/>
          <a:ln w="9525">
            <a:noFill/>
            <a:miter lim="800000"/>
            <a:headEnd/>
            <a:tailEnd/>
          </a:ln>
        </p:spPr>
      </p:pic>
      <p:sp>
        <p:nvSpPr>
          <p:cNvPr id="7" name="직사각형 6"/>
          <p:cNvSpPr/>
          <p:nvPr/>
        </p:nvSpPr>
        <p:spPr>
          <a:xfrm>
            <a:off x="251520" y="2492896"/>
            <a:ext cx="9144000" cy="646331"/>
          </a:xfrm>
          <a:prstGeom prst="rect">
            <a:avLst/>
          </a:prstGeom>
        </p:spPr>
        <p:txBody>
          <a:bodyPr wrap="square">
            <a:spAutoFit/>
          </a:bodyPr>
          <a:lstStyle/>
          <a:p>
            <a:r>
              <a:rPr lang="ko-KR" altLang="en-US" dirty="0"/>
              <a:t>데이터 형 변환할 때 출력형식을 지정할 수 있습니다</a:t>
            </a:r>
            <a:r>
              <a:rPr lang="en-US" altLang="ko-KR" dirty="0"/>
              <a:t>. </a:t>
            </a:r>
            <a:r>
              <a:rPr lang="ko-KR" altLang="en-US" dirty="0"/>
              <a:t>다음은 날짜 출력 형식의 종류를 나열한 표입니다</a:t>
            </a:r>
            <a:r>
              <a:rPr lang="en-US" altLang="ko-KR" dirty="0"/>
              <a:t>.</a:t>
            </a:r>
          </a:p>
        </p:txBody>
      </p:sp>
    </p:spTree>
    <p:extLst>
      <p:ext uri="{BB962C8B-B14F-4D97-AF65-F5344CB8AC3E}">
        <p14:creationId xmlns:p14="http://schemas.microsoft.com/office/powerpoint/2010/main" xmlns="" val="6205855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sp>
        <p:nvSpPr>
          <p:cNvPr id="3" name="직사각형 2"/>
          <p:cNvSpPr/>
          <p:nvPr/>
        </p:nvSpPr>
        <p:spPr>
          <a:xfrm>
            <a:off x="899592" y="1052736"/>
            <a:ext cx="4568879" cy="369332"/>
          </a:xfrm>
          <a:prstGeom prst="rect">
            <a:avLst/>
          </a:prstGeom>
        </p:spPr>
        <p:txBody>
          <a:bodyPr wrap="none">
            <a:spAutoFit/>
          </a:bodyPr>
          <a:lstStyle/>
          <a:p>
            <a:r>
              <a:rPr lang="ko-KR" altLang="en-US" dirty="0"/>
              <a:t>시간 출력 형식의 종류를 나열한 표입니다</a:t>
            </a:r>
            <a:r>
              <a:rPr lang="en-US" altLang="ko-KR" dirty="0"/>
              <a:t>.</a:t>
            </a:r>
          </a:p>
        </p:txBody>
      </p:sp>
      <p:pic>
        <p:nvPicPr>
          <p:cNvPr id="14338" name="Picture 2"/>
          <p:cNvPicPr>
            <a:picLocks noChangeAspect="1" noChangeArrowheads="1"/>
          </p:cNvPicPr>
          <p:nvPr/>
        </p:nvPicPr>
        <p:blipFill>
          <a:blip r:embed="rId2" cstate="print"/>
          <a:srcRect/>
          <a:stretch>
            <a:fillRect/>
          </a:stretch>
        </p:blipFill>
        <p:spPr bwMode="auto">
          <a:xfrm>
            <a:off x="899592" y="1556792"/>
            <a:ext cx="5981700" cy="332422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sp>
        <p:nvSpPr>
          <p:cNvPr id="3" name="직사각형 2"/>
          <p:cNvSpPr/>
          <p:nvPr/>
        </p:nvSpPr>
        <p:spPr>
          <a:xfrm>
            <a:off x="899592" y="1052736"/>
            <a:ext cx="4568879" cy="369332"/>
          </a:xfrm>
          <a:prstGeom prst="rect">
            <a:avLst/>
          </a:prstGeom>
        </p:spPr>
        <p:txBody>
          <a:bodyPr wrap="none">
            <a:spAutoFit/>
          </a:bodyPr>
          <a:lstStyle/>
          <a:p>
            <a:r>
              <a:rPr lang="ko-KR" altLang="en-US" dirty="0"/>
              <a:t>시간 출력 형식의 종류를 나열한 표입니다</a:t>
            </a:r>
            <a:r>
              <a:rPr lang="en-US" altLang="ko-KR" dirty="0"/>
              <a:t>.</a:t>
            </a:r>
          </a:p>
        </p:txBody>
      </p:sp>
      <p:pic>
        <p:nvPicPr>
          <p:cNvPr id="14338" name="Picture 2"/>
          <p:cNvPicPr>
            <a:picLocks noChangeAspect="1" noChangeArrowheads="1"/>
          </p:cNvPicPr>
          <p:nvPr/>
        </p:nvPicPr>
        <p:blipFill>
          <a:blip r:embed="rId2" cstate="print"/>
          <a:srcRect/>
          <a:stretch>
            <a:fillRect/>
          </a:stretch>
        </p:blipFill>
        <p:spPr bwMode="auto">
          <a:xfrm>
            <a:off x="899592" y="1556792"/>
            <a:ext cx="5981700" cy="332422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sp>
        <p:nvSpPr>
          <p:cNvPr id="3" name="직사각형 2"/>
          <p:cNvSpPr/>
          <p:nvPr/>
        </p:nvSpPr>
        <p:spPr>
          <a:xfrm>
            <a:off x="899592" y="1052736"/>
            <a:ext cx="3348994" cy="369332"/>
          </a:xfrm>
          <a:prstGeom prst="rect">
            <a:avLst/>
          </a:prstGeom>
        </p:spPr>
        <p:txBody>
          <a:bodyPr wrap="none">
            <a:spAutoFit/>
          </a:bodyPr>
          <a:lstStyle/>
          <a:p>
            <a:r>
              <a:rPr lang="ko-KR" altLang="en-US" b="1" dirty="0" err="1"/>
              <a:t>숫자형을</a:t>
            </a:r>
            <a:r>
              <a:rPr lang="ko-KR" altLang="en-US" b="1" dirty="0"/>
              <a:t> </a:t>
            </a:r>
            <a:r>
              <a:rPr lang="ko-KR" altLang="en-US" b="1" dirty="0" err="1"/>
              <a:t>문자형으로</a:t>
            </a:r>
            <a:r>
              <a:rPr lang="ko-KR" altLang="en-US" b="1" dirty="0"/>
              <a:t> 변환하기</a:t>
            </a:r>
          </a:p>
        </p:txBody>
      </p:sp>
      <p:pic>
        <p:nvPicPr>
          <p:cNvPr id="15362" name="Picture 2"/>
          <p:cNvPicPr>
            <a:picLocks noChangeAspect="1" noChangeArrowheads="1"/>
          </p:cNvPicPr>
          <p:nvPr/>
        </p:nvPicPr>
        <p:blipFill>
          <a:blip r:embed="rId2" cstate="print"/>
          <a:srcRect/>
          <a:stretch>
            <a:fillRect/>
          </a:stretch>
        </p:blipFill>
        <p:spPr bwMode="auto">
          <a:xfrm>
            <a:off x="1115616" y="1556792"/>
            <a:ext cx="4124325" cy="1704975"/>
          </a:xfrm>
          <a:prstGeom prst="rect">
            <a:avLst/>
          </a:prstGeom>
          <a:noFill/>
          <a:ln w="9525">
            <a:noFill/>
            <a:miter lim="800000"/>
            <a:headEnd/>
            <a:tailEnd/>
          </a:ln>
        </p:spPr>
      </p:pic>
      <p:pic>
        <p:nvPicPr>
          <p:cNvPr id="15363" name="Picture 3"/>
          <p:cNvPicPr>
            <a:picLocks noChangeAspect="1" noChangeArrowheads="1"/>
          </p:cNvPicPr>
          <p:nvPr/>
        </p:nvPicPr>
        <p:blipFill>
          <a:blip r:embed="rId3" cstate="print"/>
          <a:srcRect/>
          <a:stretch>
            <a:fillRect/>
          </a:stretch>
        </p:blipFill>
        <p:spPr bwMode="auto">
          <a:xfrm>
            <a:off x="1043608" y="4869160"/>
            <a:ext cx="5943600" cy="1514475"/>
          </a:xfrm>
          <a:prstGeom prst="rect">
            <a:avLst/>
          </a:prstGeom>
          <a:noFill/>
          <a:ln w="9525">
            <a:noFill/>
            <a:miter lim="800000"/>
            <a:headEnd/>
            <a:tailEnd/>
          </a:ln>
        </p:spPr>
      </p:pic>
      <p:sp>
        <p:nvSpPr>
          <p:cNvPr id="7" name="직사각형 6"/>
          <p:cNvSpPr/>
          <p:nvPr/>
        </p:nvSpPr>
        <p:spPr>
          <a:xfrm>
            <a:off x="359024" y="3645024"/>
            <a:ext cx="8784976" cy="923330"/>
          </a:xfrm>
          <a:prstGeom prst="rect">
            <a:avLst/>
          </a:prstGeom>
        </p:spPr>
        <p:txBody>
          <a:bodyPr wrap="square">
            <a:spAutoFit/>
          </a:bodyPr>
          <a:lstStyle/>
          <a:p>
            <a:r>
              <a:rPr lang="en-US" altLang="ko-KR" dirty="0"/>
              <a:t>1230000</a:t>
            </a:r>
            <a:r>
              <a:rPr lang="ko-KR" altLang="en-US" dirty="0"/>
              <a:t>이란 숫자를 문자 형태로 출력하는 예입니다</a:t>
            </a:r>
            <a:r>
              <a:rPr lang="en-US" altLang="ko-KR" dirty="0"/>
              <a:t>. </a:t>
            </a:r>
            <a:r>
              <a:rPr lang="ko-KR" altLang="en-US" dirty="0"/>
              <a:t>만일 각 지역별 통화 기호를 앞에 붙이고 천 단위마다 콤마를 붙여서 출력</a:t>
            </a:r>
            <a:r>
              <a:rPr lang="en-US" altLang="ko-KR" dirty="0"/>
              <a:t>(</a:t>
            </a:r>
            <a:r>
              <a:rPr lang="ko-KR" altLang="en-US" dirty="0"/>
              <a:t>예 </a:t>
            </a:r>
            <a:r>
              <a:rPr lang="en-US" altLang="ko-KR" dirty="0"/>
              <a:t>: $1,230,000</a:t>
            </a:r>
            <a:r>
              <a:rPr lang="ko-KR" altLang="en-US" dirty="0"/>
              <a:t>）하려면 어떻게 해야 할까요</a:t>
            </a:r>
            <a:r>
              <a:rPr lang="en-US" altLang="ko-KR" dirty="0"/>
              <a:t>? </a:t>
            </a:r>
            <a:r>
              <a:rPr lang="ko-KR" altLang="en-US" dirty="0"/>
              <a:t>위 표를 참조하여 다음과 같이 표현해야 합니다</a:t>
            </a:r>
            <a:r>
              <a:rPr lang="en-US" altLang="ko-KR" dirty="0"/>
              <a:t>. </a:t>
            </a:r>
          </a:p>
        </p:txBody>
      </p:sp>
    </p:spTree>
    <p:extLst>
      <p:ext uri="{BB962C8B-B14F-4D97-AF65-F5344CB8AC3E}">
        <p14:creationId xmlns:p14="http://schemas.microsoft.com/office/powerpoint/2010/main" xmlns="" val="6205855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sp>
        <p:nvSpPr>
          <p:cNvPr id="3" name="직사각형 2"/>
          <p:cNvSpPr/>
          <p:nvPr/>
        </p:nvSpPr>
        <p:spPr>
          <a:xfrm>
            <a:off x="899592" y="1052736"/>
            <a:ext cx="3943515" cy="369332"/>
          </a:xfrm>
          <a:prstGeom prst="rect">
            <a:avLst/>
          </a:prstGeom>
        </p:spPr>
        <p:txBody>
          <a:bodyPr wrap="none">
            <a:spAutoFit/>
          </a:bodyPr>
          <a:lstStyle/>
          <a:p>
            <a:r>
              <a:rPr lang="ko-KR" altLang="en-US" b="1" dirty="0" err="1"/>
              <a:t>날짜형으로</a:t>
            </a:r>
            <a:r>
              <a:rPr lang="ko-KR" altLang="en-US" b="1" dirty="0"/>
              <a:t> 변환하는 </a:t>
            </a:r>
            <a:r>
              <a:rPr lang="en-US" altLang="ko-KR" b="1" dirty="0"/>
              <a:t>TO_DATE </a:t>
            </a:r>
            <a:r>
              <a:rPr lang="ko-KR" altLang="en-US" b="1" dirty="0"/>
              <a:t>함수</a:t>
            </a:r>
          </a:p>
        </p:txBody>
      </p:sp>
      <p:pic>
        <p:nvPicPr>
          <p:cNvPr id="16386" name="Picture 2"/>
          <p:cNvPicPr>
            <a:picLocks noChangeAspect="1" noChangeArrowheads="1"/>
          </p:cNvPicPr>
          <p:nvPr/>
        </p:nvPicPr>
        <p:blipFill>
          <a:blip r:embed="rId2" cstate="print"/>
          <a:srcRect/>
          <a:stretch>
            <a:fillRect/>
          </a:stretch>
        </p:blipFill>
        <p:spPr bwMode="auto">
          <a:xfrm>
            <a:off x="1835696" y="1700808"/>
            <a:ext cx="5915025" cy="647700"/>
          </a:xfrm>
          <a:prstGeom prst="rect">
            <a:avLst/>
          </a:prstGeom>
          <a:noFill/>
          <a:ln w="9525">
            <a:noFill/>
            <a:miter lim="800000"/>
            <a:headEnd/>
            <a:tailEnd/>
          </a:ln>
        </p:spPr>
      </p:pic>
      <p:pic>
        <p:nvPicPr>
          <p:cNvPr id="16387" name="Picture 3"/>
          <p:cNvPicPr>
            <a:picLocks noChangeAspect="1" noChangeArrowheads="1"/>
          </p:cNvPicPr>
          <p:nvPr/>
        </p:nvPicPr>
        <p:blipFill>
          <a:blip r:embed="rId3" cstate="print"/>
          <a:srcRect/>
          <a:stretch>
            <a:fillRect/>
          </a:stretch>
        </p:blipFill>
        <p:spPr bwMode="auto">
          <a:xfrm>
            <a:off x="1835696" y="2708920"/>
            <a:ext cx="5924550" cy="1162050"/>
          </a:xfrm>
          <a:prstGeom prst="rect">
            <a:avLst/>
          </a:prstGeom>
          <a:noFill/>
          <a:ln w="9525">
            <a:noFill/>
            <a:miter lim="800000"/>
            <a:headEnd/>
            <a:tailEnd/>
          </a:ln>
        </p:spPr>
      </p:pic>
      <p:pic>
        <p:nvPicPr>
          <p:cNvPr id="16388" name="Picture 4"/>
          <p:cNvPicPr>
            <a:picLocks noChangeAspect="1" noChangeArrowheads="1"/>
          </p:cNvPicPr>
          <p:nvPr/>
        </p:nvPicPr>
        <p:blipFill>
          <a:blip r:embed="rId4" cstate="print"/>
          <a:srcRect/>
          <a:stretch>
            <a:fillRect/>
          </a:stretch>
        </p:blipFill>
        <p:spPr bwMode="auto">
          <a:xfrm>
            <a:off x="2051720" y="4005064"/>
            <a:ext cx="1247775" cy="6381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sp>
        <p:nvSpPr>
          <p:cNvPr id="3" name="직사각형 2"/>
          <p:cNvSpPr/>
          <p:nvPr/>
        </p:nvSpPr>
        <p:spPr>
          <a:xfrm>
            <a:off x="899592" y="1052736"/>
            <a:ext cx="4421531" cy="369332"/>
          </a:xfrm>
          <a:prstGeom prst="rect">
            <a:avLst/>
          </a:prstGeom>
        </p:spPr>
        <p:txBody>
          <a:bodyPr wrap="none">
            <a:spAutoFit/>
          </a:bodyPr>
          <a:lstStyle/>
          <a:p>
            <a:r>
              <a:rPr lang="ko-KR" altLang="en-US" b="1" dirty="0" err="1"/>
              <a:t>숫자형으로</a:t>
            </a:r>
            <a:r>
              <a:rPr lang="ko-KR" altLang="en-US" b="1" dirty="0"/>
              <a:t> 변환하는 </a:t>
            </a:r>
            <a:r>
              <a:rPr lang="en-US" altLang="ko-KR" b="1" dirty="0"/>
              <a:t>TO_NUMBER </a:t>
            </a:r>
            <a:r>
              <a:rPr lang="ko-KR" altLang="en-US" b="1" dirty="0"/>
              <a:t>함수</a:t>
            </a:r>
            <a:endParaRPr lang="en-US" altLang="ko-KR" dirty="0"/>
          </a:p>
        </p:txBody>
      </p:sp>
      <p:pic>
        <p:nvPicPr>
          <p:cNvPr id="17410" name="Picture 2"/>
          <p:cNvPicPr>
            <a:picLocks noChangeAspect="1" noChangeArrowheads="1"/>
          </p:cNvPicPr>
          <p:nvPr/>
        </p:nvPicPr>
        <p:blipFill>
          <a:blip r:embed="rId2" cstate="print"/>
          <a:srcRect/>
          <a:stretch>
            <a:fillRect/>
          </a:stretch>
        </p:blipFill>
        <p:spPr bwMode="auto">
          <a:xfrm>
            <a:off x="1475656" y="1556792"/>
            <a:ext cx="5867400" cy="163830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7"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sp>
        <p:nvSpPr>
          <p:cNvPr id="151" name="TextBox 150"/>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05</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163" name="TextBox 162"/>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날짜 함수</a:t>
            </a:r>
          </a:p>
        </p:txBody>
      </p:sp>
      <p:sp>
        <p:nvSpPr>
          <p:cNvPr id="6" name="직사각형 5"/>
          <p:cNvSpPr/>
          <p:nvPr/>
        </p:nvSpPr>
        <p:spPr>
          <a:xfrm>
            <a:off x="0" y="1988840"/>
            <a:ext cx="9144000" cy="646331"/>
          </a:xfrm>
          <a:prstGeom prst="rect">
            <a:avLst/>
          </a:prstGeom>
        </p:spPr>
        <p:txBody>
          <a:bodyPr wrap="square">
            <a:spAutoFit/>
          </a:bodyPr>
          <a:lstStyle/>
          <a:p>
            <a:r>
              <a:rPr lang="ko-KR" altLang="en-US" dirty="0"/>
              <a:t>날짜 함수는 </a:t>
            </a:r>
            <a:r>
              <a:rPr lang="en-US" altLang="ko-KR" dirty="0"/>
              <a:t>DATE(</a:t>
            </a:r>
            <a:r>
              <a:rPr lang="ko-KR" altLang="en-US" dirty="0"/>
              <a:t>날짜</a:t>
            </a:r>
            <a:r>
              <a:rPr lang="en-US" altLang="ko-KR" dirty="0"/>
              <a:t>)</a:t>
            </a:r>
            <a:r>
              <a:rPr lang="ko-KR" altLang="en-US" dirty="0"/>
              <a:t>형에 사용하는 함수이며 결과 값으로 날짜 또는 기간을 얻습니다</a:t>
            </a:r>
            <a:r>
              <a:rPr lang="en-US" altLang="ko-KR" dirty="0"/>
              <a:t>. </a:t>
            </a:r>
            <a:r>
              <a:rPr lang="ko-KR" altLang="en-US" dirty="0"/>
              <a:t>기간은 주로 일 단위로 계산되지만</a:t>
            </a:r>
            <a:r>
              <a:rPr lang="en-US" altLang="ko-KR" dirty="0"/>
              <a:t>, </a:t>
            </a:r>
            <a:r>
              <a:rPr lang="ko-KR" altLang="en-US" dirty="0"/>
              <a:t>월 단위로 계산되는 경우도 있습니다</a:t>
            </a:r>
          </a:p>
        </p:txBody>
      </p:sp>
      <p:pic>
        <p:nvPicPr>
          <p:cNvPr id="18434" name="Picture 2"/>
          <p:cNvPicPr>
            <a:picLocks noChangeAspect="1" noChangeArrowheads="1"/>
          </p:cNvPicPr>
          <p:nvPr/>
        </p:nvPicPr>
        <p:blipFill>
          <a:blip r:embed="rId3" cstate="print"/>
          <a:srcRect/>
          <a:stretch>
            <a:fillRect/>
          </a:stretch>
        </p:blipFill>
        <p:spPr bwMode="auto">
          <a:xfrm>
            <a:off x="683568" y="2636912"/>
            <a:ext cx="5114925" cy="2114550"/>
          </a:xfrm>
          <a:prstGeom prst="rect">
            <a:avLst/>
          </a:prstGeom>
          <a:noFill/>
          <a:ln w="9525">
            <a:noFill/>
            <a:miter lim="800000"/>
            <a:headEnd/>
            <a:tailEnd/>
          </a:ln>
        </p:spPr>
      </p:pic>
      <p:pic>
        <p:nvPicPr>
          <p:cNvPr id="18435" name="Picture 3"/>
          <p:cNvPicPr>
            <a:picLocks noChangeAspect="1" noChangeArrowheads="1"/>
          </p:cNvPicPr>
          <p:nvPr/>
        </p:nvPicPr>
        <p:blipFill>
          <a:blip r:embed="rId4" cstate="print"/>
          <a:srcRect/>
          <a:stretch>
            <a:fillRect/>
          </a:stretch>
        </p:blipFill>
        <p:spPr bwMode="auto">
          <a:xfrm>
            <a:off x="683568" y="4725144"/>
            <a:ext cx="5857875" cy="19335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sp>
        <p:nvSpPr>
          <p:cNvPr id="3" name="직사각형 2"/>
          <p:cNvSpPr/>
          <p:nvPr/>
        </p:nvSpPr>
        <p:spPr>
          <a:xfrm>
            <a:off x="899592" y="1052736"/>
            <a:ext cx="4364336" cy="369332"/>
          </a:xfrm>
          <a:prstGeom prst="rect">
            <a:avLst/>
          </a:prstGeom>
        </p:spPr>
        <p:txBody>
          <a:bodyPr wrap="none">
            <a:spAutoFit/>
          </a:bodyPr>
          <a:lstStyle/>
          <a:p>
            <a:r>
              <a:rPr lang="ko-KR" altLang="en-US" b="1" dirty="0"/>
              <a:t>특정 기준으로 반올림하는 </a:t>
            </a:r>
            <a:r>
              <a:rPr lang="en-US" altLang="ko-KR" b="1" dirty="0"/>
              <a:t>ROUND </a:t>
            </a:r>
            <a:r>
              <a:rPr lang="ko-KR" altLang="en-US" b="1" dirty="0"/>
              <a:t>함수</a:t>
            </a:r>
          </a:p>
        </p:txBody>
      </p:sp>
      <p:sp>
        <p:nvSpPr>
          <p:cNvPr id="4" name="직사각형 3"/>
          <p:cNvSpPr/>
          <p:nvPr/>
        </p:nvSpPr>
        <p:spPr>
          <a:xfrm>
            <a:off x="251520" y="1412776"/>
            <a:ext cx="8892480" cy="646331"/>
          </a:xfrm>
          <a:prstGeom prst="rect">
            <a:avLst/>
          </a:prstGeom>
        </p:spPr>
        <p:txBody>
          <a:bodyPr wrap="square">
            <a:spAutoFit/>
          </a:bodyPr>
          <a:lstStyle/>
          <a:p>
            <a:r>
              <a:rPr lang="en-US" altLang="ko-KR" dirty="0"/>
              <a:t>ROUND </a:t>
            </a:r>
            <a:r>
              <a:rPr lang="ko-KR" altLang="en-US" dirty="0"/>
              <a:t>함수는 숫자를 반올림하는 함수로 학습하였습니다</a:t>
            </a:r>
            <a:r>
              <a:rPr lang="en-US" altLang="ko-KR" dirty="0"/>
              <a:t>. </a:t>
            </a:r>
            <a:r>
              <a:rPr lang="ko-KR" altLang="en-US" dirty="0"/>
              <a:t>하지만</a:t>
            </a:r>
            <a:r>
              <a:rPr lang="en-US" altLang="ko-KR" dirty="0"/>
              <a:t>, </a:t>
            </a:r>
            <a:r>
              <a:rPr lang="ko-KR" altLang="en-US" dirty="0"/>
              <a:t>이 함수에 포멧 모델을 지정하면 숫자 이외에 날짜에 대해서도 반올림을 할 수 있습니다</a:t>
            </a:r>
            <a:r>
              <a:rPr lang="en-US" altLang="ko-KR" dirty="0"/>
              <a:t>. </a:t>
            </a:r>
          </a:p>
        </p:txBody>
      </p:sp>
      <p:pic>
        <p:nvPicPr>
          <p:cNvPr id="19458" name="Picture 2"/>
          <p:cNvPicPr>
            <a:picLocks noChangeAspect="1" noChangeArrowheads="1"/>
          </p:cNvPicPr>
          <p:nvPr/>
        </p:nvPicPr>
        <p:blipFill>
          <a:blip r:embed="rId2" cstate="print"/>
          <a:srcRect/>
          <a:stretch>
            <a:fillRect/>
          </a:stretch>
        </p:blipFill>
        <p:spPr bwMode="auto">
          <a:xfrm>
            <a:off x="683568" y="2204864"/>
            <a:ext cx="5810250" cy="31527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sp>
        <p:nvSpPr>
          <p:cNvPr id="3" name="직사각형 2"/>
          <p:cNvSpPr/>
          <p:nvPr/>
        </p:nvSpPr>
        <p:spPr>
          <a:xfrm>
            <a:off x="899592" y="1052736"/>
            <a:ext cx="3836307" cy="369332"/>
          </a:xfrm>
          <a:prstGeom prst="rect">
            <a:avLst/>
          </a:prstGeom>
        </p:spPr>
        <p:txBody>
          <a:bodyPr wrap="none">
            <a:spAutoFit/>
          </a:bodyPr>
          <a:lstStyle/>
          <a:p>
            <a:r>
              <a:rPr lang="ko-KR" altLang="en-US" b="1" dirty="0"/>
              <a:t>특정 기준으로 버리는 </a:t>
            </a:r>
            <a:r>
              <a:rPr lang="en-US" altLang="ko-KR" b="1" dirty="0"/>
              <a:t>TRUNC </a:t>
            </a:r>
            <a:r>
              <a:rPr lang="ko-KR" altLang="en-US" b="1" dirty="0"/>
              <a:t>함수</a:t>
            </a:r>
          </a:p>
        </p:txBody>
      </p:sp>
      <p:pic>
        <p:nvPicPr>
          <p:cNvPr id="20482" name="Picture 2"/>
          <p:cNvPicPr>
            <a:picLocks noChangeAspect="1" noChangeArrowheads="1"/>
          </p:cNvPicPr>
          <p:nvPr/>
        </p:nvPicPr>
        <p:blipFill>
          <a:blip r:embed="rId2" cstate="print"/>
          <a:srcRect/>
          <a:stretch>
            <a:fillRect/>
          </a:stretch>
        </p:blipFill>
        <p:spPr bwMode="auto">
          <a:xfrm>
            <a:off x="251520" y="1340768"/>
            <a:ext cx="5829300" cy="1076325"/>
          </a:xfrm>
          <a:prstGeom prst="rect">
            <a:avLst/>
          </a:prstGeom>
          <a:noFill/>
          <a:ln w="9525">
            <a:noFill/>
            <a:miter lim="800000"/>
            <a:headEnd/>
            <a:tailEnd/>
          </a:ln>
        </p:spPr>
      </p:pic>
      <p:pic>
        <p:nvPicPr>
          <p:cNvPr id="20483" name="Picture 3"/>
          <p:cNvPicPr>
            <a:picLocks noChangeAspect="1" noChangeArrowheads="1"/>
          </p:cNvPicPr>
          <p:nvPr/>
        </p:nvPicPr>
        <p:blipFill>
          <a:blip r:embed="rId3" cstate="print"/>
          <a:srcRect/>
          <a:stretch>
            <a:fillRect/>
          </a:stretch>
        </p:blipFill>
        <p:spPr bwMode="auto">
          <a:xfrm>
            <a:off x="3059832" y="1981200"/>
            <a:ext cx="5762625" cy="487680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93596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데이터베이스 개념</a:t>
            </a:r>
          </a:p>
        </p:txBody>
      </p:sp>
      <p:pic>
        <p:nvPicPr>
          <p:cNvPr id="6146" name="Picture 2"/>
          <p:cNvPicPr>
            <a:picLocks noChangeAspect="1" noChangeArrowheads="1"/>
          </p:cNvPicPr>
          <p:nvPr/>
        </p:nvPicPr>
        <p:blipFill>
          <a:blip r:embed="rId2" cstate="print"/>
          <a:srcRect/>
          <a:stretch>
            <a:fillRect/>
          </a:stretch>
        </p:blipFill>
        <p:spPr bwMode="auto">
          <a:xfrm>
            <a:off x="714348" y="1357298"/>
            <a:ext cx="4917254" cy="3238514"/>
          </a:xfrm>
          <a:prstGeom prst="rect">
            <a:avLst/>
          </a:prstGeom>
          <a:noFill/>
          <a:ln w="9525">
            <a:noFill/>
            <a:miter lim="800000"/>
            <a:headEnd/>
            <a:tailEnd/>
          </a:ln>
          <a:effectLst/>
        </p:spPr>
      </p:pic>
      <p:pic>
        <p:nvPicPr>
          <p:cNvPr id="7170" name="Picture 2"/>
          <p:cNvPicPr>
            <a:picLocks noChangeAspect="1" noChangeArrowheads="1"/>
          </p:cNvPicPr>
          <p:nvPr/>
        </p:nvPicPr>
        <p:blipFill>
          <a:blip r:embed="rId3" cstate="print"/>
          <a:srcRect/>
          <a:stretch>
            <a:fillRect/>
          </a:stretch>
        </p:blipFill>
        <p:spPr bwMode="auto">
          <a:xfrm>
            <a:off x="1643042" y="4643446"/>
            <a:ext cx="6286544" cy="1977124"/>
          </a:xfrm>
          <a:prstGeom prst="rect">
            <a:avLst/>
          </a:prstGeom>
          <a:noFill/>
          <a:ln w="9525">
            <a:noFill/>
            <a:miter lim="800000"/>
            <a:headEnd/>
            <a:tailEnd/>
          </a:ln>
          <a:effectLst/>
        </p:spPr>
      </p:pic>
      <p:sp>
        <p:nvSpPr>
          <p:cNvPr id="7" name="직사각형 6"/>
          <p:cNvSpPr/>
          <p:nvPr/>
        </p:nvSpPr>
        <p:spPr>
          <a:xfrm>
            <a:off x="714348" y="1142984"/>
            <a:ext cx="4105611" cy="369332"/>
          </a:xfrm>
          <a:prstGeom prst="rect">
            <a:avLst/>
          </a:prstGeom>
        </p:spPr>
        <p:txBody>
          <a:bodyPr wrap="none">
            <a:spAutoFit/>
          </a:bodyPr>
          <a:lstStyle/>
          <a:p>
            <a:r>
              <a:rPr lang="en-US" altLang="ko-KR" b="1" dirty="0"/>
              <a:t>3-2 </a:t>
            </a:r>
            <a:r>
              <a:rPr lang="ko-KR" altLang="en-US" b="1" dirty="0" err="1"/>
              <a:t>관계형</a:t>
            </a:r>
            <a:r>
              <a:rPr lang="ko-KR" altLang="en-US" b="1" dirty="0"/>
              <a:t> 데이터베이스 관리 시스템</a:t>
            </a:r>
          </a:p>
        </p:txBody>
      </p:sp>
    </p:spTree>
    <p:extLst>
      <p:ext uri="{BB962C8B-B14F-4D97-AF65-F5344CB8AC3E}">
        <p14:creationId xmlns:p14="http://schemas.microsoft.com/office/powerpoint/2010/main" xmlns="" val="6205855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sp>
        <p:nvSpPr>
          <p:cNvPr id="3" name="직사각형 2"/>
          <p:cNvSpPr/>
          <p:nvPr/>
        </p:nvSpPr>
        <p:spPr>
          <a:xfrm>
            <a:off x="899592" y="1052736"/>
            <a:ext cx="5109347" cy="369332"/>
          </a:xfrm>
          <a:prstGeom prst="rect">
            <a:avLst/>
          </a:prstGeom>
        </p:spPr>
        <p:txBody>
          <a:bodyPr wrap="none">
            <a:spAutoFit/>
          </a:bodyPr>
          <a:lstStyle/>
          <a:p>
            <a:r>
              <a:rPr lang="ko-KR" altLang="en-US" b="1" dirty="0"/>
              <a:t>두 날짜 사이 간격을 </a:t>
            </a:r>
            <a:r>
              <a:rPr lang="en-US" altLang="ko-KR" b="1" dirty="0"/>
              <a:t>MONTHS_BETWEEN </a:t>
            </a:r>
            <a:r>
              <a:rPr lang="ko-KR" altLang="en-US" b="1" dirty="0"/>
              <a:t>함수</a:t>
            </a:r>
          </a:p>
        </p:txBody>
      </p:sp>
      <p:pic>
        <p:nvPicPr>
          <p:cNvPr id="21506" name="Picture 2"/>
          <p:cNvPicPr>
            <a:picLocks noChangeAspect="1" noChangeArrowheads="1"/>
          </p:cNvPicPr>
          <p:nvPr/>
        </p:nvPicPr>
        <p:blipFill>
          <a:blip r:embed="rId2" cstate="print"/>
          <a:srcRect/>
          <a:stretch>
            <a:fillRect/>
          </a:stretch>
        </p:blipFill>
        <p:spPr bwMode="auto">
          <a:xfrm>
            <a:off x="971600" y="1556792"/>
            <a:ext cx="5857875" cy="847725"/>
          </a:xfrm>
          <a:prstGeom prst="rect">
            <a:avLst/>
          </a:prstGeom>
          <a:noFill/>
          <a:ln w="9525">
            <a:noFill/>
            <a:miter lim="800000"/>
            <a:headEnd/>
            <a:tailEnd/>
          </a:ln>
        </p:spPr>
      </p:pic>
      <p:pic>
        <p:nvPicPr>
          <p:cNvPr id="21507" name="Picture 3"/>
          <p:cNvPicPr>
            <a:picLocks noChangeAspect="1" noChangeArrowheads="1"/>
          </p:cNvPicPr>
          <p:nvPr/>
        </p:nvPicPr>
        <p:blipFill>
          <a:blip r:embed="rId3" cstate="print"/>
          <a:srcRect/>
          <a:stretch>
            <a:fillRect/>
          </a:stretch>
        </p:blipFill>
        <p:spPr bwMode="auto">
          <a:xfrm>
            <a:off x="2555776" y="2420888"/>
            <a:ext cx="5905500" cy="29622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sp>
        <p:nvSpPr>
          <p:cNvPr id="3" name="직사각형 2"/>
          <p:cNvSpPr/>
          <p:nvPr/>
        </p:nvSpPr>
        <p:spPr>
          <a:xfrm>
            <a:off x="899592" y="1052736"/>
            <a:ext cx="4221027" cy="369332"/>
          </a:xfrm>
          <a:prstGeom prst="rect">
            <a:avLst/>
          </a:prstGeom>
        </p:spPr>
        <p:txBody>
          <a:bodyPr wrap="none">
            <a:spAutoFit/>
          </a:bodyPr>
          <a:lstStyle/>
          <a:p>
            <a:r>
              <a:rPr lang="ko-KR" altLang="en-US" b="1" dirty="0"/>
              <a:t>개월 수를 더하는 </a:t>
            </a:r>
            <a:r>
              <a:rPr lang="en-US" altLang="ko-KR" b="1" dirty="0"/>
              <a:t>ADD_MONTHS </a:t>
            </a:r>
            <a:r>
              <a:rPr lang="ko-KR" altLang="en-US" b="1" dirty="0"/>
              <a:t>함수</a:t>
            </a:r>
          </a:p>
        </p:txBody>
      </p:sp>
      <p:pic>
        <p:nvPicPr>
          <p:cNvPr id="22530" name="Picture 2"/>
          <p:cNvPicPr>
            <a:picLocks noChangeAspect="1" noChangeArrowheads="1"/>
          </p:cNvPicPr>
          <p:nvPr/>
        </p:nvPicPr>
        <p:blipFill>
          <a:blip r:embed="rId2" cstate="print"/>
          <a:srcRect/>
          <a:stretch>
            <a:fillRect/>
          </a:stretch>
        </p:blipFill>
        <p:spPr bwMode="auto">
          <a:xfrm>
            <a:off x="971600" y="1412776"/>
            <a:ext cx="5972175" cy="895350"/>
          </a:xfrm>
          <a:prstGeom prst="rect">
            <a:avLst/>
          </a:prstGeom>
          <a:noFill/>
          <a:ln w="9525">
            <a:noFill/>
            <a:miter lim="800000"/>
            <a:headEnd/>
            <a:tailEnd/>
          </a:ln>
        </p:spPr>
      </p:pic>
      <p:pic>
        <p:nvPicPr>
          <p:cNvPr id="22531" name="Picture 3"/>
          <p:cNvPicPr>
            <a:picLocks noChangeAspect="1" noChangeArrowheads="1"/>
          </p:cNvPicPr>
          <p:nvPr/>
        </p:nvPicPr>
        <p:blipFill>
          <a:blip r:embed="rId3" cstate="print"/>
          <a:srcRect/>
          <a:stretch>
            <a:fillRect/>
          </a:stretch>
        </p:blipFill>
        <p:spPr bwMode="auto">
          <a:xfrm>
            <a:off x="2123728" y="2780928"/>
            <a:ext cx="5848350" cy="28098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sp>
        <p:nvSpPr>
          <p:cNvPr id="3" name="직사각형 2"/>
          <p:cNvSpPr/>
          <p:nvPr/>
        </p:nvSpPr>
        <p:spPr>
          <a:xfrm>
            <a:off x="899592" y="1052736"/>
            <a:ext cx="6294865" cy="369332"/>
          </a:xfrm>
          <a:prstGeom prst="rect">
            <a:avLst/>
          </a:prstGeom>
        </p:spPr>
        <p:txBody>
          <a:bodyPr wrap="none">
            <a:spAutoFit/>
          </a:bodyPr>
          <a:lstStyle/>
          <a:p>
            <a:r>
              <a:rPr lang="ko-KR" altLang="en-US" b="1" dirty="0"/>
              <a:t>해당 요일의 가장 가까운 날짜를 반환하는 </a:t>
            </a:r>
            <a:r>
              <a:rPr lang="en-US" altLang="ko-KR" b="1" dirty="0"/>
              <a:t>NEXT_DAY </a:t>
            </a:r>
            <a:r>
              <a:rPr lang="ko-KR" altLang="en-US" b="1" dirty="0"/>
              <a:t>함수</a:t>
            </a:r>
          </a:p>
        </p:txBody>
      </p:sp>
      <p:pic>
        <p:nvPicPr>
          <p:cNvPr id="23554" name="Picture 2"/>
          <p:cNvPicPr>
            <a:picLocks noChangeAspect="1" noChangeArrowheads="1"/>
          </p:cNvPicPr>
          <p:nvPr/>
        </p:nvPicPr>
        <p:blipFill>
          <a:blip r:embed="rId2" cstate="print"/>
          <a:srcRect/>
          <a:stretch>
            <a:fillRect/>
          </a:stretch>
        </p:blipFill>
        <p:spPr bwMode="auto">
          <a:xfrm>
            <a:off x="1475656" y="1556792"/>
            <a:ext cx="5867400" cy="1733550"/>
          </a:xfrm>
          <a:prstGeom prst="rect">
            <a:avLst/>
          </a:prstGeom>
          <a:noFill/>
          <a:ln w="9525">
            <a:noFill/>
            <a:miter lim="800000"/>
            <a:headEnd/>
            <a:tailEnd/>
          </a:ln>
        </p:spPr>
      </p:pic>
      <p:pic>
        <p:nvPicPr>
          <p:cNvPr id="23555" name="Picture 3"/>
          <p:cNvPicPr>
            <a:picLocks noChangeAspect="1" noChangeArrowheads="1"/>
          </p:cNvPicPr>
          <p:nvPr/>
        </p:nvPicPr>
        <p:blipFill>
          <a:blip r:embed="rId3" cstate="print"/>
          <a:srcRect/>
          <a:stretch>
            <a:fillRect/>
          </a:stretch>
        </p:blipFill>
        <p:spPr bwMode="auto">
          <a:xfrm>
            <a:off x="1475656" y="4077072"/>
            <a:ext cx="5953125" cy="167640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sp>
        <p:nvSpPr>
          <p:cNvPr id="3" name="직사각형 2"/>
          <p:cNvSpPr/>
          <p:nvPr/>
        </p:nvSpPr>
        <p:spPr>
          <a:xfrm>
            <a:off x="899592" y="1052736"/>
            <a:ext cx="5467522" cy="369332"/>
          </a:xfrm>
          <a:prstGeom prst="rect">
            <a:avLst/>
          </a:prstGeom>
        </p:spPr>
        <p:txBody>
          <a:bodyPr wrap="none">
            <a:spAutoFit/>
          </a:bodyPr>
          <a:lstStyle/>
          <a:p>
            <a:r>
              <a:rPr lang="ko-KR" altLang="en-US" b="1" dirty="0"/>
              <a:t>해당 달의 마지막 날짜를 반환하는 </a:t>
            </a:r>
            <a:r>
              <a:rPr lang="en-US" altLang="ko-KR" b="1" dirty="0"/>
              <a:t>LAST_DAY </a:t>
            </a:r>
            <a:r>
              <a:rPr lang="ko-KR" altLang="en-US" b="1" dirty="0"/>
              <a:t>함수</a:t>
            </a:r>
          </a:p>
        </p:txBody>
      </p:sp>
      <p:pic>
        <p:nvPicPr>
          <p:cNvPr id="24578" name="Picture 2"/>
          <p:cNvPicPr>
            <a:picLocks noChangeAspect="1" noChangeArrowheads="1"/>
          </p:cNvPicPr>
          <p:nvPr/>
        </p:nvPicPr>
        <p:blipFill>
          <a:blip r:embed="rId2" cstate="print"/>
          <a:srcRect/>
          <a:stretch>
            <a:fillRect/>
          </a:stretch>
        </p:blipFill>
        <p:spPr bwMode="auto">
          <a:xfrm>
            <a:off x="1043608" y="1628800"/>
            <a:ext cx="5953125" cy="34956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7"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sp>
        <p:nvSpPr>
          <p:cNvPr id="151" name="TextBox 150"/>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06</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163" name="TextBox 162"/>
          <p:cNvSpPr txBox="1"/>
          <p:nvPr/>
        </p:nvSpPr>
        <p:spPr>
          <a:xfrm>
            <a:off x="1604814" y="1332053"/>
            <a:ext cx="5631482" cy="461665"/>
          </a:xfrm>
          <a:prstGeom prst="rect">
            <a:avLst/>
          </a:prstGeom>
          <a:noFill/>
        </p:spPr>
        <p:txBody>
          <a:bodyPr wrap="square" rtlCol="0">
            <a:spAutoFit/>
          </a:bodyPr>
          <a:lstStyle/>
          <a:p>
            <a:r>
              <a:rPr lang="en-US" altLang="ko-KR" sz="2400" dirty="0" err="1">
                <a:solidFill>
                  <a:schemeClr val="bg1"/>
                </a:solidFill>
                <a:latin typeface="Impact" panose="020B0806030902050204" pitchFamily="34" charset="0"/>
                <a:ea typeface="HY견고딕" panose="02030600000101010101" pitchFamily="18" charset="-127"/>
              </a:rPr>
              <a:t>NuLL</a:t>
            </a:r>
            <a:r>
              <a:rPr lang="ko-KR" altLang="en-US" sz="2400" dirty="0">
                <a:solidFill>
                  <a:schemeClr val="bg1"/>
                </a:solidFill>
                <a:latin typeface="Impact" panose="020B0806030902050204" pitchFamily="34" charset="0"/>
                <a:ea typeface="HY견고딕" panose="02030600000101010101" pitchFamily="18" charset="-127"/>
              </a:rPr>
              <a:t>을 다른 값으로 변환하는 함수</a:t>
            </a:r>
          </a:p>
        </p:txBody>
      </p:sp>
      <p:pic>
        <p:nvPicPr>
          <p:cNvPr id="25603" name="Picture 3"/>
          <p:cNvPicPr>
            <a:picLocks noChangeAspect="1" noChangeArrowheads="1"/>
          </p:cNvPicPr>
          <p:nvPr/>
        </p:nvPicPr>
        <p:blipFill>
          <a:blip r:embed="rId3" cstate="print"/>
          <a:srcRect/>
          <a:stretch>
            <a:fillRect/>
          </a:stretch>
        </p:blipFill>
        <p:spPr bwMode="auto">
          <a:xfrm>
            <a:off x="1619672" y="1971675"/>
            <a:ext cx="5848350" cy="488632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7"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sp>
        <p:nvSpPr>
          <p:cNvPr id="151" name="TextBox 150"/>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06</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163" name="TextBox 162"/>
          <p:cNvSpPr txBox="1"/>
          <p:nvPr/>
        </p:nvSpPr>
        <p:spPr>
          <a:xfrm>
            <a:off x="1604814" y="1332053"/>
            <a:ext cx="5631482" cy="461665"/>
          </a:xfrm>
          <a:prstGeom prst="rect">
            <a:avLst/>
          </a:prstGeom>
          <a:noFill/>
        </p:spPr>
        <p:txBody>
          <a:bodyPr wrap="square" rtlCol="0">
            <a:spAutoFit/>
          </a:bodyPr>
          <a:lstStyle/>
          <a:p>
            <a:r>
              <a:rPr lang="en-US" altLang="ko-KR" sz="2400" dirty="0" err="1">
                <a:solidFill>
                  <a:schemeClr val="bg1"/>
                </a:solidFill>
                <a:latin typeface="Impact" panose="020B0806030902050204" pitchFamily="34" charset="0"/>
                <a:ea typeface="HY견고딕" panose="02030600000101010101" pitchFamily="18" charset="-127"/>
              </a:rPr>
              <a:t>NuLL</a:t>
            </a:r>
            <a:r>
              <a:rPr lang="ko-KR" altLang="en-US" sz="2400" dirty="0">
                <a:solidFill>
                  <a:schemeClr val="bg1"/>
                </a:solidFill>
                <a:latin typeface="Impact" panose="020B0806030902050204" pitchFamily="34" charset="0"/>
                <a:ea typeface="HY견고딕" panose="02030600000101010101" pitchFamily="18" charset="-127"/>
              </a:rPr>
              <a:t>을 다른 값으로 변환하는 함수</a:t>
            </a:r>
          </a:p>
        </p:txBody>
      </p:sp>
      <p:pic>
        <p:nvPicPr>
          <p:cNvPr id="25603" name="Picture 3"/>
          <p:cNvPicPr>
            <a:picLocks noChangeAspect="1" noChangeArrowheads="1"/>
          </p:cNvPicPr>
          <p:nvPr/>
        </p:nvPicPr>
        <p:blipFill>
          <a:blip r:embed="rId3" cstate="print"/>
          <a:srcRect/>
          <a:stretch>
            <a:fillRect/>
          </a:stretch>
        </p:blipFill>
        <p:spPr bwMode="auto">
          <a:xfrm>
            <a:off x="1619672" y="1971675"/>
            <a:ext cx="5848350" cy="488632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sp>
        <p:nvSpPr>
          <p:cNvPr id="3" name="직사각형 2"/>
          <p:cNvSpPr/>
          <p:nvPr/>
        </p:nvSpPr>
        <p:spPr>
          <a:xfrm>
            <a:off x="899592" y="1052736"/>
            <a:ext cx="1409360" cy="400110"/>
          </a:xfrm>
          <a:prstGeom prst="rect">
            <a:avLst/>
          </a:prstGeom>
        </p:spPr>
        <p:txBody>
          <a:bodyPr wrap="none">
            <a:spAutoFit/>
          </a:bodyPr>
          <a:lstStyle/>
          <a:p>
            <a:r>
              <a:rPr lang="en-US" altLang="ko-KR" sz="2000" dirty="0"/>
              <a:t>NVL2 </a:t>
            </a:r>
            <a:r>
              <a:rPr lang="ko-KR" altLang="en-US" sz="2000" dirty="0"/>
              <a:t>함수</a:t>
            </a:r>
          </a:p>
        </p:txBody>
      </p:sp>
      <p:sp>
        <p:nvSpPr>
          <p:cNvPr id="4" name="직사각형 3"/>
          <p:cNvSpPr/>
          <p:nvPr/>
        </p:nvSpPr>
        <p:spPr>
          <a:xfrm>
            <a:off x="539552" y="1484784"/>
            <a:ext cx="8280920" cy="646331"/>
          </a:xfrm>
          <a:prstGeom prst="rect">
            <a:avLst/>
          </a:prstGeom>
        </p:spPr>
        <p:txBody>
          <a:bodyPr wrap="square">
            <a:spAutoFit/>
          </a:bodyPr>
          <a:lstStyle/>
          <a:p>
            <a:r>
              <a:rPr lang="en-US" altLang="ko-KR" dirty="0"/>
              <a:t>NVL2 </a:t>
            </a:r>
            <a:r>
              <a:rPr lang="ko-KR" altLang="en-US" dirty="0"/>
              <a:t>함수는 </a:t>
            </a:r>
            <a:r>
              <a:rPr lang="en-US" altLang="ko-KR" dirty="0"/>
              <a:t>expr1</a:t>
            </a:r>
            <a:r>
              <a:rPr lang="ko-KR" altLang="en-US" dirty="0"/>
              <a:t>을 검사하여 그 결과가 </a:t>
            </a:r>
            <a:r>
              <a:rPr lang="en-US" altLang="ko-KR" dirty="0"/>
              <a:t>NULL</a:t>
            </a:r>
            <a:r>
              <a:rPr lang="ko-KR" altLang="en-US" dirty="0"/>
              <a:t>이 아니면 </a:t>
            </a:r>
            <a:r>
              <a:rPr lang="en-US" altLang="ko-KR" dirty="0"/>
              <a:t>expr2</a:t>
            </a:r>
            <a:r>
              <a:rPr lang="ko-KR" altLang="en-US" dirty="0"/>
              <a:t>를 반환하고 </a:t>
            </a:r>
            <a:r>
              <a:rPr lang="en-US" altLang="ko-KR" dirty="0"/>
              <a:t>NULL</a:t>
            </a:r>
            <a:r>
              <a:rPr lang="ko-KR" altLang="en-US" dirty="0"/>
              <a:t>이면 </a:t>
            </a:r>
            <a:r>
              <a:rPr lang="en-US" altLang="ko-KR" dirty="0"/>
              <a:t>expr3</a:t>
            </a:r>
            <a:r>
              <a:rPr lang="ko-KR" altLang="en-US" dirty="0"/>
              <a:t>을 반환합니다</a:t>
            </a:r>
            <a:r>
              <a:rPr lang="en-US" altLang="ko-KR" dirty="0"/>
              <a:t>. </a:t>
            </a:r>
          </a:p>
        </p:txBody>
      </p:sp>
      <p:pic>
        <p:nvPicPr>
          <p:cNvPr id="26626" name="Picture 2"/>
          <p:cNvPicPr>
            <a:picLocks noChangeAspect="1" noChangeArrowheads="1"/>
          </p:cNvPicPr>
          <p:nvPr/>
        </p:nvPicPr>
        <p:blipFill>
          <a:blip r:embed="rId2" cstate="print"/>
          <a:srcRect/>
          <a:stretch>
            <a:fillRect/>
          </a:stretch>
        </p:blipFill>
        <p:spPr bwMode="auto">
          <a:xfrm>
            <a:off x="1619672" y="2420888"/>
            <a:ext cx="5791200" cy="317182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pic>
        <p:nvPicPr>
          <p:cNvPr id="27650" name="Picture 2"/>
          <p:cNvPicPr>
            <a:picLocks noChangeAspect="1" noChangeArrowheads="1"/>
          </p:cNvPicPr>
          <p:nvPr/>
        </p:nvPicPr>
        <p:blipFill>
          <a:blip r:embed="rId2" cstate="print"/>
          <a:srcRect/>
          <a:stretch>
            <a:fillRect/>
          </a:stretch>
        </p:blipFill>
        <p:spPr bwMode="auto">
          <a:xfrm>
            <a:off x="827584" y="1196752"/>
            <a:ext cx="7056784" cy="5252622"/>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7"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sp>
        <p:nvSpPr>
          <p:cNvPr id="151" name="TextBox 150"/>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07</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163" name="TextBox 162"/>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선택을 위한 </a:t>
            </a:r>
            <a:r>
              <a:rPr lang="en-US" altLang="ko-KR" sz="2400" dirty="0">
                <a:solidFill>
                  <a:schemeClr val="bg1"/>
                </a:solidFill>
                <a:latin typeface="Impact" panose="020B0806030902050204" pitchFamily="34" charset="0"/>
                <a:ea typeface="HY견고딕" panose="02030600000101010101" pitchFamily="18" charset="-127"/>
              </a:rPr>
              <a:t>DECODE </a:t>
            </a:r>
            <a:r>
              <a:rPr lang="ko-KR" altLang="en-US" sz="2400" dirty="0">
                <a:solidFill>
                  <a:schemeClr val="bg1"/>
                </a:solidFill>
                <a:latin typeface="Impact" panose="020B0806030902050204" pitchFamily="34" charset="0"/>
                <a:ea typeface="HY견고딕" panose="02030600000101010101" pitchFamily="18" charset="-127"/>
              </a:rPr>
              <a:t>함수</a:t>
            </a:r>
          </a:p>
        </p:txBody>
      </p:sp>
      <p:pic>
        <p:nvPicPr>
          <p:cNvPr id="28674" name="Picture 2"/>
          <p:cNvPicPr>
            <a:picLocks noChangeAspect="1" noChangeArrowheads="1"/>
          </p:cNvPicPr>
          <p:nvPr/>
        </p:nvPicPr>
        <p:blipFill>
          <a:blip r:embed="rId3" cstate="print"/>
          <a:srcRect/>
          <a:stretch>
            <a:fillRect/>
          </a:stretch>
        </p:blipFill>
        <p:spPr bwMode="auto">
          <a:xfrm>
            <a:off x="2267744" y="2743200"/>
            <a:ext cx="5829300" cy="4114800"/>
          </a:xfrm>
          <a:prstGeom prst="rect">
            <a:avLst/>
          </a:prstGeom>
          <a:noFill/>
          <a:ln w="9525">
            <a:noFill/>
            <a:miter lim="800000"/>
            <a:headEnd/>
            <a:tailEnd/>
          </a:ln>
        </p:spPr>
      </p:pic>
      <p:sp>
        <p:nvSpPr>
          <p:cNvPr id="7" name="직사각형 6"/>
          <p:cNvSpPr/>
          <p:nvPr/>
        </p:nvSpPr>
        <p:spPr>
          <a:xfrm>
            <a:off x="0" y="1988840"/>
            <a:ext cx="9144000" cy="923330"/>
          </a:xfrm>
          <a:prstGeom prst="rect">
            <a:avLst/>
          </a:prstGeom>
        </p:spPr>
        <p:txBody>
          <a:bodyPr wrap="square">
            <a:spAutoFit/>
          </a:bodyPr>
          <a:lstStyle/>
          <a:p>
            <a:r>
              <a:rPr lang="en-US" altLang="ko-KR" dirty="0"/>
              <a:t>DECODE </a:t>
            </a:r>
            <a:r>
              <a:rPr lang="ko-KR" altLang="en-US" dirty="0"/>
              <a:t>함수는 프로그램 언어에서 가장 많이 사용되는 </a:t>
            </a:r>
            <a:r>
              <a:rPr lang="en-US" altLang="ko-KR" dirty="0"/>
              <a:t>switch case </a:t>
            </a:r>
            <a:r>
              <a:rPr lang="ko-KR" altLang="en-US" dirty="0"/>
              <a:t>문과 같은 기능을 갖습니다</a:t>
            </a:r>
            <a:r>
              <a:rPr lang="en-US" altLang="ko-KR" dirty="0"/>
              <a:t>. </a:t>
            </a:r>
            <a:r>
              <a:rPr lang="ko-KR" altLang="en-US" dirty="0"/>
              <a:t>즉</a:t>
            </a:r>
            <a:r>
              <a:rPr lang="en-US" altLang="ko-KR" dirty="0"/>
              <a:t>, </a:t>
            </a:r>
            <a:r>
              <a:rPr lang="ko-KR" altLang="en-US" dirty="0"/>
              <a:t>여러 가지 경우에 대해서 선택할 수 있도록 합니다</a:t>
            </a:r>
            <a:r>
              <a:rPr lang="en-US" altLang="ko-KR" dirty="0"/>
              <a:t>. </a:t>
            </a:r>
            <a:r>
              <a:rPr lang="ko-KR" altLang="en-US" dirty="0"/>
              <a:t>다음은 </a:t>
            </a:r>
            <a:r>
              <a:rPr lang="en-US" altLang="ko-KR" dirty="0"/>
              <a:t>DECODE </a:t>
            </a:r>
            <a:r>
              <a:rPr lang="ko-KR" altLang="en-US" dirty="0"/>
              <a:t>함수의 기본 형식입니다</a:t>
            </a:r>
            <a:r>
              <a:rPr lang="en-US" altLang="ko-KR" dirty="0"/>
              <a:t>. </a:t>
            </a:r>
          </a:p>
        </p:txBody>
      </p:sp>
    </p:spTree>
    <p:extLst>
      <p:ext uri="{BB962C8B-B14F-4D97-AF65-F5344CB8AC3E}">
        <p14:creationId xmlns:p14="http://schemas.microsoft.com/office/powerpoint/2010/main" xmlns="" val="6205855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sp>
        <p:nvSpPr>
          <p:cNvPr id="3" name="직사각형 2"/>
          <p:cNvSpPr/>
          <p:nvPr/>
        </p:nvSpPr>
        <p:spPr>
          <a:xfrm>
            <a:off x="899592" y="1052736"/>
            <a:ext cx="2159502" cy="369332"/>
          </a:xfrm>
          <a:prstGeom prst="rect">
            <a:avLst/>
          </a:prstGeom>
        </p:spPr>
        <p:txBody>
          <a:bodyPr wrap="none">
            <a:spAutoFit/>
          </a:bodyPr>
          <a:lstStyle/>
          <a:p>
            <a:r>
              <a:rPr lang="en-US" altLang="ko-KR" dirty="0"/>
              <a:t>DECODE </a:t>
            </a:r>
            <a:r>
              <a:rPr lang="ko-KR" altLang="en-US" dirty="0"/>
              <a:t>함수 예제</a:t>
            </a:r>
            <a:endParaRPr lang="en-US" altLang="ko-KR" dirty="0"/>
          </a:p>
        </p:txBody>
      </p:sp>
      <p:pic>
        <p:nvPicPr>
          <p:cNvPr id="29698" name="Picture 2"/>
          <p:cNvPicPr>
            <a:picLocks noChangeAspect="1" noChangeArrowheads="1"/>
          </p:cNvPicPr>
          <p:nvPr/>
        </p:nvPicPr>
        <p:blipFill>
          <a:blip r:embed="rId2" cstate="print"/>
          <a:srcRect/>
          <a:stretch>
            <a:fillRect/>
          </a:stretch>
        </p:blipFill>
        <p:spPr bwMode="auto">
          <a:xfrm>
            <a:off x="1043608" y="1484784"/>
            <a:ext cx="5791200" cy="32575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7"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p:cNvSpPr txBox="1"/>
          <p:nvPr/>
        </p:nvSpPr>
        <p:spPr>
          <a:xfrm>
            <a:off x="309825" y="153079"/>
            <a:ext cx="493596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데이터베이스 개념</a:t>
            </a:r>
          </a:p>
        </p:txBody>
      </p:sp>
      <p:sp>
        <p:nvSpPr>
          <p:cNvPr id="151" name="TextBox 150"/>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04</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163" name="TextBox 162"/>
          <p:cNvSpPr txBox="1"/>
          <p:nvPr/>
        </p:nvSpPr>
        <p:spPr>
          <a:xfrm>
            <a:off x="1604814" y="1332053"/>
            <a:ext cx="5631482" cy="461665"/>
          </a:xfrm>
          <a:prstGeom prst="rect">
            <a:avLst/>
          </a:prstGeom>
          <a:noFill/>
        </p:spPr>
        <p:txBody>
          <a:bodyPr wrap="square" rtlCol="0">
            <a:spAutoFit/>
          </a:bodyPr>
          <a:lstStyle/>
          <a:p>
            <a:r>
              <a:rPr lang="ko-KR" altLang="en-US" sz="2400" dirty="0" err="1">
                <a:solidFill>
                  <a:schemeClr val="bg1"/>
                </a:solidFill>
                <a:latin typeface="Impact" panose="020B0806030902050204" pitchFamily="34" charset="0"/>
                <a:ea typeface="HY견고딕" panose="02030600000101010101" pitchFamily="18" charset="-127"/>
              </a:rPr>
              <a:t>오라클</a:t>
            </a:r>
            <a:r>
              <a:rPr lang="ko-KR" altLang="en-US" sz="2400" dirty="0">
                <a:solidFill>
                  <a:schemeClr val="bg1"/>
                </a:solidFill>
                <a:latin typeface="Impact" panose="020B0806030902050204" pitchFamily="34" charset="0"/>
                <a:ea typeface="HY견고딕" panose="02030600000101010101" pitchFamily="18" charset="-127"/>
              </a:rPr>
              <a:t> 제품 구성</a:t>
            </a:r>
          </a:p>
        </p:txBody>
      </p:sp>
      <p:sp>
        <p:nvSpPr>
          <p:cNvPr id="8" name="직사각형 7"/>
          <p:cNvSpPr/>
          <p:nvPr/>
        </p:nvSpPr>
        <p:spPr>
          <a:xfrm>
            <a:off x="1285852" y="2071678"/>
            <a:ext cx="5214958" cy="369332"/>
          </a:xfrm>
          <a:prstGeom prst="rect">
            <a:avLst/>
          </a:prstGeom>
        </p:spPr>
        <p:txBody>
          <a:bodyPr wrap="square">
            <a:spAutoFit/>
          </a:bodyPr>
          <a:lstStyle/>
          <a:p>
            <a:r>
              <a:rPr lang="en-US" b="1" dirty="0"/>
              <a:t>1) Oracle Database Standard Edition/One</a:t>
            </a:r>
          </a:p>
        </p:txBody>
      </p:sp>
      <p:sp>
        <p:nvSpPr>
          <p:cNvPr id="9" name="직사각형 8"/>
          <p:cNvSpPr/>
          <p:nvPr/>
        </p:nvSpPr>
        <p:spPr>
          <a:xfrm>
            <a:off x="1285852" y="2500306"/>
            <a:ext cx="4312655" cy="369332"/>
          </a:xfrm>
          <a:prstGeom prst="rect">
            <a:avLst/>
          </a:prstGeom>
        </p:spPr>
        <p:txBody>
          <a:bodyPr wrap="none">
            <a:spAutoFit/>
          </a:bodyPr>
          <a:lstStyle/>
          <a:p>
            <a:r>
              <a:rPr lang="fr-FR" b="1" dirty="0"/>
              <a:t>2) Oracle Database Enterprise Edition</a:t>
            </a:r>
          </a:p>
        </p:txBody>
      </p:sp>
      <p:sp>
        <p:nvSpPr>
          <p:cNvPr id="10" name="직사각형 9"/>
          <p:cNvSpPr/>
          <p:nvPr/>
        </p:nvSpPr>
        <p:spPr>
          <a:xfrm>
            <a:off x="1285852" y="2928934"/>
            <a:ext cx="4032835" cy="369332"/>
          </a:xfrm>
          <a:prstGeom prst="rect">
            <a:avLst/>
          </a:prstGeom>
        </p:spPr>
        <p:txBody>
          <a:bodyPr wrap="none">
            <a:spAutoFit/>
          </a:bodyPr>
          <a:lstStyle/>
          <a:p>
            <a:r>
              <a:rPr lang="en-US" b="1" dirty="0"/>
              <a:t>3) Oracle Database Express Edition</a:t>
            </a:r>
          </a:p>
        </p:txBody>
      </p:sp>
      <p:pic>
        <p:nvPicPr>
          <p:cNvPr id="8194" name="Picture 2"/>
          <p:cNvPicPr>
            <a:picLocks noChangeAspect="1" noChangeArrowheads="1"/>
          </p:cNvPicPr>
          <p:nvPr/>
        </p:nvPicPr>
        <p:blipFill>
          <a:blip r:embed="rId3" cstate="print"/>
          <a:srcRect/>
          <a:stretch>
            <a:fillRect/>
          </a:stretch>
        </p:blipFill>
        <p:spPr bwMode="auto">
          <a:xfrm>
            <a:off x="1285852" y="3286124"/>
            <a:ext cx="6398108" cy="3571876"/>
          </a:xfrm>
          <a:prstGeom prst="rect">
            <a:avLst/>
          </a:prstGeom>
          <a:noFill/>
          <a:ln w="9525">
            <a:noFill/>
            <a:miter lim="800000"/>
            <a:headEnd/>
            <a:tailEnd/>
          </a:ln>
          <a:effectLst/>
        </p:spPr>
      </p:pic>
    </p:spTree>
    <p:extLst>
      <p:ext uri="{BB962C8B-B14F-4D97-AF65-F5344CB8AC3E}">
        <p14:creationId xmlns:p14="http://schemas.microsoft.com/office/powerpoint/2010/main" xmlns="" val="6205855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7"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sp>
        <p:nvSpPr>
          <p:cNvPr id="151" name="TextBox 150"/>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08</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163" name="TextBox 162"/>
          <p:cNvSpPr txBox="1"/>
          <p:nvPr/>
        </p:nvSpPr>
        <p:spPr>
          <a:xfrm>
            <a:off x="1604814" y="1332053"/>
            <a:ext cx="599152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조건에 따라 서로 다른 처리가 가능한 </a:t>
            </a:r>
            <a:r>
              <a:rPr lang="en-US" altLang="ko-KR" sz="2400" dirty="0">
                <a:solidFill>
                  <a:schemeClr val="bg1"/>
                </a:solidFill>
                <a:latin typeface="Impact" panose="020B0806030902050204" pitchFamily="34" charset="0"/>
                <a:ea typeface="HY견고딕" panose="02030600000101010101" pitchFamily="18" charset="-127"/>
              </a:rPr>
              <a:t>case</a:t>
            </a:r>
            <a:endParaRPr lang="ko-KR" altLang="en-US" sz="2400" dirty="0">
              <a:solidFill>
                <a:schemeClr val="bg1"/>
              </a:solidFill>
              <a:latin typeface="Impact" panose="020B0806030902050204" pitchFamily="34" charset="0"/>
              <a:ea typeface="HY견고딕" panose="02030600000101010101" pitchFamily="18" charset="-127"/>
            </a:endParaRPr>
          </a:p>
        </p:txBody>
      </p:sp>
      <p:sp>
        <p:nvSpPr>
          <p:cNvPr id="7" name="직사각형 6"/>
          <p:cNvSpPr/>
          <p:nvPr/>
        </p:nvSpPr>
        <p:spPr>
          <a:xfrm>
            <a:off x="0" y="1988840"/>
            <a:ext cx="9144000" cy="923330"/>
          </a:xfrm>
          <a:prstGeom prst="rect">
            <a:avLst/>
          </a:prstGeom>
        </p:spPr>
        <p:txBody>
          <a:bodyPr wrap="square">
            <a:spAutoFit/>
          </a:bodyPr>
          <a:lstStyle/>
          <a:p>
            <a:r>
              <a:rPr lang="en-US" altLang="ko-KR" dirty="0"/>
              <a:t>CASE </a:t>
            </a:r>
            <a:r>
              <a:rPr lang="ko-KR" altLang="en-US" dirty="0"/>
              <a:t>함수는 다양한 비교 연산자를 이용하여 조건을 제시할 수 있으므로 범위를 지정할 수도 있습니다</a:t>
            </a:r>
            <a:r>
              <a:rPr lang="en-US" altLang="ko-KR" dirty="0"/>
              <a:t>. CASE </a:t>
            </a:r>
            <a:r>
              <a:rPr lang="ko-KR" altLang="en-US" dirty="0"/>
              <a:t>함수는 프로그램 언어의 </a:t>
            </a:r>
            <a:r>
              <a:rPr lang="en-US" altLang="ko-KR" dirty="0"/>
              <a:t>if else if else </a:t>
            </a:r>
            <a:r>
              <a:rPr lang="ko-KR" altLang="en-US" dirty="0"/>
              <a:t>와 유사한 구조를 갖습니다</a:t>
            </a:r>
            <a:r>
              <a:rPr lang="en-US" altLang="ko-KR" dirty="0"/>
              <a:t>. </a:t>
            </a:r>
          </a:p>
        </p:txBody>
      </p:sp>
      <p:pic>
        <p:nvPicPr>
          <p:cNvPr id="30722" name="Picture 2"/>
          <p:cNvPicPr>
            <a:picLocks noChangeAspect="1" noChangeArrowheads="1"/>
          </p:cNvPicPr>
          <p:nvPr/>
        </p:nvPicPr>
        <p:blipFill>
          <a:blip r:embed="rId3" cstate="print"/>
          <a:srcRect/>
          <a:stretch>
            <a:fillRect/>
          </a:stretch>
        </p:blipFill>
        <p:spPr bwMode="auto">
          <a:xfrm>
            <a:off x="1619672" y="2924944"/>
            <a:ext cx="5819775" cy="1247775"/>
          </a:xfrm>
          <a:prstGeom prst="rect">
            <a:avLst/>
          </a:prstGeom>
          <a:noFill/>
          <a:ln w="9525">
            <a:noFill/>
            <a:miter lim="800000"/>
            <a:headEnd/>
            <a:tailEnd/>
          </a:ln>
        </p:spPr>
      </p:pic>
      <p:pic>
        <p:nvPicPr>
          <p:cNvPr id="30723" name="Picture 3"/>
          <p:cNvPicPr>
            <a:picLocks noChangeAspect="1" noChangeArrowheads="1"/>
          </p:cNvPicPr>
          <p:nvPr/>
        </p:nvPicPr>
        <p:blipFill>
          <a:blip r:embed="rId4" cstate="print"/>
          <a:srcRect/>
          <a:stretch>
            <a:fillRect/>
          </a:stretch>
        </p:blipFill>
        <p:spPr bwMode="auto">
          <a:xfrm>
            <a:off x="1619672" y="4365104"/>
            <a:ext cx="5867400" cy="179070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08930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04.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그룹 함수</a:t>
            </a:r>
          </a:p>
        </p:txBody>
      </p:sp>
      <p:sp>
        <p:nvSpPr>
          <p:cNvPr id="3" name="직사각형 2"/>
          <p:cNvSpPr/>
          <p:nvPr/>
        </p:nvSpPr>
        <p:spPr>
          <a:xfrm>
            <a:off x="1115616" y="2060848"/>
            <a:ext cx="3430747" cy="369332"/>
          </a:xfrm>
          <a:prstGeom prst="rect">
            <a:avLst/>
          </a:prstGeom>
        </p:spPr>
        <p:txBody>
          <a:bodyPr wrap="none">
            <a:spAutoFit/>
          </a:bodyPr>
          <a:lstStyle/>
          <a:p>
            <a:r>
              <a:rPr lang="ko-KR" altLang="en-US" dirty="0" err="1"/>
              <a:t>단일행</a:t>
            </a:r>
            <a:r>
              <a:rPr lang="ko-KR" altLang="en-US" dirty="0"/>
              <a:t> 함수와 그룹함수의 차이</a:t>
            </a:r>
            <a:endParaRPr lang="en-US" altLang="ko-KR" dirty="0"/>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01</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그룹 함수</a:t>
            </a:r>
          </a:p>
        </p:txBody>
      </p:sp>
      <p:pic>
        <p:nvPicPr>
          <p:cNvPr id="1026" name="Picture 2"/>
          <p:cNvPicPr>
            <a:picLocks noChangeAspect="1" noChangeArrowheads="1"/>
          </p:cNvPicPr>
          <p:nvPr/>
        </p:nvPicPr>
        <p:blipFill>
          <a:blip r:embed="rId3" cstate="print"/>
          <a:srcRect/>
          <a:stretch>
            <a:fillRect/>
          </a:stretch>
        </p:blipFill>
        <p:spPr bwMode="auto">
          <a:xfrm>
            <a:off x="1331640" y="2492896"/>
            <a:ext cx="5781675" cy="1543050"/>
          </a:xfrm>
          <a:prstGeom prst="rect">
            <a:avLst/>
          </a:prstGeom>
          <a:noFill/>
          <a:ln w="9525">
            <a:noFill/>
            <a:miter lim="800000"/>
            <a:headEnd/>
            <a:tailEnd/>
          </a:ln>
        </p:spPr>
      </p:pic>
      <p:sp>
        <p:nvSpPr>
          <p:cNvPr id="8" name="직사각형 7"/>
          <p:cNvSpPr/>
          <p:nvPr/>
        </p:nvSpPr>
        <p:spPr>
          <a:xfrm>
            <a:off x="0" y="4077072"/>
            <a:ext cx="9144000" cy="646331"/>
          </a:xfrm>
          <a:prstGeom prst="rect">
            <a:avLst/>
          </a:prstGeom>
        </p:spPr>
        <p:txBody>
          <a:bodyPr wrap="square">
            <a:spAutoFit/>
          </a:bodyPr>
          <a:lstStyle/>
          <a:p>
            <a:r>
              <a:rPr lang="ko-KR" altLang="en-US" dirty="0"/>
              <a:t>그룹 함수는 하나 이상의 행을 그룹으로 묶어 연산하여 총합</a:t>
            </a:r>
            <a:r>
              <a:rPr lang="en-US" altLang="ko-KR" dirty="0"/>
              <a:t>, </a:t>
            </a:r>
            <a:r>
              <a:rPr lang="ko-KR" altLang="en-US" dirty="0"/>
              <a:t>평균 등 하나의 결과로 나타납니다</a:t>
            </a:r>
            <a:r>
              <a:rPr lang="en-US" altLang="ko-KR" dirty="0"/>
              <a:t>. </a:t>
            </a:r>
            <a:r>
              <a:rPr lang="ko-KR" altLang="en-US" dirty="0"/>
              <a:t>다음은 그룹 함수의 종류를 정리한 표입니다</a:t>
            </a:r>
            <a:r>
              <a:rPr lang="en-US" altLang="ko-KR" dirty="0"/>
              <a:t>. </a:t>
            </a:r>
          </a:p>
        </p:txBody>
      </p:sp>
      <p:pic>
        <p:nvPicPr>
          <p:cNvPr id="1027" name="Picture 3"/>
          <p:cNvPicPr>
            <a:picLocks noChangeAspect="1" noChangeArrowheads="1"/>
          </p:cNvPicPr>
          <p:nvPr/>
        </p:nvPicPr>
        <p:blipFill>
          <a:blip r:embed="rId4" cstate="print"/>
          <a:srcRect/>
          <a:stretch>
            <a:fillRect/>
          </a:stretch>
        </p:blipFill>
        <p:spPr bwMode="auto">
          <a:xfrm>
            <a:off x="4932040" y="4781550"/>
            <a:ext cx="3057525" cy="20764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08930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04.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그룹 함수</a:t>
            </a:r>
          </a:p>
        </p:txBody>
      </p:sp>
      <p:sp>
        <p:nvSpPr>
          <p:cNvPr id="3" name="직사각형 2"/>
          <p:cNvSpPr/>
          <p:nvPr/>
        </p:nvSpPr>
        <p:spPr>
          <a:xfrm>
            <a:off x="899592" y="1052736"/>
            <a:ext cx="7899791" cy="923330"/>
          </a:xfrm>
          <a:prstGeom prst="rect">
            <a:avLst/>
          </a:prstGeom>
        </p:spPr>
        <p:txBody>
          <a:bodyPr wrap="none">
            <a:spAutoFit/>
          </a:bodyPr>
          <a:lstStyle/>
          <a:p>
            <a:r>
              <a:rPr lang="en-US" altLang="ko-KR" dirty="0"/>
              <a:t>COUNT </a:t>
            </a:r>
            <a:r>
              <a:rPr lang="ko-KR" altLang="en-US" dirty="0"/>
              <a:t>함수는 </a:t>
            </a:r>
            <a:r>
              <a:rPr lang="en-US" altLang="ko-KR" dirty="0"/>
              <a:t>NULL </a:t>
            </a:r>
            <a:r>
              <a:rPr lang="ko-KR" altLang="en-US" dirty="0"/>
              <a:t>값에 대해서는 개수를 세지 않습니다</a:t>
            </a:r>
            <a:r>
              <a:rPr lang="en-US" altLang="ko-KR" dirty="0"/>
              <a:t>. </a:t>
            </a:r>
          </a:p>
          <a:p>
            <a:r>
              <a:rPr lang="ko-KR" altLang="en-US" dirty="0"/>
              <a:t>만일 </a:t>
            </a:r>
            <a:r>
              <a:rPr lang="en-US" altLang="ko-KR" dirty="0"/>
              <a:t>COUNT </a:t>
            </a:r>
            <a:r>
              <a:rPr lang="ko-KR" altLang="en-US" dirty="0"/>
              <a:t>함수에 </a:t>
            </a:r>
            <a:r>
              <a:rPr lang="en-US" altLang="ko-KR" dirty="0"/>
              <a:t>COUNT(*)</a:t>
            </a:r>
            <a:r>
              <a:rPr lang="ko-KR" altLang="en-US" dirty="0"/>
              <a:t>처럼 *</a:t>
            </a:r>
            <a:r>
              <a:rPr lang="ko-KR" altLang="en-US" dirty="0" err="1"/>
              <a:t>를</a:t>
            </a:r>
            <a:r>
              <a:rPr lang="ko-KR" altLang="en-US" dirty="0"/>
              <a:t> 적용하면 테이블의 전체 </a:t>
            </a:r>
            <a:r>
              <a:rPr lang="ko-KR" altLang="en-US" dirty="0" err="1"/>
              <a:t>로우</a:t>
            </a:r>
            <a:r>
              <a:rPr lang="ko-KR" altLang="en-US" dirty="0"/>
              <a:t> 수를</a:t>
            </a:r>
            <a:endParaRPr lang="en-US" altLang="ko-KR" dirty="0"/>
          </a:p>
          <a:p>
            <a:r>
              <a:rPr lang="ko-KR" altLang="en-US" dirty="0"/>
              <a:t>구하게 됩니다</a:t>
            </a:r>
            <a:r>
              <a:rPr lang="en-US" altLang="ko-KR" dirty="0"/>
              <a:t>. </a:t>
            </a:r>
          </a:p>
        </p:txBody>
      </p:sp>
      <p:pic>
        <p:nvPicPr>
          <p:cNvPr id="2050" name="Picture 2"/>
          <p:cNvPicPr>
            <a:picLocks noChangeAspect="1" noChangeArrowheads="1"/>
          </p:cNvPicPr>
          <p:nvPr/>
        </p:nvPicPr>
        <p:blipFill>
          <a:blip r:embed="rId2" cstate="print"/>
          <a:srcRect/>
          <a:stretch>
            <a:fillRect/>
          </a:stretch>
        </p:blipFill>
        <p:spPr bwMode="auto">
          <a:xfrm>
            <a:off x="827584" y="2060848"/>
            <a:ext cx="5886450" cy="243840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08930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04.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그룹 함수</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02</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데이터 그룹 </a:t>
            </a:r>
            <a:r>
              <a:rPr lang="en-US" altLang="ko-KR" sz="2400" dirty="0">
                <a:solidFill>
                  <a:schemeClr val="bg1"/>
                </a:solidFill>
                <a:latin typeface="Impact" panose="020B0806030902050204" pitchFamily="34" charset="0"/>
                <a:ea typeface="HY견고딕" panose="02030600000101010101" pitchFamily="18" charset="-127"/>
              </a:rPr>
              <a:t>: Group by </a:t>
            </a:r>
            <a:r>
              <a:rPr lang="ko-KR" altLang="en-US" sz="2400" dirty="0">
                <a:solidFill>
                  <a:schemeClr val="bg1"/>
                </a:solidFill>
                <a:latin typeface="Impact" panose="020B0806030902050204" pitchFamily="34" charset="0"/>
                <a:ea typeface="HY견고딕" panose="02030600000101010101" pitchFamily="18" charset="-127"/>
              </a:rPr>
              <a:t>절</a:t>
            </a:r>
          </a:p>
        </p:txBody>
      </p:sp>
      <p:sp>
        <p:nvSpPr>
          <p:cNvPr id="7" name="직사각형 6"/>
          <p:cNvSpPr/>
          <p:nvPr/>
        </p:nvSpPr>
        <p:spPr>
          <a:xfrm>
            <a:off x="251520" y="2060848"/>
            <a:ext cx="8892480" cy="923330"/>
          </a:xfrm>
          <a:prstGeom prst="rect">
            <a:avLst/>
          </a:prstGeom>
        </p:spPr>
        <p:txBody>
          <a:bodyPr wrap="square">
            <a:spAutoFit/>
          </a:bodyPr>
          <a:lstStyle/>
          <a:p>
            <a:r>
              <a:rPr lang="ko-KR" altLang="en-US" dirty="0"/>
              <a:t>특정 </a:t>
            </a:r>
            <a:r>
              <a:rPr lang="ko-KR" altLang="en-US" dirty="0" err="1"/>
              <a:t>컬럼을</a:t>
            </a:r>
            <a:r>
              <a:rPr lang="ko-KR" altLang="en-US" dirty="0"/>
              <a:t> 기준으로 그룹 함수를 사용해야 할 경우 어떤 </a:t>
            </a:r>
            <a:r>
              <a:rPr lang="ko-KR" altLang="en-US" dirty="0" err="1"/>
              <a:t>컬럼</a:t>
            </a:r>
            <a:r>
              <a:rPr lang="ko-KR" altLang="en-US" dirty="0"/>
              <a:t> 값을 기준으로 그룹 함수를 적용해 줄지를 결정해 주어야 하는데 이때 사용하는 것이 </a:t>
            </a:r>
            <a:r>
              <a:rPr lang="en-US" altLang="ko-KR" dirty="0"/>
              <a:t>GROUP BY </a:t>
            </a:r>
            <a:r>
              <a:rPr lang="ko-KR" altLang="en-US" dirty="0"/>
              <a:t>절입니다</a:t>
            </a:r>
            <a:r>
              <a:rPr lang="en-US" altLang="ko-KR" dirty="0"/>
              <a:t>. </a:t>
            </a:r>
          </a:p>
        </p:txBody>
      </p:sp>
      <p:pic>
        <p:nvPicPr>
          <p:cNvPr id="3074" name="Picture 2"/>
          <p:cNvPicPr>
            <a:picLocks noChangeAspect="1" noChangeArrowheads="1"/>
          </p:cNvPicPr>
          <p:nvPr/>
        </p:nvPicPr>
        <p:blipFill>
          <a:blip r:embed="rId3" cstate="print"/>
          <a:srcRect/>
          <a:stretch>
            <a:fillRect/>
          </a:stretch>
        </p:blipFill>
        <p:spPr bwMode="auto">
          <a:xfrm>
            <a:off x="683568" y="2996952"/>
            <a:ext cx="5819775" cy="1162050"/>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2051720" y="4437112"/>
            <a:ext cx="5895975" cy="195262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08930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04.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그룹 함수</a:t>
            </a:r>
          </a:p>
        </p:txBody>
      </p:sp>
      <p:pic>
        <p:nvPicPr>
          <p:cNvPr id="4098" name="Picture 2"/>
          <p:cNvPicPr>
            <a:picLocks noChangeAspect="1" noChangeArrowheads="1"/>
          </p:cNvPicPr>
          <p:nvPr/>
        </p:nvPicPr>
        <p:blipFill>
          <a:blip r:embed="rId2" cstate="print"/>
          <a:srcRect/>
          <a:stretch>
            <a:fillRect/>
          </a:stretch>
        </p:blipFill>
        <p:spPr bwMode="auto">
          <a:xfrm>
            <a:off x="1259632" y="1052736"/>
            <a:ext cx="5895975" cy="57340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08930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04.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그룹 함수</a:t>
            </a:r>
          </a:p>
        </p:txBody>
      </p:sp>
      <p:sp>
        <p:nvSpPr>
          <p:cNvPr id="3" name="직사각형 2"/>
          <p:cNvSpPr/>
          <p:nvPr/>
        </p:nvSpPr>
        <p:spPr>
          <a:xfrm>
            <a:off x="1043608" y="5013176"/>
            <a:ext cx="4568879" cy="369332"/>
          </a:xfrm>
          <a:prstGeom prst="rect">
            <a:avLst/>
          </a:prstGeom>
        </p:spPr>
        <p:txBody>
          <a:bodyPr wrap="none">
            <a:spAutoFit/>
          </a:bodyPr>
          <a:lstStyle/>
          <a:p>
            <a:r>
              <a:rPr lang="ko-KR" altLang="en-US" dirty="0"/>
              <a:t>시간 출력 형식의 종류를 나열한 표입니다</a:t>
            </a:r>
            <a:r>
              <a:rPr lang="en-US" altLang="ko-KR" dirty="0"/>
              <a:t>.</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03</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그룹 결과 제한 </a:t>
            </a:r>
            <a:r>
              <a:rPr lang="en-US" altLang="ko-KR" sz="2400" dirty="0">
                <a:solidFill>
                  <a:schemeClr val="bg1"/>
                </a:solidFill>
                <a:latin typeface="Impact" panose="020B0806030902050204" pitchFamily="34" charset="0"/>
                <a:ea typeface="HY견고딕" panose="02030600000101010101" pitchFamily="18" charset="-127"/>
              </a:rPr>
              <a:t>Having</a:t>
            </a:r>
            <a:r>
              <a:rPr lang="ko-KR" altLang="en-US" sz="2400" dirty="0">
                <a:solidFill>
                  <a:schemeClr val="bg1"/>
                </a:solidFill>
                <a:latin typeface="Impact" panose="020B0806030902050204" pitchFamily="34" charset="0"/>
                <a:ea typeface="HY견고딕" panose="02030600000101010101" pitchFamily="18" charset="-127"/>
              </a:rPr>
              <a:t>절</a:t>
            </a:r>
          </a:p>
        </p:txBody>
      </p:sp>
      <p:sp>
        <p:nvSpPr>
          <p:cNvPr id="7" name="직사각형 6"/>
          <p:cNvSpPr/>
          <p:nvPr/>
        </p:nvSpPr>
        <p:spPr>
          <a:xfrm>
            <a:off x="0" y="1988840"/>
            <a:ext cx="9144000" cy="646331"/>
          </a:xfrm>
          <a:prstGeom prst="rect">
            <a:avLst/>
          </a:prstGeom>
        </p:spPr>
        <p:txBody>
          <a:bodyPr wrap="square">
            <a:spAutoFit/>
          </a:bodyPr>
          <a:lstStyle/>
          <a:p>
            <a:r>
              <a:rPr lang="en-US" altLang="ko-KR" dirty="0"/>
              <a:t>SELECT</a:t>
            </a:r>
            <a:r>
              <a:rPr lang="ko-KR" altLang="en-US" dirty="0"/>
              <a:t>절에 조건을 사용하여 결과를 제한할 때는 </a:t>
            </a:r>
            <a:r>
              <a:rPr lang="en-US" altLang="ko-KR" dirty="0"/>
              <a:t>WHERE</a:t>
            </a:r>
            <a:r>
              <a:rPr lang="ko-KR" altLang="en-US" dirty="0"/>
              <a:t>절을 사용하지만 그룹의 결과를 제한할 때는 </a:t>
            </a:r>
            <a:r>
              <a:rPr lang="en-US" altLang="ko-KR" dirty="0"/>
              <a:t>HAVING</a:t>
            </a:r>
            <a:r>
              <a:rPr lang="ko-KR" altLang="en-US" dirty="0"/>
              <a:t>절을 사용합니다</a:t>
            </a:r>
            <a:r>
              <a:rPr lang="en-US" altLang="ko-KR" dirty="0"/>
              <a:t>.</a:t>
            </a:r>
          </a:p>
        </p:txBody>
      </p:sp>
      <p:pic>
        <p:nvPicPr>
          <p:cNvPr id="5122" name="Picture 2"/>
          <p:cNvPicPr>
            <a:picLocks noChangeAspect="1" noChangeArrowheads="1"/>
          </p:cNvPicPr>
          <p:nvPr/>
        </p:nvPicPr>
        <p:blipFill>
          <a:blip r:embed="rId3" cstate="print"/>
          <a:srcRect/>
          <a:stretch>
            <a:fillRect/>
          </a:stretch>
        </p:blipFill>
        <p:spPr bwMode="auto">
          <a:xfrm>
            <a:off x="899592" y="2924944"/>
            <a:ext cx="5876925" cy="23812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308930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04.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그룹 함수</a:t>
            </a:r>
          </a:p>
        </p:txBody>
      </p:sp>
      <p:pic>
        <p:nvPicPr>
          <p:cNvPr id="6146" name="Picture 2"/>
          <p:cNvPicPr>
            <a:picLocks noChangeAspect="1" noChangeArrowheads="1"/>
          </p:cNvPicPr>
          <p:nvPr/>
        </p:nvPicPr>
        <p:blipFill>
          <a:blip r:embed="rId2" cstate="print"/>
          <a:srcRect/>
          <a:stretch>
            <a:fillRect/>
          </a:stretch>
        </p:blipFill>
        <p:spPr bwMode="auto">
          <a:xfrm>
            <a:off x="1115616" y="3933056"/>
            <a:ext cx="5972175" cy="2476500"/>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971600" y="1124744"/>
            <a:ext cx="5886450" cy="1285875"/>
          </a:xfrm>
          <a:prstGeom prst="rect">
            <a:avLst/>
          </a:prstGeom>
          <a:noFill/>
          <a:ln w="9525">
            <a:noFill/>
            <a:miter lim="800000"/>
            <a:headEnd/>
            <a:tailEnd/>
          </a:ln>
        </p:spPr>
      </p:pic>
      <p:pic>
        <p:nvPicPr>
          <p:cNvPr id="6148" name="Picture 4"/>
          <p:cNvPicPr>
            <a:picLocks noChangeAspect="1" noChangeArrowheads="1"/>
          </p:cNvPicPr>
          <p:nvPr/>
        </p:nvPicPr>
        <p:blipFill>
          <a:blip r:embed="rId4" cstate="print"/>
          <a:srcRect/>
          <a:stretch>
            <a:fillRect/>
          </a:stretch>
        </p:blipFill>
        <p:spPr bwMode="auto">
          <a:xfrm>
            <a:off x="971600" y="2420888"/>
            <a:ext cx="4914900" cy="12096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5089855"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05.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베이스 설계</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01</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데이터 베이스 설계의 개념</a:t>
            </a:r>
          </a:p>
        </p:txBody>
      </p:sp>
      <p:sp>
        <p:nvSpPr>
          <p:cNvPr id="7" name="직사각형 6"/>
          <p:cNvSpPr/>
          <p:nvPr/>
        </p:nvSpPr>
        <p:spPr>
          <a:xfrm>
            <a:off x="0" y="1988840"/>
            <a:ext cx="8964488" cy="923330"/>
          </a:xfrm>
          <a:prstGeom prst="rect">
            <a:avLst/>
          </a:prstGeom>
        </p:spPr>
        <p:txBody>
          <a:bodyPr wrap="square">
            <a:spAutoFit/>
          </a:bodyPr>
          <a:lstStyle/>
          <a:p>
            <a:r>
              <a:rPr lang="ko-KR" altLang="en-US" dirty="0"/>
              <a:t>데이터베이스 설계란 현실 세계의 업무적인 프로세서를 물리적으로 데이터베이스화하기 위한 과정으로 실체와 관계를 중심으로 체계적으로 표현하고 문서화하여 현실 세계를 컴퓨터가 처리할 수 있는 데이터로 변환합니다</a:t>
            </a:r>
            <a:r>
              <a:rPr lang="en-US" altLang="ko-KR" dirty="0"/>
              <a:t>. </a:t>
            </a:r>
          </a:p>
        </p:txBody>
      </p:sp>
      <p:sp>
        <p:nvSpPr>
          <p:cNvPr id="1229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p>
        </p:txBody>
      </p:sp>
      <p:pic>
        <p:nvPicPr>
          <p:cNvPr id="12289" name="_x112685896" descr="EMB0000188419d9"/>
          <p:cNvPicPr>
            <a:picLocks noChangeAspect="1" noChangeArrowheads="1"/>
          </p:cNvPicPr>
          <p:nvPr/>
        </p:nvPicPr>
        <p:blipFill>
          <a:blip r:embed="rId3" cstate="print"/>
          <a:srcRect/>
          <a:stretch>
            <a:fillRect/>
          </a:stretch>
        </p:blipFill>
        <p:spPr bwMode="auto">
          <a:xfrm>
            <a:off x="1691680" y="3140968"/>
            <a:ext cx="5400675" cy="2057400"/>
          </a:xfrm>
          <a:prstGeom prst="rect">
            <a:avLst/>
          </a:prstGeom>
          <a:noFill/>
        </p:spPr>
      </p:pic>
    </p:spTree>
    <p:extLst>
      <p:ext uri="{BB962C8B-B14F-4D97-AF65-F5344CB8AC3E}">
        <p14:creationId xmlns:p14="http://schemas.microsoft.com/office/powerpoint/2010/main" xmlns="" val="6205855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5089855"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05.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베이스 설계</a:t>
            </a:r>
          </a:p>
        </p:txBody>
      </p:sp>
      <p:sp>
        <p:nvSpPr>
          <p:cNvPr id="3" name="직사각형 2"/>
          <p:cNvSpPr/>
          <p:nvPr/>
        </p:nvSpPr>
        <p:spPr>
          <a:xfrm>
            <a:off x="899592" y="1052736"/>
            <a:ext cx="2656496" cy="369332"/>
          </a:xfrm>
          <a:prstGeom prst="rect">
            <a:avLst/>
          </a:prstGeom>
        </p:spPr>
        <p:txBody>
          <a:bodyPr wrap="none">
            <a:spAutoFit/>
          </a:bodyPr>
          <a:lstStyle/>
          <a:p>
            <a:r>
              <a:rPr lang="ko-KR" altLang="en-US" dirty="0"/>
              <a:t>데이터베이스 설계 단계</a:t>
            </a:r>
          </a:p>
        </p:txBody>
      </p:sp>
      <p:pic>
        <p:nvPicPr>
          <p:cNvPr id="11265" name="Picture 1"/>
          <p:cNvPicPr>
            <a:picLocks noChangeAspect="1" noChangeArrowheads="1"/>
          </p:cNvPicPr>
          <p:nvPr/>
        </p:nvPicPr>
        <p:blipFill>
          <a:blip r:embed="rId2" cstate="print"/>
          <a:srcRect/>
          <a:stretch>
            <a:fillRect/>
          </a:stretch>
        </p:blipFill>
        <p:spPr bwMode="auto">
          <a:xfrm>
            <a:off x="251520" y="1556792"/>
            <a:ext cx="3457575" cy="3533775"/>
          </a:xfrm>
          <a:prstGeom prst="rect">
            <a:avLst/>
          </a:prstGeom>
          <a:noFill/>
          <a:ln w="9525">
            <a:noFill/>
            <a:miter lim="800000"/>
            <a:headEnd/>
            <a:tailEnd/>
          </a:ln>
        </p:spPr>
      </p:pic>
      <p:sp>
        <p:nvSpPr>
          <p:cNvPr id="5" name="직사각형 4"/>
          <p:cNvSpPr/>
          <p:nvPr/>
        </p:nvSpPr>
        <p:spPr>
          <a:xfrm>
            <a:off x="3851920" y="764704"/>
            <a:ext cx="4572000" cy="6186309"/>
          </a:xfrm>
          <a:prstGeom prst="rect">
            <a:avLst/>
          </a:prstGeom>
        </p:spPr>
        <p:txBody>
          <a:bodyPr>
            <a:spAutoFit/>
          </a:bodyPr>
          <a:lstStyle/>
          <a:p>
            <a:endParaRPr lang="ko-KR" altLang="en-US" dirty="0"/>
          </a:p>
          <a:p>
            <a:r>
              <a:rPr lang="en-US" altLang="ko-KR" b="1" dirty="0"/>
              <a:t>1) </a:t>
            </a:r>
            <a:r>
              <a:rPr lang="ko-KR" altLang="en-US" b="1" dirty="0"/>
              <a:t>요구 조건 분석</a:t>
            </a:r>
            <a:endParaRPr lang="ko-KR" altLang="en-US" dirty="0"/>
          </a:p>
          <a:p>
            <a:r>
              <a:rPr lang="ko-KR" altLang="en-US" dirty="0"/>
              <a:t>사용자가 원하는 데이터베이스의 용도를 파악하는 단계입니다</a:t>
            </a:r>
            <a:r>
              <a:rPr lang="en-US" altLang="ko-KR" dirty="0"/>
              <a:t>. </a:t>
            </a:r>
            <a:endParaRPr lang="ko-KR" altLang="en-US" dirty="0"/>
          </a:p>
          <a:p>
            <a:r>
              <a:rPr lang="en-US" altLang="ko-KR" b="1" dirty="0"/>
              <a:t>2) </a:t>
            </a:r>
            <a:r>
              <a:rPr lang="ko-KR" altLang="en-US" b="1" dirty="0"/>
              <a:t>개념적 설계</a:t>
            </a:r>
            <a:endParaRPr lang="ko-KR" altLang="en-US" dirty="0"/>
          </a:p>
          <a:p>
            <a:r>
              <a:rPr lang="ko-KR" altLang="en-US" dirty="0"/>
              <a:t>사용자들의 요구사항을 이해하기 쉬운 형식으로 간단히 기술하는 단계입니다</a:t>
            </a:r>
            <a:r>
              <a:rPr lang="en-US" altLang="ko-KR" dirty="0"/>
              <a:t>. </a:t>
            </a:r>
            <a:endParaRPr lang="ko-KR" altLang="en-US" dirty="0"/>
          </a:p>
          <a:p>
            <a:r>
              <a:rPr lang="en-US" altLang="ko-KR" b="1" dirty="0"/>
              <a:t>3) </a:t>
            </a:r>
            <a:r>
              <a:rPr lang="ko-KR" altLang="en-US" b="1" dirty="0"/>
              <a:t>논리적 설계</a:t>
            </a:r>
            <a:endParaRPr lang="ko-KR" altLang="en-US" dirty="0"/>
          </a:p>
          <a:p>
            <a:r>
              <a:rPr lang="ko-KR" altLang="en-US" dirty="0"/>
              <a:t>개념적 설계에서 만들어진 구조를 목적 데이터베이스에 맞도록 스키마를 설계하는 단계입니다</a:t>
            </a:r>
            <a:r>
              <a:rPr lang="en-US" altLang="ko-KR" dirty="0"/>
              <a:t>. </a:t>
            </a:r>
            <a:r>
              <a:rPr lang="ko-KR" altLang="en-US" dirty="0"/>
              <a:t>이 단계에서 트랜잭션 인터페이스를 설계하고 정규화 과정을 거칩니다</a:t>
            </a:r>
            <a:r>
              <a:rPr lang="en-US" altLang="ko-KR" dirty="0"/>
              <a:t>. </a:t>
            </a:r>
            <a:endParaRPr lang="ko-KR" altLang="en-US" dirty="0"/>
          </a:p>
          <a:p>
            <a:r>
              <a:rPr lang="en-US" altLang="ko-KR" b="1" dirty="0"/>
              <a:t>4) </a:t>
            </a:r>
            <a:r>
              <a:rPr lang="ko-KR" altLang="en-US" b="1" dirty="0"/>
              <a:t>물리적 설계</a:t>
            </a:r>
            <a:endParaRPr lang="ko-KR" altLang="en-US" dirty="0"/>
          </a:p>
          <a:p>
            <a:r>
              <a:rPr lang="ko-KR" altLang="en-US" dirty="0"/>
              <a:t>논리적 설계의 산출물을 이용해서 </a:t>
            </a:r>
            <a:r>
              <a:rPr lang="en-US" altLang="ko-KR" dirty="0"/>
              <a:t>DBMS</a:t>
            </a:r>
            <a:r>
              <a:rPr lang="ko-KR" altLang="en-US" dirty="0"/>
              <a:t>에서 관리되는 데이터베이스의 물리적인 구조와 접근 방법 등을 설계하는 단계입니다</a:t>
            </a:r>
            <a:r>
              <a:rPr lang="en-US" altLang="ko-KR" dirty="0"/>
              <a:t>. </a:t>
            </a:r>
            <a:endParaRPr lang="ko-KR" altLang="en-US" dirty="0"/>
          </a:p>
          <a:p>
            <a:r>
              <a:rPr lang="en-US" altLang="ko-KR" b="1" dirty="0"/>
              <a:t>5) </a:t>
            </a:r>
            <a:r>
              <a:rPr lang="ko-KR" altLang="en-US" b="1" dirty="0"/>
              <a:t>구현</a:t>
            </a:r>
            <a:endParaRPr lang="ko-KR" altLang="en-US" dirty="0"/>
          </a:p>
          <a:p>
            <a:r>
              <a:rPr lang="ko-KR" altLang="en-US" dirty="0"/>
              <a:t>논리적 설계에 이어 물리적 설계가 끝나면 데이터베이스 구현 단계가 시작됩니다</a:t>
            </a:r>
            <a:r>
              <a:rPr lang="en-US" altLang="ko-KR" dirty="0"/>
              <a:t>. </a:t>
            </a:r>
            <a:r>
              <a:rPr lang="ko-KR" altLang="en-US" dirty="0"/>
              <a:t>이 단계에서는 목적 </a:t>
            </a:r>
            <a:r>
              <a:rPr lang="en-US" altLang="ko-KR" dirty="0"/>
              <a:t>DBMS</a:t>
            </a:r>
            <a:r>
              <a:rPr lang="ko-KR" altLang="en-US" dirty="0"/>
              <a:t>의 </a:t>
            </a:r>
            <a:r>
              <a:rPr lang="en-US" altLang="ko-KR" dirty="0"/>
              <a:t>DDL</a:t>
            </a:r>
            <a:r>
              <a:rPr lang="ko-KR" altLang="en-US" dirty="0"/>
              <a:t>로 기술된 명령어를 실행하여 데이터베이스를 생성합니다</a:t>
            </a:r>
            <a:r>
              <a:rPr lang="en-US" altLang="ko-KR" dirty="0"/>
              <a:t>. </a:t>
            </a:r>
          </a:p>
        </p:txBody>
      </p:sp>
    </p:spTree>
    <p:extLst>
      <p:ext uri="{BB962C8B-B14F-4D97-AF65-F5344CB8AC3E}">
        <p14:creationId xmlns:p14="http://schemas.microsoft.com/office/powerpoint/2010/main" xmlns="" val="6205855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5089855"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05.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베이스 설계</a:t>
            </a:r>
          </a:p>
        </p:txBody>
      </p:sp>
      <p:pic>
        <p:nvPicPr>
          <p:cNvPr id="4"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02</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6" name="TextBox 5"/>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요구 조건 분석</a:t>
            </a:r>
          </a:p>
        </p:txBody>
      </p:sp>
      <p:sp>
        <p:nvSpPr>
          <p:cNvPr id="7" name="직사각형 6"/>
          <p:cNvSpPr/>
          <p:nvPr/>
        </p:nvSpPr>
        <p:spPr>
          <a:xfrm>
            <a:off x="179512" y="1916832"/>
            <a:ext cx="8964488" cy="1200329"/>
          </a:xfrm>
          <a:prstGeom prst="rect">
            <a:avLst/>
          </a:prstGeom>
        </p:spPr>
        <p:txBody>
          <a:bodyPr wrap="square">
            <a:spAutoFit/>
          </a:bodyPr>
          <a:lstStyle/>
          <a:p>
            <a:r>
              <a:rPr lang="ko-KR" altLang="en-US" b="1" dirty="0"/>
              <a:t>요구 조건 분석 단계</a:t>
            </a:r>
            <a:r>
              <a:rPr lang="ko-KR" altLang="en-US" dirty="0"/>
              <a:t>는 고객이 무엇을 원하는지 정확하게 분석하기 위해서 요구 사항들을 모으고 시스템 개발의 목표와 방향성을 기준으로 해당 업무에 대한 철저한 분석과 함께 현재 시스템의 운영상태 등을 분석하고 사용자들의 요구사항에 대한 분석까지 포함하는 단계입니다</a:t>
            </a:r>
            <a:r>
              <a:rPr lang="en-US" altLang="ko-KR" dirty="0"/>
              <a:t>. </a:t>
            </a:r>
          </a:p>
        </p:txBody>
      </p:sp>
      <p:pic>
        <p:nvPicPr>
          <p:cNvPr id="10241" name="Picture 1"/>
          <p:cNvPicPr>
            <a:picLocks noChangeAspect="1" noChangeArrowheads="1"/>
          </p:cNvPicPr>
          <p:nvPr/>
        </p:nvPicPr>
        <p:blipFill>
          <a:blip r:embed="rId3" cstate="print"/>
          <a:srcRect/>
          <a:stretch>
            <a:fillRect/>
          </a:stretch>
        </p:blipFill>
        <p:spPr bwMode="auto">
          <a:xfrm>
            <a:off x="1907704" y="3501008"/>
            <a:ext cx="5057775" cy="21145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7"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p:cNvSpPr txBox="1"/>
          <p:nvPr/>
        </p:nvSpPr>
        <p:spPr>
          <a:xfrm>
            <a:off x="309825" y="153079"/>
            <a:ext cx="4935967"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01.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데이터베이스 개념</a:t>
            </a:r>
          </a:p>
        </p:txBody>
      </p:sp>
      <p:sp>
        <p:nvSpPr>
          <p:cNvPr id="151" name="TextBox 150"/>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05</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163" name="TextBox 162"/>
          <p:cNvSpPr txBox="1"/>
          <p:nvPr/>
        </p:nvSpPr>
        <p:spPr>
          <a:xfrm>
            <a:off x="1604814" y="1332053"/>
            <a:ext cx="5631482" cy="461665"/>
          </a:xfrm>
          <a:prstGeom prst="rect">
            <a:avLst/>
          </a:prstGeom>
          <a:noFill/>
        </p:spPr>
        <p:txBody>
          <a:bodyPr wrap="square" rtlCol="0">
            <a:spAutoFit/>
          </a:bodyPr>
          <a:lstStyle/>
          <a:p>
            <a:r>
              <a:rPr lang="ko-KR" altLang="en-US" sz="2400" dirty="0" err="1">
                <a:solidFill>
                  <a:schemeClr val="bg1"/>
                </a:solidFill>
                <a:latin typeface="Impact" panose="020B0806030902050204" pitchFamily="34" charset="0"/>
                <a:ea typeface="HY견고딕" panose="02030600000101010101" pitchFamily="18" charset="-127"/>
              </a:rPr>
              <a:t>오라클</a:t>
            </a:r>
            <a:r>
              <a:rPr lang="ko-KR" altLang="en-US" sz="2400" dirty="0">
                <a:solidFill>
                  <a:schemeClr val="bg1"/>
                </a:solidFill>
                <a:latin typeface="Impact" panose="020B0806030902050204" pitchFamily="34" charset="0"/>
                <a:ea typeface="HY견고딕" panose="02030600000101010101" pitchFamily="18" charset="-127"/>
              </a:rPr>
              <a:t> 다운로드 및 설치</a:t>
            </a:r>
          </a:p>
        </p:txBody>
      </p:sp>
      <p:sp>
        <p:nvSpPr>
          <p:cNvPr id="8" name="직사각형 7"/>
          <p:cNvSpPr/>
          <p:nvPr/>
        </p:nvSpPr>
        <p:spPr>
          <a:xfrm>
            <a:off x="500034" y="2143116"/>
            <a:ext cx="7000892" cy="646331"/>
          </a:xfrm>
          <a:prstGeom prst="rect">
            <a:avLst/>
          </a:prstGeom>
        </p:spPr>
        <p:txBody>
          <a:bodyPr wrap="square">
            <a:spAutoFit/>
          </a:bodyPr>
          <a:lstStyle/>
          <a:p>
            <a:r>
              <a:rPr lang="ko-KR" altLang="en-US" b="1" dirty="0"/>
              <a:t>다운로드 </a:t>
            </a:r>
            <a:r>
              <a:rPr lang="en-US" altLang="ko-KR" b="1" dirty="0"/>
              <a:t>: </a:t>
            </a:r>
            <a:r>
              <a:rPr lang="en-US" b="1" dirty="0"/>
              <a:t>http://www.oracle.com/technetwork/database/enterprise-edition/downloads/index.html</a:t>
            </a:r>
            <a:endParaRPr lang="en-US" dirty="0"/>
          </a:p>
        </p:txBody>
      </p:sp>
      <p:pic>
        <p:nvPicPr>
          <p:cNvPr id="9218" name="Picture 2"/>
          <p:cNvPicPr>
            <a:picLocks noChangeAspect="1" noChangeArrowheads="1"/>
          </p:cNvPicPr>
          <p:nvPr/>
        </p:nvPicPr>
        <p:blipFill>
          <a:blip r:embed="rId3" cstate="print"/>
          <a:srcRect/>
          <a:stretch>
            <a:fillRect/>
          </a:stretch>
        </p:blipFill>
        <p:spPr bwMode="auto">
          <a:xfrm>
            <a:off x="1285852" y="2857496"/>
            <a:ext cx="6553200" cy="3667125"/>
          </a:xfrm>
          <a:prstGeom prst="rect">
            <a:avLst/>
          </a:prstGeom>
          <a:noFill/>
          <a:ln w="9525">
            <a:noFill/>
            <a:miter lim="800000"/>
            <a:headEnd/>
            <a:tailEnd/>
          </a:ln>
          <a:effectLst/>
        </p:spPr>
      </p:pic>
    </p:spTree>
    <p:extLst>
      <p:ext uri="{BB962C8B-B14F-4D97-AF65-F5344CB8AC3E}">
        <p14:creationId xmlns:p14="http://schemas.microsoft.com/office/powerpoint/2010/main" xmlns="" val="6205855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5089855"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05.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베이스 설계</a:t>
            </a:r>
          </a:p>
        </p:txBody>
      </p:sp>
      <p:sp>
        <p:nvSpPr>
          <p:cNvPr id="3" name="직사각형 2"/>
          <p:cNvSpPr/>
          <p:nvPr/>
        </p:nvSpPr>
        <p:spPr>
          <a:xfrm>
            <a:off x="899592" y="1052736"/>
            <a:ext cx="2276585" cy="369332"/>
          </a:xfrm>
          <a:prstGeom prst="rect">
            <a:avLst/>
          </a:prstGeom>
        </p:spPr>
        <p:txBody>
          <a:bodyPr wrap="none">
            <a:spAutoFit/>
          </a:bodyPr>
          <a:lstStyle/>
          <a:p>
            <a:r>
              <a:rPr lang="ko-KR" altLang="en-US" b="1" dirty="0"/>
              <a:t>요구 조건 분석 단계</a:t>
            </a:r>
            <a:endParaRPr lang="en-US" altLang="ko-KR" dirty="0"/>
          </a:p>
        </p:txBody>
      </p:sp>
      <p:pic>
        <p:nvPicPr>
          <p:cNvPr id="9217" name="Picture 1"/>
          <p:cNvPicPr>
            <a:picLocks noChangeAspect="1" noChangeArrowheads="1"/>
          </p:cNvPicPr>
          <p:nvPr/>
        </p:nvPicPr>
        <p:blipFill>
          <a:blip r:embed="rId2" cstate="print"/>
          <a:srcRect/>
          <a:stretch>
            <a:fillRect/>
          </a:stretch>
        </p:blipFill>
        <p:spPr bwMode="auto">
          <a:xfrm>
            <a:off x="1835696" y="1628800"/>
            <a:ext cx="5781675" cy="335280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5089855"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05.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베이스 설계</a:t>
            </a:r>
          </a:p>
        </p:txBody>
      </p:sp>
      <p:sp>
        <p:nvSpPr>
          <p:cNvPr id="3" name="직사각형 2"/>
          <p:cNvSpPr/>
          <p:nvPr/>
        </p:nvSpPr>
        <p:spPr>
          <a:xfrm>
            <a:off x="899592" y="1052736"/>
            <a:ext cx="2276585" cy="369332"/>
          </a:xfrm>
          <a:prstGeom prst="rect">
            <a:avLst/>
          </a:prstGeom>
        </p:spPr>
        <p:txBody>
          <a:bodyPr wrap="none">
            <a:spAutoFit/>
          </a:bodyPr>
          <a:lstStyle/>
          <a:p>
            <a:r>
              <a:rPr lang="ko-KR" altLang="en-US" b="1" dirty="0"/>
              <a:t>요구 조건 분석 단계</a:t>
            </a:r>
            <a:endParaRPr lang="en-US" altLang="ko-KR" dirty="0"/>
          </a:p>
        </p:txBody>
      </p:sp>
      <p:pic>
        <p:nvPicPr>
          <p:cNvPr id="8193" name="Picture 1"/>
          <p:cNvPicPr>
            <a:picLocks noChangeAspect="1" noChangeArrowheads="1"/>
          </p:cNvPicPr>
          <p:nvPr/>
        </p:nvPicPr>
        <p:blipFill>
          <a:blip r:embed="rId2" cstate="print"/>
          <a:srcRect/>
          <a:stretch>
            <a:fillRect/>
          </a:stretch>
        </p:blipFill>
        <p:spPr bwMode="auto">
          <a:xfrm>
            <a:off x="1475656" y="1772816"/>
            <a:ext cx="5943600" cy="354330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5089855"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05.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베이스 설계</a:t>
            </a:r>
          </a:p>
        </p:txBody>
      </p:sp>
      <p:pic>
        <p:nvPicPr>
          <p:cNvPr id="7" name="Picture 3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849" y="1000376"/>
            <a:ext cx="7626350" cy="1176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p:cNvSpPr txBox="1"/>
          <p:nvPr/>
        </p:nvSpPr>
        <p:spPr>
          <a:xfrm>
            <a:off x="559733" y="1264563"/>
            <a:ext cx="768732" cy="646331"/>
          </a:xfrm>
          <a:prstGeom prst="rect">
            <a:avLst/>
          </a:prstGeom>
          <a:noFill/>
        </p:spPr>
        <p:txBody>
          <a:bodyPr wrap="square" rtlCol="0">
            <a:spAutoFit/>
          </a:bodyPr>
          <a:lstStyle/>
          <a:p>
            <a:pPr algn="ctr"/>
            <a:r>
              <a:rPr lang="en-US" altLang="ko-KR"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rPr>
              <a:t>03</a:t>
            </a:r>
            <a:endParaRPr lang="ko-KR" altLang="en-US" sz="3600" dirty="0">
              <a:ln>
                <a:solidFill>
                  <a:schemeClr val="tx2">
                    <a:lumMod val="50000"/>
                  </a:schemeClr>
                </a:solidFill>
              </a:ln>
              <a:solidFill>
                <a:schemeClr val="tx2">
                  <a:lumMod val="50000"/>
                </a:schemeClr>
              </a:solidFill>
              <a:latin typeface="Impact" panose="020B0806030902050204" pitchFamily="34" charset="0"/>
              <a:ea typeface="HY견고딕" panose="02030600000101010101" pitchFamily="18" charset="-127"/>
            </a:endParaRPr>
          </a:p>
        </p:txBody>
      </p:sp>
      <p:sp>
        <p:nvSpPr>
          <p:cNvPr id="9" name="TextBox 8"/>
          <p:cNvSpPr txBox="1"/>
          <p:nvPr/>
        </p:nvSpPr>
        <p:spPr>
          <a:xfrm>
            <a:off x="1604814" y="1332053"/>
            <a:ext cx="5631482" cy="461665"/>
          </a:xfrm>
          <a:prstGeom prst="rect">
            <a:avLst/>
          </a:prstGeom>
          <a:noFill/>
        </p:spPr>
        <p:txBody>
          <a:bodyPr wrap="square" rtlCol="0">
            <a:spAutoFit/>
          </a:bodyPr>
          <a:lstStyle/>
          <a:p>
            <a:r>
              <a:rPr lang="ko-KR" altLang="en-US" sz="2400" dirty="0">
                <a:solidFill>
                  <a:schemeClr val="bg1"/>
                </a:solidFill>
                <a:latin typeface="Impact" panose="020B0806030902050204" pitchFamily="34" charset="0"/>
                <a:ea typeface="HY견고딕" panose="02030600000101010101" pitchFamily="18" charset="-127"/>
              </a:rPr>
              <a:t>개념적 설계</a:t>
            </a:r>
          </a:p>
        </p:txBody>
      </p:sp>
      <p:sp>
        <p:nvSpPr>
          <p:cNvPr id="10" name="직사각형 9"/>
          <p:cNvSpPr/>
          <p:nvPr/>
        </p:nvSpPr>
        <p:spPr>
          <a:xfrm>
            <a:off x="0" y="1988840"/>
            <a:ext cx="8964488" cy="923330"/>
          </a:xfrm>
          <a:prstGeom prst="rect">
            <a:avLst/>
          </a:prstGeom>
        </p:spPr>
        <p:txBody>
          <a:bodyPr wrap="square">
            <a:spAutoFit/>
          </a:bodyPr>
          <a:lstStyle/>
          <a:p>
            <a:r>
              <a:rPr lang="ko-KR" altLang="en-US" dirty="0"/>
              <a:t>요구 조건 분석 단계가 끝나면 현실 업무에 대한 자료수집 및 정리 작업이 어느 정도 끝난 것이고 그러면 본격적으로 모델링 단계로 넘어 같습니다</a:t>
            </a:r>
            <a:r>
              <a:rPr lang="en-US" altLang="ko-KR" dirty="0"/>
              <a:t>. </a:t>
            </a:r>
            <a:r>
              <a:rPr lang="ko-KR" altLang="en-US" dirty="0"/>
              <a:t>제일 먼저 진행되는 모델링은 개념적 설계</a:t>
            </a:r>
            <a:r>
              <a:rPr lang="en-US" altLang="ko-KR" dirty="0"/>
              <a:t>(conceptual design) </a:t>
            </a:r>
            <a:r>
              <a:rPr lang="ko-KR" altLang="en-US" dirty="0"/>
              <a:t>단계입니다</a:t>
            </a:r>
            <a:r>
              <a:rPr lang="en-US" altLang="ko-KR" dirty="0"/>
              <a:t>.</a:t>
            </a:r>
          </a:p>
        </p:txBody>
      </p:sp>
      <p:pic>
        <p:nvPicPr>
          <p:cNvPr id="7169" name="Picture 1"/>
          <p:cNvPicPr>
            <a:picLocks noChangeAspect="1" noChangeArrowheads="1"/>
          </p:cNvPicPr>
          <p:nvPr/>
        </p:nvPicPr>
        <p:blipFill>
          <a:blip r:embed="rId3" cstate="print"/>
          <a:srcRect/>
          <a:stretch>
            <a:fillRect/>
          </a:stretch>
        </p:blipFill>
        <p:spPr bwMode="auto">
          <a:xfrm>
            <a:off x="971600" y="3501008"/>
            <a:ext cx="7062714" cy="1512168"/>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4628190"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03. </a:t>
            </a:r>
            <a:r>
              <a:rPr lang="ko-KR" altLang="en-US" sz="3600" dirty="0" err="1">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오라클</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 주요 함수</a:t>
            </a:r>
          </a:p>
        </p:txBody>
      </p:sp>
      <p:sp>
        <p:nvSpPr>
          <p:cNvPr id="3" name="직사각형 2"/>
          <p:cNvSpPr/>
          <p:nvPr/>
        </p:nvSpPr>
        <p:spPr>
          <a:xfrm>
            <a:off x="827584" y="908720"/>
            <a:ext cx="2066591" cy="369332"/>
          </a:xfrm>
          <a:prstGeom prst="rect">
            <a:avLst/>
          </a:prstGeom>
        </p:spPr>
        <p:txBody>
          <a:bodyPr wrap="none">
            <a:spAutoFit/>
          </a:bodyPr>
          <a:lstStyle/>
          <a:p>
            <a:r>
              <a:rPr lang="ko-KR" altLang="en-US" dirty="0" err="1"/>
              <a:t>엔티티</a:t>
            </a:r>
            <a:r>
              <a:rPr lang="en-US" altLang="ko-KR" dirty="0"/>
              <a:t>, </a:t>
            </a:r>
            <a:r>
              <a:rPr lang="ko-KR" altLang="en-US" dirty="0"/>
              <a:t>관계</a:t>
            </a:r>
            <a:r>
              <a:rPr lang="en-US" altLang="ko-KR" dirty="0"/>
              <a:t>, </a:t>
            </a:r>
            <a:r>
              <a:rPr lang="ko-KR" altLang="en-US" dirty="0"/>
              <a:t>속성</a:t>
            </a:r>
          </a:p>
        </p:txBody>
      </p:sp>
      <p:pic>
        <p:nvPicPr>
          <p:cNvPr id="40961" name="Picture 1"/>
          <p:cNvPicPr>
            <a:picLocks noChangeAspect="1" noChangeArrowheads="1"/>
          </p:cNvPicPr>
          <p:nvPr/>
        </p:nvPicPr>
        <p:blipFill>
          <a:blip r:embed="rId2" cstate="print"/>
          <a:srcRect/>
          <a:stretch>
            <a:fillRect/>
          </a:stretch>
        </p:blipFill>
        <p:spPr bwMode="auto">
          <a:xfrm>
            <a:off x="2051720" y="1268760"/>
            <a:ext cx="6624736" cy="1060824"/>
          </a:xfrm>
          <a:prstGeom prst="rect">
            <a:avLst/>
          </a:prstGeom>
          <a:noFill/>
          <a:ln w="9525">
            <a:noFill/>
            <a:miter lim="800000"/>
            <a:headEnd/>
            <a:tailEnd/>
          </a:ln>
        </p:spPr>
      </p:pic>
      <p:pic>
        <p:nvPicPr>
          <p:cNvPr id="40962" name="Picture 2"/>
          <p:cNvPicPr>
            <a:picLocks noChangeAspect="1" noChangeArrowheads="1"/>
          </p:cNvPicPr>
          <p:nvPr/>
        </p:nvPicPr>
        <p:blipFill>
          <a:blip r:embed="rId3" cstate="print"/>
          <a:srcRect/>
          <a:stretch>
            <a:fillRect/>
          </a:stretch>
        </p:blipFill>
        <p:spPr bwMode="auto">
          <a:xfrm>
            <a:off x="4139952" y="3401616"/>
            <a:ext cx="4751554" cy="3456384"/>
          </a:xfrm>
          <a:prstGeom prst="rect">
            <a:avLst/>
          </a:prstGeom>
          <a:noFill/>
          <a:ln w="9525">
            <a:noFill/>
            <a:miter lim="800000"/>
            <a:headEnd/>
            <a:tailEnd/>
          </a:ln>
        </p:spPr>
      </p:pic>
      <p:sp>
        <p:nvSpPr>
          <p:cNvPr id="6" name="직사각형 5"/>
          <p:cNvSpPr/>
          <p:nvPr/>
        </p:nvSpPr>
        <p:spPr>
          <a:xfrm>
            <a:off x="107504" y="2348880"/>
            <a:ext cx="8820472" cy="1200329"/>
          </a:xfrm>
          <a:prstGeom prst="rect">
            <a:avLst/>
          </a:prstGeom>
        </p:spPr>
        <p:txBody>
          <a:bodyPr wrap="square">
            <a:spAutoFit/>
          </a:bodyPr>
          <a:lstStyle/>
          <a:p>
            <a:r>
              <a:rPr lang="ko-KR" altLang="en-US" dirty="0"/>
              <a:t>개체 관계 모델은 특정 </a:t>
            </a:r>
            <a:r>
              <a:rPr lang="en-US" altLang="ko-KR" dirty="0"/>
              <a:t>DBMS</a:t>
            </a:r>
            <a:r>
              <a:rPr lang="ko-KR" altLang="en-US" dirty="0"/>
              <a:t>를 고려하지 않고 데이터를 속성으로 구성된 </a:t>
            </a:r>
            <a:r>
              <a:rPr lang="ko-KR" altLang="en-US" dirty="0" err="1"/>
              <a:t>엔티티와</a:t>
            </a:r>
            <a:r>
              <a:rPr lang="ko-KR" altLang="en-US" dirty="0"/>
              <a:t> 이들 간의 관계로 묘사합니다</a:t>
            </a:r>
            <a:r>
              <a:rPr lang="en-US" altLang="ko-KR" dirty="0"/>
              <a:t>. </a:t>
            </a:r>
            <a:r>
              <a:rPr lang="ko-KR" altLang="en-US" dirty="0" err="1"/>
              <a:t>엔티티와</a:t>
            </a:r>
            <a:r>
              <a:rPr lang="ko-KR" altLang="en-US" dirty="0"/>
              <a:t> 이들 간의 관계를 알기 쉽게 미리 약속된 도형을 사용하여 일목요연하게 표현하기 위해서 </a:t>
            </a:r>
            <a:r>
              <a:rPr lang="en-US" altLang="ko-KR" b="1" dirty="0"/>
              <a:t>ER D</a:t>
            </a:r>
            <a:r>
              <a:rPr lang="en-US" altLang="ko-KR" dirty="0"/>
              <a:t>(Entity Relationship Diagram)</a:t>
            </a:r>
            <a:r>
              <a:rPr lang="ko-KR" altLang="en-US" dirty="0"/>
              <a:t>을 사용합니다</a:t>
            </a:r>
            <a:r>
              <a:rPr lang="en-US" altLang="ko-KR" dirty="0"/>
              <a:t>. </a:t>
            </a:r>
            <a:r>
              <a:rPr lang="ko-KR" altLang="en-US" dirty="0"/>
              <a:t>다음은 </a:t>
            </a:r>
            <a:r>
              <a:rPr lang="en-US" altLang="ko-KR" dirty="0"/>
              <a:t>ERD</a:t>
            </a:r>
            <a:r>
              <a:rPr lang="ko-KR" altLang="en-US" dirty="0"/>
              <a:t>의 예입니다</a:t>
            </a:r>
            <a:r>
              <a:rPr lang="en-US" altLang="ko-KR" dirty="0"/>
              <a:t>.</a:t>
            </a:r>
          </a:p>
        </p:txBody>
      </p:sp>
    </p:spTree>
    <p:extLst>
      <p:ext uri="{BB962C8B-B14F-4D97-AF65-F5344CB8AC3E}">
        <p14:creationId xmlns:p14="http://schemas.microsoft.com/office/powerpoint/2010/main" xmlns="" val="6205855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5089855"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05.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베이스 설계</a:t>
            </a:r>
          </a:p>
        </p:txBody>
      </p:sp>
      <p:sp>
        <p:nvSpPr>
          <p:cNvPr id="3" name="직사각형 2"/>
          <p:cNvSpPr/>
          <p:nvPr/>
        </p:nvSpPr>
        <p:spPr>
          <a:xfrm>
            <a:off x="899592" y="1052736"/>
            <a:ext cx="2425664" cy="369332"/>
          </a:xfrm>
          <a:prstGeom prst="rect">
            <a:avLst/>
          </a:prstGeom>
        </p:spPr>
        <p:txBody>
          <a:bodyPr wrap="none">
            <a:spAutoFit/>
          </a:bodyPr>
          <a:lstStyle/>
          <a:p>
            <a:r>
              <a:rPr lang="ko-KR" altLang="en-US" b="1" dirty="0" err="1"/>
              <a:t>엔티티와</a:t>
            </a:r>
            <a:r>
              <a:rPr lang="ko-KR" altLang="en-US" b="1" dirty="0"/>
              <a:t> </a:t>
            </a:r>
            <a:r>
              <a:rPr lang="ko-KR" altLang="en-US" b="1" dirty="0" err="1"/>
              <a:t>엔티티</a:t>
            </a:r>
            <a:r>
              <a:rPr lang="ko-KR" altLang="en-US" b="1" dirty="0"/>
              <a:t> 타입</a:t>
            </a:r>
          </a:p>
        </p:txBody>
      </p:sp>
      <p:pic>
        <p:nvPicPr>
          <p:cNvPr id="39937" name="Picture 1"/>
          <p:cNvPicPr>
            <a:picLocks noChangeAspect="1" noChangeArrowheads="1"/>
          </p:cNvPicPr>
          <p:nvPr/>
        </p:nvPicPr>
        <p:blipFill>
          <a:blip r:embed="rId2" cstate="print"/>
          <a:srcRect/>
          <a:stretch>
            <a:fillRect/>
          </a:stretch>
        </p:blipFill>
        <p:spPr bwMode="auto">
          <a:xfrm>
            <a:off x="1547664" y="1556792"/>
            <a:ext cx="3314700" cy="3505200"/>
          </a:xfrm>
          <a:prstGeom prst="rect">
            <a:avLst/>
          </a:prstGeom>
          <a:noFill/>
          <a:ln w="9525">
            <a:noFill/>
            <a:miter lim="800000"/>
            <a:headEnd/>
            <a:tailEnd/>
          </a:ln>
        </p:spPr>
      </p:pic>
      <p:pic>
        <p:nvPicPr>
          <p:cNvPr id="39938" name="Picture 2"/>
          <p:cNvPicPr>
            <a:picLocks noChangeAspect="1" noChangeArrowheads="1"/>
          </p:cNvPicPr>
          <p:nvPr/>
        </p:nvPicPr>
        <p:blipFill>
          <a:blip r:embed="rId3" cstate="print"/>
          <a:srcRect/>
          <a:stretch>
            <a:fillRect/>
          </a:stretch>
        </p:blipFill>
        <p:spPr bwMode="auto">
          <a:xfrm>
            <a:off x="1619672" y="5157192"/>
            <a:ext cx="5810250" cy="12382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5089855"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05.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베이스 설계</a:t>
            </a:r>
          </a:p>
        </p:txBody>
      </p:sp>
      <p:sp>
        <p:nvSpPr>
          <p:cNvPr id="3" name="직사각형 2"/>
          <p:cNvSpPr/>
          <p:nvPr/>
        </p:nvSpPr>
        <p:spPr>
          <a:xfrm>
            <a:off x="899592" y="1052736"/>
            <a:ext cx="646331" cy="369332"/>
          </a:xfrm>
          <a:prstGeom prst="rect">
            <a:avLst/>
          </a:prstGeom>
        </p:spPr>
        <p:txBody>
          <a:bodyPr wrap="none">
            <a:spAutoFit/>
          </a:bodyPr>
          <a:lstStyle/>
          <a:p>
            <a:r>
              <a:rPr lang="ko-KR" altLang="en-US" b="1" dirty="0"/>
              <a:t>속성</a:t>
            </a:r>
          </a:p>
        </p:txBody>
      </p:sp>
      <p:sp>
        <p:nvSpPr>
          <p:cNvPr id="4" name="직사각형 3"/>
          <p:cNvSpPr/>
          <p:nvPr/>
        </p:nvSpPr>
        <p:spPr>
          <a:xfrm>
            <a:off x="251520" y="1412776"/>
            <a:ext cx="8892480" cy="646331"/>
          </a:xfrm>
          <a:prstGeom prst="rect">
            <a:avLst/>
          </a:prstGeom>
        </p:spPr>
        <p:txBody>
          <a:bodyPr wrap="square">
            <a:spAutoFit/>
          </a:bodyPr>
          <a:lstStyle/>
          <a:p>
            <a:r>
              <a:rPr lang="ko-KR" altLang="en-US" b="1" dirty="0"/>
              <a:t>속성</a:t>
            </a:r>
            <a:r>
              <a:rPr lang="en-US" altLang="ko-KR" b="1" dirty="0"/>
              <a:t>(attribute set)</a:t>
            </a:r>
            <a:r>
              <a:rPr lang="ko-KR" altLang="en-US" dirty="0"/>
              <a:t>은 정보의 요소로써 관리되는 항목으로 엔티티의 성질</a:t>
            </a:r>
            <a:r>
              <a:rPr lang="en-US" altLang="ko-KR" dirty="0"/>
              <a:t>, </a:t>
            </a:r>
            <a:r>
              <a:rPr lang="ko-KR" altLang="en-US" dirty="0"/>
              <a:t>분류</a:t>
            </a:r>
            <a:r>
              <a:rPr lang="en-US" altLang="ko-KR" dirty="0"/>
              <a:t>, </a:t>
            </a:r>
            <a:r>
              <a:rPr lang="ko-KR" altLang="en-US" dirty="0"/>
              <a:t>수량</a:t>
            </a:r>
            <a:r>
              <a:rPr lang="en-US" altLang="ko-KR" dirty="0"/>
              <a:t>, </a:t>
            </a:r>
            <a:r>
              <a:rPr lang="ko-KR" altLang="en-US" dirty="0"/>
              <a:t>상태</a:t>
            </a:r>
            <a:r>
              <a:rPr lang="en-US" altLang="ko-KR" dirty="0"/>
              <a:t>, </a:t>
            </a:r>
            <a:r>
              <a:rPr lang="ko-KR" altLang="en-US" dirty="0"/>
              <a:t>특성 등을 구체적으로 나타내는 세부 항목입니다</a:t>
            </a:r>
            <a:r>
              <a:rPr lang="en-US" altLang="ko-KR" dirty="0"/>
              <a:t>. </a:t>
            </a:r>
          </a:p>
        </p:txBody>
      </p:sp>
      <p:pic>
        <p:nvPicPr>
          <p:cNvPr id="38913" name="Picture 1"/>
          <p:cNvPicPr>
            <a:picLocks noChangeAspect="1" noChangeArrowheads="1"/>
          </p:cNvPicPr>
          <p:nvPr/>
        </p:nvPicPr>
        <p:blipFill>
          <a:blip r:embed="rId2" cstate="print"/>
          <a:srcRect/>
          <a:stretch>
            <a:fillRect/>
          </a:stretch>
        </p:blipFill>
        <p:spPr bwMode="auto">
          <a:xfrm>
            <a:off x="2123728" y="2636912"/>
            <a:ext cx="5543550" cy="265747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5089855"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05.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베이스 설계</a:t>
            </a:r>
          </a:p>
        </p:txBody>
      </p:sp>
      <p:sp>
        <p:nvSpPr>
          <p:cNvPr id="3" name="직사각형 2"/>
          <p:cNvSpPr/>
          <p:nvPr/>
        </p:nvSpPr>
        <p:spPr>
          <a:xfrm>
            <a:off x="899592" y="1052736"/>
            <a:ext cx="646331" cy="369332"/>
          </a:xfrm>
          <a:prstGeom prst="rect">
            <a:avLst/>
          </a:prstGeom>
        </p:spPr>
        <p:txBody>
          <a:bodyPr wrap="none">
            <a:spAutoFit/>
          </a:bodyPr>
          <a:lstStyle/>
          <a:p>
            <a:r>
              <a:rPr lang="ko-KR" altLang="en-US" b="1" dirty="0"/>
              <a:t>속성</a:t>
            </a:r>
          </a:p>
        </p:txBody>
      </p:sp>
      <p:pic>
        <p:nvPicPr>
          <p:cNvPr id="137218" name="Picture 2"/>
          <p:cNvPicPr>
            <a:picLocks noChangeAspect="1" noChangeArrowheads="1"/>
          </p:cNvPicPr>
          <p:nvPr/>
        </p:nvPicPr>
        <p:blipFill>
          <a:blip r:embed="rId2" cstate="print"/>
          <a:srcRect/>
          <a:stretch>
            <a:fillRect/>
          </a:stretch>
        </p:blipFill>
        <p:spPr bwMode="auto">
          <a:xfrm>
            <a:off x="1907704" y="1772816"/>
            <a:ext cx="6400800" cy="36004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5089855"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05.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베이스 설계</a:t>
            </a:r>
          </a:p>
        </p:txBody>
      </p:sp>
      <p:sp>
        <p:nvSpPr>
          <p:cNvPr id="3" name="직사각형 2"/>
          <p:cNvSpPr/>
          <p:nvPr/>
        </p:nvSpPr>
        <p:spPr>
          <a:xfrm>
            <a:off x="899592" y="1052736"/>
            <a:ext cx="3974165" cy="369332"/>
          </a:xfrm>
          <a:prstGeom prst="rect">
            <a:avLst/>
          </a:prstGeom>
        </p:spPr>
        <p:txBody>
          <a:bodyPr wrap="none">
            <a:spAutoFit/>
          </a:bodyPr>
          <a:lstStyle/>
          <a:p>
            <a:r>
              <a:rPr lang="ko-KR" altLang="en-US" b="1" dirty="0"/>
              <a:t>요구 사항 </a:t>
            </a:r>
            <a:r>
              <a:rPr lang="ko-KR" altLang="en-US" b="1" dirty="0" err="1"/>
              <a:t>정의서에서</a:t>
            </a:r>
            <a:r>
              <a:rPr lang="ko-KR" altLang="en-US" b="1" dirty="0"/>
              <a:t> </a:t>
            </a:r>
            <a:r>
              <a:rPr lang="ko-KR" altLang="en-US" b="1" dirty="0" err="1"/>
              <a:t>엔티티의</a:t>
            </a:r>
            <a:r>
              <a:rPr lang="ko-KR" altLang="en-US" b="1" dirty="0"/>
              <a:t> 도출</a:t>
            </a:r>
          </a:p>
        </p:txBody>
      </p:sp>
      <p:pic>
        <p:nvPicPr>
          <p:cNvPr id="138242" name="Picture 2"/>
          <p:cNvPicPr>
            <a:picLocks noChangeAspect="1" noChangeArrowheads="1"/>
          </p:cNvPicPr>
          <p:nvPr/>
        </p:nvPicPr>
        <p:blipFill>
          <a:blip r:embed="rId2" cstate="print"/>
          <a:srcRect/>
          <a:stretch>
            <a:fillRect/>
          </a:stretch>
        </p:blipFill>
        <p:spPr bwMode="auto">
          <a:xfrm>
            <a:off x="395536" y="1375395"/>
            <a:ext cx="5924550" cy="3133725"/>
          </a:xfrm>
          <a:prstGeom prst="rect">
            <a:avLst/>
          </a:prstGeom>
          <a:noFill/>
          <a:ln w="9525">
            <a:noFill/>
            <a:miter lim="800000"/>
            <a:headEnd/>
            <a:tailEnd/>
          </a:ln>
        </p:spPr>
      </p:pic>
      <p:pic>
        <p:nvPicPr>
          <p:cNvPr id="138243" name="Picture 3"/>
          <p:cNvPicPr>
            <a:picLocks noChangeAspect="1" noChangeArrowheads="1"/>
          </p:cNvPicPr>
          <p:nvPr/>
        </p:nvPicPr>
        <p:blipFill>
          <a:blip r:embed="rId3" cstate="print"/>
          <a:srcRect/>
          <a:stretch>
            <a:fillRect/>
          </a:stretch>
        </p:blipFill>
        <p:spPr bwMode="auto">
          <a:xfrm>
            <a:off x="467544" y="4509120"/>
            <a:ext cx="5734050" cy="895350"/>
          </a:xfrm>
          <a:prstGeom prst="rect">
            <a:avLst/>
          </a:prstGeom>
          <a:noFill/>
          <a:ln w="9525">
            <a:noFill/>
            <a:miter lim="800000"/>
            <a:headEnd/>
            <a:tailEnd/>
          </a:ln>
        </p:spPr>
      </p:pic>
      <p:pic>
        <p:nvPicPr>
          <p:cNvPr id="138245" name="Picture 5"/>
          <p:cNvPicPr>
            <a:picLocks noChangeAspect="1" noChangeArrowheads="1"/>
          </p:cNvPicPr>
          <p:nvPr/>
        </p:nvPicPr>
        <p:blipFill>
          <a:blip r:embed="rId4" cstate="print"/>
          <a:srcRect/>
          <a:stretch>
            <a:fillRect/>
          </a:stretch>
        </p:blipFill>
        <p:spPr bwMode="auto">
          <a:xfrm>
            <a:off x="3347864" y="5445224"/>
            <a:ext cx="3152775" cy="933450"/>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5089855"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05.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베이스 설계</a:t>
            </a:r>
          </a:p>
        </p:txBody>
      </p:sp>
      <p:sp>
        <p:nvSpPr>
          <p:cNvPr id="3" name="직사각형 2"/>
          <p:cNvSpPr/>
          <p:nvPr/>
        </p:nvSpPr>
        <p:spPr>
          <a:xfrm>
            <a:off x="899592" y="1052736"/>
            <a:ext cx="1189749" cy="369332"/>
          </a:xfrm>
          <a:prstGeom prst="rect">
            <a:avLst/>
          </a:prstGeom>
        </p:spPr>
        <p:txBody>
          <a:bodyPr wrap="none">
            <a:spAutoFit/>
          </a:bodyPr>
          <a:lstStyle/>
          <a:p>
            <a:r>
              <a:rPr lang="ko-KR" altLang="en-US" b="1" dirty="0"/>
              <a:t>주 </a:t>
            </a:r>
            <a:r>
              <a:rPr lang="ko-KR" altLang="en-US" b="1" dirty="0" err="1"/>
              <a:t>식별자</a:t>
            </a:r>
            <a:endParaRPr lang="ko-KR" altLang="en-US" b="1" dirty="0"/>
          </a:p>
        </p:txBody>
      </p:sp>
      <p:pic>
        <p:nvPicPr>
          <p:cNvPr id="1026" name="Picture 2"/>
          <p:cNvPicPr>
            <a:picLocks noChangeAspect="1" noChangeArrowheads="1"/>
          </p:cNvPicPr>
          <p:nvPr/>
        </p:nvPicPr>
        <p:blipFill>
          <a:blip r:embed="rId2" cstate="print"/>
          <a:srcRect/>
          <a:stretch>
            <a:fillRect/>
          </a:stretch>
        </p:blipFill>
        <p:spPr bwMode="auto">
          <a:xfrm>
            <a:off x="3131840" y="2708920"/>
            <a:ext cx="5062162" cy="2664296"/>
          </a:xfrm>
          <a:prstGeom prst="rect">
            <a:avLst/>
          </a:prstGeom>
          <a:noFill/>
          <a:ln w="9525">
            <a:noFill/>
            <a:miter lim="800000"/>
            <a:headEnd/>
            <a:tailEnd/>
          </a:ln>
        </p:spPr>
      </p:pic>
      <p:sp>
        <p:nvSpPr>
          <p:cNvPr id="5" name="직사각형 4"/>
          <p:cNvSpPr/>
          <p:nvPr/>
        </p:nvSpPr>
        <p:spPr>
          <a:xfrm>
            <a:off x="179512" y="1484784"/>
            <a:ext cx="8748464" cy="923330"/>
          </a:xfrm>
          <a:prstGeom prst="rect">
            <a:avLst/>
          </a:prstGeom>
        </p:spPr>
        <p:txBody>
          <a:bodyPr wrap="square">
            <a:spAutoFit/>
          </a:bodyPr>
          <a:lstStyle/>
          <a:p>
            <a:r>
              <a:rPr lang="ko-KR" altLang="en-US" dirty="0" err="1"/>
              <a:t>엔티티를</a:t>
            </a:r>
            <a:r>
              <a:rPr lang="ko-KR" altLang="en-US" dirty="0"/>
              <a:t> 구성할 때 중요한 제약 중의 하나가 그 </a:t>
            </a:r>
            <a:r>
              <a:rPr lang="ko-KR" altLang="en-US" dirty="0" err="1"/>
              <a:t>엔티티</a:t>
            </a:r>
            <a:r>
              <a:rPr lang="ko-KR" altLang="en-US" dirty="0"/>
              <a:t> 집합 내에서 각 </a:t>
            </a:r>
            <a:r>
              <a:rPr lang="ko-KR" altLang="en-US" dirty="0" err="1"/>
              <a:t>엔티티들이</a:t>
            </a:r>
            <a:r>
              <a:rPr lang="ko-KR" altLang="en-US" dirty="0"/>
              <a:t> 서로 상이한 값만을 속성이 있어야 한다는 것입니다</a:t>
            </a:r>
            <a:r>
              <a:rPr lang="en-US" altLang="ko-KR" dirty="0"/>
              <a:t>. </a:t>
            </a:r>
            <a:r>
              <a:rPr lang="ko-KR" altLang="en-US" dirty="0"/>
              <a:t>이러한 속성을 주 식별자라고 합니다</a:t>
            </a:r>
            <a:r>
              <a:rPr lang="en-US" altLang="ko-KR" dirty="0"/>
              <a:t>. </a:t>
            </a:r>
            <a:r>
              <a:rPr lang="ko-KR" altLang="en-US" dirty="0"/>
              <a:t>이 값은 각 엔티티 </a:t>
            </a:r>
            <a:r>
              <a:rPr lang="ko-KR" altLang="en-US" dirty="0" err="1"/>
              <a:t>인스턴스를</a:t>
            </a:r>
            <a:r>
              <a:rPr lang="ko-KR" altLang="en-US" dirty="0"/>
              <a:t> 유일하게 식별하는 데 사용합니다</a:t>
            </a:r>
            <a:r>
              <a:rPr lang="en-US" altLang="ko-KR" dirty="0"/>
              <a:t>. </a:t>
            </a:r>
          </a:p>
        </p:txBody>
      </p:sp>
    </p:spTree>
    <p:extLst>
      <p:ext uri="{BB962C8B-B14F-4D97-AF65-F5344CB8AC3E}">
        <p14:creationId xmlns:p14="http://schemas.microsoft.com/office/powerpoint/2010/main" xmlns="" val="6205855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9825" y="153079"/>
            <a:ext cx="5089855" cy="646331"/>
          </a:xfrm>
          <a:prstGeom prst="rect">
            <a:avLst/>
          </a:prstGeom>
          <a:noFill/>
        </p:spPr>
        <p:txBody>
          <a:bodyPr wrap="none" rtlCol="0">
            <a:spAutoFit/>
          </a:bodyPr>
          <a:lstStyle/>
          <a:p>
            <a:r>
              <a:rPr lang="en-US" altLang="ko-KR"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05. </a:t>
            </a:r>
            <a:r>
              <a:rPr lang="ko-KR" altLang="en-US" sz="3600" dirty="0">
                <a:ln>
                  <a:solidFill>
                    <a:schemeClr val="accent6">
                      <a:lumMod val="75000"/>
                    </a:schemeClr>
                  </a:solidFill>
                </a:ln>
                <a:solidFill>
                  <a:schemeClr val="accent6">
                    <a:lumMod val="60000"/>
                    <a:lumOff val="40000"/>
                  </a:schemeClr>
                </a:solidFill>
                <a:latin typeface="HY견고딕" panose="02030600000101010101" pitchFamily="18" charset="-127"/>
                <a:ea typeface="HY견고딕" panose="02030600000101010101" pitchFamily="18" charset="-127"/>
              </a:rPr>
              <a:t>데이터 베이스 설계</a:t>
            </a:r>
          </a:p>
        </p:txBody>
      </p:sp>
      <p:sp>
        <p:nvSpPr>
          <p:cNvPr id="3" name="직사각형 2"/>
          <p:cNvSpPr/>
          <p:nvPr/>
        </p:nvSpPr>
        <p:spPr>
          <a:xfrm>
            <a:off x="899592" y="1052736"/>
            <a:ext cx="646331" cy="369332"/>
          </a:xfrm>
          <a:prstGeom prst="rect">
            <a:avLst/>
          </a:prstGeom>
        </p:spPr>
        <p:txBody>
          <a:bodyPr wrap="none">
            <a:spAutoFit/>
          </a:bodyPr>
          <a:lstStyle/>
          <a:p>
            <a:r>
              <a:rPr lang="ko-KR" altLang="en-US" b="1" dirty="0"/>
              <a:t>관계</a:t>
            </a:r>
          </a:p>
        </p:txBody>
      </p:sp>
      <p:pic>
        <p:nvPicPr>
          <p:cNvPr id="2050" name="Picture 2"/>
          <p:cNvPicPr>
            <a:picLocks noChangeAspect="1" noChangeArrowheads="1"/>
          </p:cNvPicPr>
          <p:nvPr/>
        </p:nvPicPr>
        <p:blipFill>
          <a:blip r:embed="rId2" cstate="print"/>
          <a:srcRect/>
          <a:stretch>
            <a:fillRect/>
          </a:stretch>
        </p:blipFill>
        <p:spPr bwMode="auto">
          <a:xfrm>
            <a:off x="1403648" y="3212976"/>
            <a:ext cx="7488832" cy="864096"/>
          </a:xfrm>
          <a:prstGeom prst="rect">
            <a:avLst/>
          </a:prstGeom>
          <a:noFill/>
          <a:ln w="9525">
            <a:noFill/>
            <a:miter lim="800000"/>
            <a:headEnd/>
            <a:tailEnd/>
          </a:ln>
        </p:spPr>
      </p:pic>
      <p:sp>
        <p:nvSpPr>
          <p:cNvPr id="5" name="직사각형 4"/>
          <p:cNvSpPr/>
          <p:nvPr/>
        </p:nvSpPr>
        <p:spPr>
          <a:xfrm>
            <a:off x="251520" y="1484784"/>
            <a:ext cx="8892480" cy="1200329"/>
          </a:xfrm>
          <a:prstGeom prst="rect">
            <a:avLst/>
          </a:prstGeom>
        </p:spPr>
        <p:txBody>
          <a:bodyPr wrap="square">
            <a:spAutoFit/>
          </a:bodyPr>
          <a:lstStyle/>
          <a:p>
            <a:r>
              <a:rPr lang="ko-KR" altLang="en-US" dirty="0"/>
              <a:t>관계는 </a:t>
            </a:r>
            <a:r>
              <a:rPr lang="ko-KR" altLang="en-US" dirty="0" err="1"/>
              <a:t>엔티티</a:t>
            </a:r>
            <a:r>
              <a:rPr lang="en-US" altLang="ko-KR" dirty="0"/>
              <a:t>-</a:t>
            </a:r>
            <a:r>
              <a:rPr lang="ko-KR" altLang="en-US" dirty="0"/>
              <a:t>관계 모델에서 </a:t>
            </a:r>
            <a:r>
              <a:rPr lang="ko-KR" altLang="en-US" dirty="0" err="1"/>
              <a:t>엔티티</a:t>
            </a:r>
            <a:r>
              <a:rPr lang="ko-KR" altLang="en-US" dirty="0"/>
              <a:t> 사이의 연관성을 표현하는 개념으로 두 개의 </a:t>
            </a:r>
            <a:r>
              <a:rPr lang="ko-KR" altLang="en-US" dirty="0" err="1"/>
              <a:t>엔티티</a:t>
            </a:r>
            <a:r>
              <a:rPr lang="ko-KR" altLang="en-US" dirty="0"/>
              <a:t> 타입 사이의 업무적인 연관성을 논리적으로 표현한 것으로서 이러한 관계를 정의할 때 동사구로 관계를 정의합니다</a:t>
            </a:r>
            <a:r>
              <a:rPr lang="en-US" altLang="ko-KR" dirty="0"/>
              <a:t>. </a:t>
            </a:r>
            <a:r>
              <a:rPr lang="ko-KR" altLang="en-US" dirty="0" err="1"/>
              <a:t>엔티티</a:t>
            </a:r>
            <a:r>
              <a:rPr lang="ko-KR" altLang="en-US" dirty="0"/>
              <a:t> 집합</a:t>
            </a:r>
            <a:r>
              <a:rPr lang="en-US" altLang="ko-KR" dirty="0"/>
              <a:t>(</a:t>
            </a:r>
            <a:r>
              <a:rPr lang="ko-KR" altLang="en-US" dirty="0"/>
              <a:t>타입</a:t>
            </a:r>
            <a:r>
              <a:rPr lang="en-US" altLang="ko-KR" dirty="0"/>
              <a:t>)</a:t>
            </a:r>
            <a:r>
              <a:rPr lang="ko-KR" altLang="en-US" dirty="0"/>
              <a:t>들 사이의 대응</a:t>
            </a:r>
            <a:r>
              <a:rPr lang="en-US" altLang="ko-KR" dirty="0"/>
              <a:t>(correspondence), </a:t>
            </a:r>
            <a:r>
              <a:rPr lang="ko-KR" altLang="en-US" dirty="0"/>
              <a:t>즉 사상</a:t>
            </a:r>
            <a:r>
              <a:rPr lang="en-US" altLang="ko-KR" dirty="0"/>
              <a:t>(mapping)</a:t>
            </a:r>
            <a:r>
              <a:rPr lang="ko-KR" altLang="en-US" dirty="0"/>
              <a:t>을 의미합니다</a:t>
            </a:r>
            <a:r>
              <a:rPr lang="en-US" altLang="ko-KR" dirty="0"/>
              <a:t>. </a:t>
            </a:r>
          </a:p>
        </p:txBody>
      </p:sp>
      <p:pic>
        <p:nvPicPr>
          <p:cNvPr id="2051" name="Picture 3"/>
          <p:cNvPicPr>
            <a:picLocks noChangeAspect="1" noChangeArrowheads="1"/>
          </p:cNvPicPr>
          <p:nvPr/>
        </p:nvPicPr>
        <p:blipFill>
          <a:blip r:embed="rId3" cstate="print"/>
          <a:srcRect/>
          <a:stretch>
            <a:fillRect/>
          </a:stretch>
        </p:blipFill>
        <p:spPr bwMode="auto">
          <a:xfrm>
            <a:off x="3563888" y="4653136"/>
            <a:ext cx="5057775" cy="1609725"/>
          </a:xfrm>
          <a:prstGeom prst="rect">
            <a:avLst/>
          </a:prstGeom>
          <a:noFill/>
          <a:ln w="9525">
            <a:noFill/>
            <a:miter lim="800000"/>
            <a:headEnd/>
            <a:tailEnd/>
          </a:ln>
        </p:spPr>
      </p:pic>
    </p:spTree>
    <p:extLst>
      <p:ext uri="{BB962C8B-B14F-4D97-AF65-F5344CB8AC3E}">
        <p14:creationId xmlns:p14="http://schemas.microsoft.com/office/powerpoint/2010/main" xmlns="" val="62058556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1189</TotalTime>
  <Words>5458</Words>
  <Application>Microsoft Office PowerPoint</Application>
  <PresentationFormat>화면 슬라이드 쇼(4:3)</PresentationFormat>
  <Paragraphs>804</Paragraphs>
  <Slides>240</Slides>
  <Notes>0</Notes>
  <HiddenSlides>1</HiddenSlides>
  <MMClips>0</MMClips>
  <ScaleCrop>false</ScaleCrop>
  <HeadingPairs>
    <vt:vector size="4" baseType="variant">
      <vt:variant>
        <vt:lpstr>테마</vt:lpstr>
      </vt:variant>
      <vt:variant>
        <vt:i4>1</vt:i4>
      </vt:variant>
      <vt:variant>
        <vt:lpstr>슬라이드 제목</vt:lpstr>
      </vt:variant>
      <vt:variant>
        <vt:i4>240</vt:i4>
      </vt:variant>
    </vt:vector>
  </HeadingPairs>
  <TitlesOfParts>
    <vt:vector size="241" baseType="lpstr">
      <vt:lpstr>Office 테마</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박희훈</dc:creator>
  <cp:lastModifiedBy>Registered User</cp:lastModifiedBy>
  <cp:revision>541</cp:revision>
  <dcterms:created xsi:type="dcterms:W3CDTF">2014-01-17T17:34:51Z</dcterms:created>
  <dcterms:modified xsi:type="dcterms:W3CDTF">2020-12-26T07:49:48Z</dcterms:modified>
</cp:coreProperties>
</file>